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49" r:id="rId3"/>
    <p:sldId id="350" r:id="rId4"/>
    <p:sldId id="318" r:id="rId5"/>
    <p:sldId id="341" r:id="rId6"/>
    <p:sldId id="320" r:id="rId7"/>
    <p:sldId id="362" r:id="rId8"/>
    <p:sldId id="346" r:id="rId9"/>
    <p:sldId id="352" r:id="rId10"/>
    <p:sldId id="354" r:id="rId11"/>
    <p:sldId id="365" r:id="rId12"/>
    <p:sldId id="360" r:id="rId13"/>
    <p:sldId id="363" r:id="rId14"/>
    <p:sldId id="366" r:id="rId15"/>
    <p:sldId id="359" r:id="rId16"/>
    <p:sldId id="364" r:id="rId17"/>
    <p:sldId id="361" r:id="rId18"/>
    <p:sldId id="355" r:id="rId19"/>
    <p:sldId id="356" r:id="rId20"/>
    <p:sldId id="348" r:id="rId21"/>
    <p:sldId id="344" r:id="rId22"/>
    <p:sldId id="335" r:id="rId23"/>
    <p:sldId id="358" r:id="rId24"/>
    <p:sldId id="351" r:id="rId25"/>
    <p:sldId id="345" r:id="rId26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FF"/>
    <a:srgbClr val="5B9BD5"/>
    <a:srgbClr val="B800B4"/>
    <a:srgbClr val="FFE2FE"/>
    <a:srgbClr val="00C8B4"/>
    <a:srgbClr val="F4F316"/>
    <a:srgbClr val="0DFD1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21. 02. 2019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56" y="23813"/>
            <a:ext cx="2787888" cy="178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5" y="137467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45" y="1"/>
            <a:ext cx="42850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112" y="-1"/>
            <a:ext cx="571888" cy="54864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sl-SI" smtClean="0"/>
              <a:t>25. 02. 2019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BCM' 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89120" y="14903"/>
            <a:ext cx="4084320" cy="189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084320" cy="13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Development of the BCM' abort and luminosity system at the HL-LHC based on poly-crystalline CVD diamond pixel-pad detectors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14th Trento Workshop on Advanced Silicon Radiator </a:t>
            </a:r>
            <a:r>
              <a:rPr lang="en-US" dirty="0" smtClean="0"/>
              <a:t>Detectors</a:t>
            </a:r>
            <a:r>
              <a:rPr lang="sl-SI" sz="2000" dirty="0" smtClean="0"/>
              <a:t>, 25. 02. 2019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3999" y="5051868"/>
            <a:ext cx="9439834" cy="573578"/>
          </a:xfrm>
        </p:spPr>
        <p:txBody>
          <a:bodyPr>
            <a:noAutofit/>
          </a:bodyPr>
          <a:lstStyle/>
          <a:p>
            <a:r>
              <a:rPr lang="sl-SI" dirty="0"/>
              <a:t>Bojan Hiti (Jožef Stefan Institute, Ljubljana, Slovenia</a:t>
            </a:r>
            <a:r>
              <a:rPr lang="sl-SI" dirty="0" smtClean="0"/>
              <a:t>) on behalf of RD42 Collaboration</a:t>
            </a:r>
            <a:endParaRPr lang="sl-SI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29" y="0"/>
            <a:ext cx="1742811" cy="1116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76" y="89922"/>
            <a:ext cx="2341509" cy="7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Waveforms at PSI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44" y="715963"/>
            <a:ext cx="7048500" cy="23431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4" y="3246157"/>
            <a:ext cx="7067550" cy="2381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4450" y="1685925"/>
            <a:ext cx="15760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V</a:t>
            </a:r>
            <a:r>
              <a:rPr lang="sl-SI" sz="2000" baseline="-25000" dirty="0" smtClean="0"/>
              <a:t>Bias</a:t>
            </a:r>
            <a:r>
              <a:rPr lang="sl-SI" sz="2000" dirty="0" smtClean="0"/>
              <a:t> = +200 V</a:t>
            </a:r>
            <a:endParaRPr lang="sl-SI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24450" y="4098651"/>
            <a:ext cx="15760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V</a:t>
            </a:r>
            <a:r>
              <a:rPr lang="sl-SI" sz="2000" baseline="-25000" dirty="0" smtClean="0"/>
              <a:t>Bias</a:t>
            </a:r>
            <a:r>
              <a:rPr lang="sl-SI" sz="2000" dirty="0" smtClean="0"/>
              <a:t> = –200 V</a:t>
            </a:r>
            <a:endParaRPr lang="sl-SI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474743" y="1114425"/>
            <a:ext cx="4698207" cy="517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Much </a:t>
            </a:r>
            <a:r>
              <a:rPr lang="sl-SI" dirty="0" smtClean="0"/>
              <a:t>lower noise than at </a:t>
            </a:r>
            <a:r>
              <a:rPr lang="sl-SI" dirty="0" smtClean="0"/>
              <a:t>CERN – no pickup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Average rise time </a:t>
            </a:r>
            <a:r>
              <a:rPr lang="en-US" dirty="0"/>
              <a:t>∼</a:t>
            </a:r>
            <a:r>
              <a:rPr lang="sl-SI" dirty="0"/>
              <a:t> </a:t>
            </a:r>
            <a:r>
              <a:rPr lang="sl-SI" dirty="0" smtClean="0"/>
              <a:t>1.4 ns, baseline restoration after 10 ns</a:t>
            </a:r>
          </a:p>
          <a:p>
            <a:r>
              <a:rPr lang="sl-SI" dirty="0" smtClean="0"/>
              <a:t>DRS 4 analog bandwidth (700 MHz) may be the limiting factor</a:t>
            </a:r>
          </a:p>
          <a:p>
            <a:endParaRPr lang="sl-SI" dirty="0" smtClean="0"/>
          </a:p>
          <a:p>
            <a:r>
              <a:rPr lang="sl-SI" dirty="0" smtClean="0"/>
              <a:t>Analysis: Integration time [—1.5 ns, 3 ns]</a:t>
            </a:r>
          </a:p>
          <a:p>
            <a:endParaRPr lang="sl-SI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00525" y="3686175"/>
            <a:ext cx="0" cy="150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86225" y="3676650"/>
            <a:ext cx="0" cy="15049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48175" y="3686175"/>
            <a:ext cx="0" cy="15049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71950" y="1085850"/>
            <a:ext cx="0" cy="150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57650" y="1076325"/>
            <a:ext cx="0" cy="15049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9600" y="1085850"/>
            <a:ext cx="0" cy="15049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7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Signal Rise Time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5451945"/>
            <a:ext cx="11757675" cy="1074979"/>
          </a:xfrm>
        </p:spPr>
        <p:txBody>
          <a:bodyPr/>
          <a:lstStyle/>
          <a:p>
            <a:r>
              <a:rPr lang="sl-SI" dirty="0" smtClean="0"/>
              <a:t>Rise time ≈ 1 ns</a:t>
            </a:r>
          </a:p>
          <a:p>
            <a:r>
              <a:rPr lang="sl-SI" dirty="0" smtClean="0"/>
              <a:t>Improves with bias voltage – very few outliers at 1000 V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3" y="1137402"/>
            <a:ext cx="4099277" cy="400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10" y="981075"/>
            <a:ext cx="4117942" cy="4018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6056" y="1909597"/>
            <a:ext cx="9637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+ </a:t>
            </a:r>
            <a:r>
              <a:rPr lang="sl-SI" sz="2000" dirty="0"/>
              <a:t>3</a:t>
            </a:r>
            <a:r>
              <a:rPr lang="sl-SI" sz="2000" dirty="0" smtClean="0"/>
              <a:t>00 </a:t>
            </a:r>
            <a:r>
              <a:rPr lang="sl-SI" sz="2000" dirty="0" smtClean="0"/>
              <a:t>V</a:t>
            </a:r>
            <a:endParaRPr lang="sl-SI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85507" y="1709542"/>
            <a:ext cx="10935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+ </a:t>
            </a:r>
            <a:r>
              <a:rPr lang="sl-SI" sz="2000" dirty="0" smtClean="0"/>
              <a:t>1000 </a:t>
            </a:r>
            <a:r>
              <a:rPr lang="sl-SI" sz="2000" dirty="0" smtClean="0"/>
              <a:t>V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8530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Charge measurement + 200 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17" y="4492690"/>
            <a:ext cx="9921832" cy="1897774"/>
          </a:xfrm>
        </p:spPr>
        <p:txBody>
          <a:bodyPr/>
          <a:lstStyle/>
          <a:p>
            <a:r>
              <a:rPr lang="sl-SI" dirty="0" smtClean="0"/>
              <a:t>Charge measurement in </a:t>
            </a:r>
            <a:r>
              <a:rPr lang="sl-SI" b="1" dirty="0" smtClean="0"/>
              <a:t>fiducial region</a:t>
            </a:r>
          </a:p>
          <a:p>
            <a:r>
              <a:rPr lang="sl-SI" dirty="0" smtClean="0"/>
              <a:t>10 % difference for different sign of V</a:t>
            </a:r>
            <a:r>
              <a:rPr lang="sl-SI" baseline="-25000" dirty="0" smtClean="0"/>
              <a:t>bias</a:t>
            </a:r>
            <a:r>
              <a:rPr lang="sl-SI" dirty="0" smtClean="0"/>
              <a:t> at low </a:t>
            </a:r>
            <a:r>
              <a:rPr lang="sl-SI" dirty="0" smtClean="0"/>
              <a:t>voltages (0.4 V/</a:t>
            </a:r>
            <a:r>
              <a:rPr lang="el-GR" dirty="0" smtClean="0"/>
              <a:t>μ</a:t>
            </a:r>
            <a:r>
              <a:rPr lang="sl-SI" dirty="0" smtClean="0"/>
              <a:t>m)</a:t>
            </a:r>
            <a:endParaRPr lang="sl-SI" dirty="0" smtClean="0"/>
          </a:p>
          <a:p>
            <a:r>
              <a:rPr lang="sl-SI" dirty="0" smtClean="0"/>
              <a:t>Distribution fitted with convoluted Landau + gaussian</a:t>
            </a:r>
          </a:p>
          <a:p>
            <a:r>
              <a:rPr lang="sl-SI" dirty="0" smtClean="0"/>
              <a:t>Noise distribution independent of bias voltage, offset is a feature of DRS 4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261"/>
          <a:stretch/>
        </p:blipFill>
        <p:spPr>
          <a:xfrm>
            <a:off x="0" y="642026"/>
            <a:ext cx="3545540" cy="3355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3" y="3390669"/>
            <a:ext cx="3428748" cy="3283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706" y="0"/>
            <a:ext cx="3573293" cy="3496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492" y="626913"/>
            <a:ext cx="3688521" cy="33322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1056" y="1014247"/>
            <a:ext cx="8883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+ 200 V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5098733" y="1160447"/>
            <a:ext cx="8435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- 200 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436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Signal spectra at 1000 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028" y="4929480"/>
            <a:ext cx="6965005" cy="1278398"/>
          </a:xfrm>
        </p:spPr>
        <p:txBody>
          <a:bodyPr/>
          <a:lstStyle/>
          <a:p>
            <a:r>
              <a:rPr lang="sl-SI" dirty="0" smtClean="0"/>
              <a:t>At 1000 V signal spectrum is the same for both polarities</a:t>
            </a:r>
          </a:p>
          <a:p>
            <a:r>
              <a:rPr lang="sl-SI" dirty="0" smtClean="0"/>
              <a:t>Small </a:t>
            </a:r>
            <a:r>
              <a:rPr lang="sl-SI" dirty="0" smtClean="0"/>
              <a:t>pedestal – due to low tracking resolution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13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1" y="826919"/>
            <a:ext cx="3947815" cy="3748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28" y="898647"/>
            <a:ext cx="3918716" cy="3704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5904" y="2387814"/>
            <a:ext cx="10924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+ 1000 V</a:t>
            </a:r>
          </a:p>
          <a:p>
            <a:r>
              <a:rPr lang="sl-SI" dirty="0" smtClean="0"/>
              <a:t>MPV </a:t>
            </a:r>
            <a:r>
              <a:rPr lang="sl-SI" dirty="0" smtClean="0"/>
              <a:t>37.2</a:t>
            </a:r>
          </a:p>
          <a:p>
            <a:r>
              <a:rPr lang="sl-SI" dirty="0" smtClean="0"/>
              <a:t>Mean 45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6945848" y="2387814"/>
            <a:ext cx="10924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– 1000 V</a:t>
            </a:r>
          </a:p>
          <a:p>
            <a:r>
              <a:rPr lang="sl-SI" dirty="0" smtClean="0"/>
              <a:t>MPV </a:t>
            </a:r>
            <a:r>
              <a:rPr lang="sl-SI" dirty="0" smtClean="0"/>
              <a:t>36.7</a:t>
            </a:r>
          </a:p>
          <a:p>
            <a:r>
              <a:rPr lang="sl-SI" dirty="0" smtClean="0"/>
              <a:t>Mean 45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863" y="1217235"/>
            <a:ext cx="3142874" cy="30671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98780" y="2387814"/>
            <a:ext cx="8739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σ = 1.3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293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Signal spectra at 1000 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028" y="4929480"/>
            <a:ext cx="6965005" cy="1278398"/>
          </a:xfrm>
        </p:spPr>
        <p:txBody>
          <a:bodyPr/>
          <a:lstStyle/>
          <a:p>
            <a:r>
              <a:rPr lang="sl-SI" dirty="0" smtClean="0"/>
              <a:t>At 1000 V signal spectrum is the same for both polarities</a:t>
            </a:r>
          </a:p>
          <a:p>
            <a:r>
              <a:rPr lang="sl-SI" dirty="0" smtClean="0"/>
              <a:t>Small </a:t>
            </a:r>
            <a:r>
              <a:rPr lang="sl-SI" dirty="0" smtClean="0"/>
              <a:t>pedestal – due to low tracking resolution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14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81" y="826919"/>
            <a:ext cx="3947815" cy="3748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78" y="898647"/>
            <a:ext cx="3918716" cy="3704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7954" y="2387814"/>
            <a:ext cx="10924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+ 1000 V</a:t>
            </a:r>
          </a:p>
          <a:p>
            <a:r>
              <a:rPr lang="sl-SI" dirty="0" smtClean="0"/>
              <a:t>MPV 37.2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8107898" y="2387814"/>
            <a:ext cx="11288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– 1000 V</a:t>
            </a:r>
          </a:p>
          <a:p>
            <a:r>
              <a:rPr lang="sl-SI" dirty="0" smtClean="0"/>
              <a:t>MPV 36.7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40" y="2952750"/>
            <a:ext cx="3142874" cy="30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Signal summary</a:t>
            </a:r>
            <a:endParaRPr lang="sl-S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60" y="1429313"/>
            <a:ext cx="5089171" cy="34665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15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460" y="1429313"/>
            <a:ext cx="5122670" cy="2437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0175" y="8572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Diamond 1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6572250" y="8572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Diamond 2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913184" y="5069443"/>
            <a:ext cx="960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S/N ratio = </a:t>
            </a:r>
            <a:r>
              <a:rPr lang="sl-SI" b="1" dirty="0" smtClean="0"/>
              <a:t>mean</a:t>
            </a:r>
            <a:r>
              <a:rPr lang="sl-SI" dirty="0" smtClean="0"/>
              <a:t> signal / noise RMS</a:t>
            </a:r>
          </a:p>
          <a:p>
            <a:r>
              <a:rPr lang="sl-SI" dirty="0" smtClean="0"/>
              <a:t>At highest bias voltages S/N ≈ </a:t>
            </a:r>
            <a:r>
              <a:rPr lang="sl-SI" dirty="0" smtClean="0"/>
              <a:t>40</a:t>
            </a:r>
          </a:p>
          <a:p>
            <a:r>
              <a:rPr lang="sl-SI" dirty="0" smtClean="0"/>
              <a:t>Timing </a:t>
            </a:r>
            <a:r>
              <a:rPr lang="sl-SI" dirty="0" smtClean="0"/>
              <a:t>resolution: t</a:t>
            </a:r>
            <a:r>
              <a:rPr lang="sl-SI" baseline="-25000" dirty="0" smtClean="0"/>
              <a:t>rise</a:t>
            </a:r>
            <a:r>
              <a:rPr lang="sl-SI" dirty="0" smtClean="0"/>
              <a:t> / (S/N) = 1.4 ns / 40 = 35 ps </a:t>
            </a:r>
            <a:r>
              <a:rPr lang="sl-SI" dirty="0">
                <a:solidFill>
                  <a:srgbClr val="C00000"/>
                </a:solidFill>
              </a:rPr>
              <a:t>≪</a:t>
            </a:r>
            <a:r>
              <a:rPr lang="sl-SI" dirty="0" smtClean="0">
                <a:solidFill>
                  <a:srgbClr val="C00000"/>
                </a:solidFill>
              </a:rPr>
              <a:t> 100 ps </a:t>
            </a:r>
            <a:r>
              <a:rPr lang="sl-SI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sl-SI" dirty="0" smtClean="0">
                <a:solidFill>
                  <a:srgbClr val="C00000"/>
                </a:solidFill>
              </a:rPr>
              <a:t>In line with BCM' requirements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7888" y="1255720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Mean</a:t>
            </a:r>
            <a:endParaRPr lang="sl-SI" b="1" dirty="0"/>
          </a:p>
        </p:txBody>
      </p:sp>
      <p:sp>
        <p:nvSpPr>
          <p:cNvPr id="14" name="Oval 13"/>
          <p:cNvSpPr/>
          <p:nvPr/>
        </p:nvSpPr>
        <p:spPr>
          <a:xfrm>
            <a:off x="10214042" y="2227633"/>
            <a:ext cx="971632" cy="583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7975132" y="1264794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Mean</a:t>
            </a:r>
            <a:endParaRPr lang="sl-SI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999844" y="1499647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(Mean)</a:t>
            </a:r>
            <a:endParaRPr lang="sl-SI" b="1" dirty="0"/>
          </a:p>
        </p:txBody>
      </p:sp>
      <p:sp>
        <p:nvSpPr>
          <p:cNvPr id="17" name="Oval 16"/>
          <p:cNvSpPr/>
          <p:nvPr/>
        </p:nvSpPr>
        <p:spPr>
          <a:xfrm>
            <a:off x="10236822" y="3159989"/>
            <a:ext cx="971632" cy="583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643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Efficiency vs. threshold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16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7" y="727370"/>
            <a:ext cx="4095398" cy="3996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89" y="727370"/>
            <a:ext cx="4753210" cy="4638675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05067" y="5366045"/>
            <a:ext cx="11757675" cy="1051221"/>
          </a:xfrm>
        </p:spPr>
        <p:txBody>
          <a:bodyPr/>
          <a:lstStyle/>
          <a:p>
            <a:r>
              <a:rPr lang="sl-SI" dirty="0" smtClean="0"/>
              <a:t>Efficiency at improves from 300 V (0.7 </a:t>
            </a:r>
            <a:r>
              <a:rPr lang="sl-SI" dirty="0"/>
              <a:t>V/</a:t>
            </a:r>
            <a:r>
              <a:rPr lang="el-GR" dirty="0"/>
              <a:t>μ</a:t>
            </a:r>
            <a:r>
              <a:rPr lang="sl-SI" dirty="0"/>
              <a:t>m)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/>
              <a:t>1000 V (2 V/</a:t>
            </a:r>
            <a:r>
              <a:rPr lang="el-GR" dirty="0" smtClean="0"/>
              <a:t>μ</a:t>
            </a:r>
            <a:r>
              <a:rPr lang="sl-SI" dirty="0" smtClean="0"/>
              <a:t>m) </a:t>
            </a:r>
          </a:p>
          <a:p>
            <a:r>
              <a:rPr lang="sl-SI" dirty="0" smtClean="0"/>
              <a:t>Inefficiency in part due to low tracking resolution</a:t>
            </a:r>
            <a:endParaRPr lang="sl-SI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867900" y="3028950"/>
            <a:ext cx="0" cy="1653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91425" y="3028950"/>
            <a:ext cx="2276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14181" y="1385722"/>
            <a:ext cx="9637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+ </a:t>
            </a:r>
            <a:r>
              <a:rPr lang="sl-SI" sz="2000" dirty="0"/>
              <a:t>3</a:t>
            </a:r>
            <a:r>
              <a:rPr lang="sl-SI" sz="2000" dirty="0" smtClean="0"/>
              <a:t>00 </a:t>
            </a:r>
            <a:r>
              <a:rPr lang="sl-SI" sz="2000" dirty="0" smtClean="0"/>
              <a:t>V</a:t>
            </a:r>
            <a:endParaRPr lang="sl-SI" sz="20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95131" y="2494257"/>
            <a:ext cx="0" cy="1653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18656" y="2494257"/>
            <a:ext cx="2276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71407" y="1385722"/>
            <a:ext cx="10935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+ </a:t>
            </a:r>
            <a:r>
              <a:rPr lang="sl-SI" sz="2000" dirty="0" smtClean="0"/>
              <a:t>1000 </a:t>
            </a:r>
            <a:r>
              <a:rPr lang="sl-SI" sz="2000" dirty="0" smtClean="0"/>
              <a:t>V</a:t>
            </a:r>
            <a:endParaRPr lang="sl-SI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599" y="2762833"/>
            <a:ext cx="106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</a:rPr>
              <a:t>typical threshold</a:t>
            </a:r>
            <a:endParaRPr lang="sl-S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6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Interchannel coupling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5020237"/>
            <a:ext cx="11757675" cy="1519450"/>
          </a:xfrm>
        </p:spPr>
        <p:txBody>
          <a:bodyPr/>
          <a:lstStyle/>
          <a:p>
            <a:r>
              <a:rPr lang="sl-SI" dirty="0" smtClean="0"/>
              <a:t>Couplings to the neighbour pad observed</a:t>
            </a:r>
          </a:p>
          <a:p>
            <a:r>
              <a:rPr lang="sl-SI" dirty="0" smtClean="0"/>
              <a:t>Similar behaviour observed at SPS</a:t>
            </a:r>
          </a:p>
          <a:p>
            <a:r>
              <a:rPr lang="sl-SI" dirty="0" smtClean="0"/>
              <a:t>Small signals every time a particle hits the neighbour pad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17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19" y="626914"/>
            <a:ext cx="4209787" cy="3934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8355" y="1085273"/>
            <a:ext cx="10054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+ 1000 V</a:t>
            </a:r>
            <a:endParaRPr lang="sl-SI" dirty="0"/>
          </a:p>
        </p:txBody>
      </p:sp>
      <p:sp>
        <p:nvSpPr>
          <p:cNvPr id="19" name="TextBox 18"/>
          <p:cNvSpPr txBox="1"/>
          <p:nvPr/>
        </p:nvSpPr>
        <p:spPr>
          <a:xfrm>
            <a:off x="2266463" y="148745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Neighbour pad</a:t>
            </a:r>
            <a:endParaRPr lang="sl-SI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66" y="768788"/>
            <a:ext cx="3959119" cy="385652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7743217" y="2683167"/>
            <a:ext cx="385864" cy="1697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59308" y="1865317"/>
            <a:ext cx="108434" cy="3274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3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Toward the BCM' module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Module = Sensor + </a:t>
            </a:r>
            <a:r>
              <a:rPr lang="sl-SI" dirty="0" smtClean="0"/>
              <a:t>amplification + CFD </a:t>
            </a:r>
            <a:r>
              <a:rPr lang="sl-SI" dirty="0" smtClean="0"/>
              <a:t>+ digitization + data transmission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Use "existing" components: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PicoTDC</a:t>
            </a:r>
            <a:r>
              <a:rPr lang="sl-SI" dirty="0" smtClean="0"/>
              <a:t>: time-to-digital converter (TDC) being developed by CERN</a:t>
            </a:r>
          </a:p>
          <a:p>
            <a:r>
              <a:rPr lang="sl-SI" dirty="0" smtClean="0"/>
              <a:t>Compatible with lpGBT</a:t>
            </a:r>
          </a:p>
          <a:p>
            <a:r>
              <a:rPr lang="sl-SI" dirty="0" smtClean="0"/>
              <a:t>65 nm process, radiation hardness 500 MRad</a:t>
            </a:r>
          </a:p>
          <a:p>
            <a:r>
              <a:rPr lang="sl-SI" dirty="0" smtClean="0"/>
              <a:t>12 ps inherent time resolution</a:t>
            </a:r>
          </a:p>
          <a:p>
            <a:r>
              <a:rPr lang="sl-SI" dirty="0" smtClean="0"/>
              <a:t>32 channels, selectable between measurement of</a:t>
            </a:r>
          </a:p>
          <a:p>
            <a:pPr lvl="1"/>
            <a:r>
              <a:rPr lang="sl-SI" dirty="0" smtClean="0"/>
              <a:t>Time of arrival</a:t>
            </a:r>
          </a:p>
          <a:p>
            <a:pPr lvl="1"/>
            <a:r>
              <a:rPr lang="sl-SI" dirty="0" smtClean="0"/>
              <a:t>Time over threshold</a:t>
            </a:r>
          </a:p>
          <a:p>
            <a:pPr lvl="1"/>
            <a:r>
              <a:rPr lang="sl-SI" dirty="0" smtClean="0"/>
              <a:t>BCM' requires 16 channels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18</a:t>
            </a:fld>
            <a:endParaRPr lang="sl-SI"/>
          </a:p>
        </p:txBody>
      </p:sp>
      <p:grpSp>
        <p:nvGrpSpPr>
          <p:cNvPr id="14" name="Group 13"/>
          <p:cNvGrpSpPr/>
          <p:nvPr/>
        </p:nvGrpSpPr>
        <p:grpSpPr>
          <a:xfrm>
            <a:off x="2341390" y="1247775"/>
            <a:ext cx="5089994" cy="1061946"/>
            <a:chOff x="1684165" y="1085850"/>
            <a:chExt cx="5089994" cy="10619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9025" r="7487"/>
            <a:stretch/>
          </p:blipFill>
          <p:spPr>
            <a:xfrm>
              <a:off x="1684165" y="1085850"/>
              <a:ext cx="1928050" cy="10619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00500" y="1355213"/>
              <a:ext cx="137755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l-SI" sz="2800" dirty="0" smtClean="0">
                  <a:solidFill>
                    <a:srgbClr val="C00000"/>
                  </a:solidFill>
                </a:rPr>
                <a:t>PicoTDC</a:t>
              </a:r>
              <a:endParaRPr lang="sl-SI" sz="28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0668" y="1355213"/>
              <a:ext cx="104349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l-SI" sz="2800" dirty="0" smtClean="0">
                  <a:solidFill>
                    <a:srgbClr val="C00000"/>
                  </a:solidFill>
                </a:rPr>
                <a:t>lpGBT</a:t>
              </a:r>
              <a:endParaRPr lang="sl-SI" sz="28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42094" y="135521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dirty="0" smtClean="0"/>
                <a:t>+</a:t>
              </a:r>
              <a:endParaRPr lang="sl-SI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6466" y="135521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dirty="0" smtClean="0"/>
                <a:t>+</a:t>
              </a:r>
              <a:endParaRPr lang="sl-SI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387" y="2453293"/>
            <a:ext cx="2790825" cy="271712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2993398" y="-447871"/>
            <a:ext cx="175989" cy="30193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912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Summary and outlook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Successfully demonstrated functionality of the first BCM' front end prototype</a:t>
            </a:r>
          </a:p>
          <a:p>
            <a:r>
              <a:rPr lang="sl-SI" dirty="0" smtClean="0"/>
              <a:t>&gt; 99 % efficiency measured in the test beam</a:t>
            </a:r>
          </a:p>
          <a:p>
            <a:r>
              <a:rPr lang="sl-SI" dirty="0" smtClean="0"/>
              <a:t>S/N </a:t>
            </a:r>
            <a:r>
              <a:rPr lang="sl-SI" dirty="0" smtClean="0"/>
              <a:t>(mean) = 40 before irradiation</a:t>
            </a:r>
            <a:endParaRPr lang="sl-SI" dirty="0" smtClean="0"/>
          </a:p>
          <a:p>
            <a:r>
              <a:rPr lang="sl-SI" dirty="0" smtClean="0"/>
              <a:t>Good timing performance</a:t>
            </a:r>
          </a:p>
          <a:p>
            <a:pPr lvl="1"/>
            <a:r>
              <a:rPr lang="sl-SI" dirty="0" smtClean="0"/>
              <a:t>Rise time 1.4 ns</a:t>
            </a:r>
          </a:p>
          <a:p>
            <a:pPr lvl="1"/>
            <a:r>
              <a:rPr lang="sl-SI" dirty="0" smtClean="0"/>
              <a:t>Baseline restoration 10 ns</a:t>
            </a:r>
          </a:p>
          <a:p>
            <a:pPr lvl="1"/>
            <a:r>
              <a:rPr lang="sl-SI" dirty="0" smtClean="0"/>
              <a:t>100 ps timing resolution is already achievable</a:t>
            </a:r>
          </a:p>
          <a:p>
            <a:r>
              <a:rPr lang="sl-SI" dirty="0" smtClean="0"/>
              <a:t>Module production will be simplified by using common components: PicoTDC</a:t>
            </a: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57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ATLAS BCM and BCM'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Current ATLAS </a:t>
            </a:r>
            <a:r>
              <a:rPr lang="sl-SI" u="sng" dirty="0" smtClean="0"/>
              <a:t>abort</a:t>
            </a:r>
            <a:r>
              <a:rPr lang="sl-SI" dirty="0" smtClean="0"/>
              <a:t> and luminosity system: </a:t>
            </a:r>
            <a:r>
              <a:rPr lang="sl-SI" dirty="0" smtClean="0">
                <a:solidFill>
                  <a:srgbClr val="C00000"/>
                </a:solidFill>
              </a:rPr>
              <a:t>Beam Condition Monitor (BCM)</a:t>
            </a:r>
          </a:p>
          <a:p>
            <a:r>
              <a:rPr lang="sl-SI" dirty="0" smtClean="0"/>
              <a:t>2 stations (A and C); </a:t>
            </a:r>
            <a:r>
              <a:rPr lang="en-US" dirty="0" smtClean="0"/>
              <a:t>z </a:t>
            </a:r>
            <a:r>
              <a:rPr lang="en-US" dirty="0"/>
              <a:t>= ±184 </a:t>
            </a:r>
            <a:r>
              <a:rPr lang="en-US" dirty="0" smtClean="0"/>
              <a:t>cm</a:t>
            </a:r>
            <a:r>
              <a:rPr lang="sl-SI" dirty="0" smtClean="0"/>
              <a:t>,</a:t>
            </a:r>
            <a:r>
              <a:rPr lang="en-US" dirty="0" smtClean="0"/>
              <a:t> r </a:t>
            </a:r>
            <a:r>
              <a:rPr lang="en-US" dirty="0"/>
              <a:t>= 55 </a:t>
            </a:r>
            <a:r>
              <a:rPr lang="en-US" dirty="0" smtClean="0"/>
              <a:t>mm</a:t>
            </a:r>
            <a:r>
              <a:rPr lang="sl-SI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η</a:t>
            </a:r>
            <a:r>
              <a:rPr lang="sl-SI" dirty="0" smtClean="0"/>
              <a:t> = </a:t>
            </a:r>
            <a:r>
              <a:rPr lang="en-US" dirty="0" smtClean="0"/>
              <a:t>4.2</a:t>
            </a:r>
            <a:r>
              <a:rPr lang="sl-SI" dirty="0" smtClean="0"/>
              <a:t>, 6.25 ns from IP</a:t>
            </a:r>
          </a:p>
          <a:p>
            <a:r>
              <a:rPr lang="sl-SI" dirty="0" smtClean="0"/>
              <a:t>Single pad pCVD diamond sensor (10 x 10 mm</a:t>
            </a:r>
            <a:r>
              <a:rPr lang="sl-SI" baseline="30000" dirty="0" smtClean="0"/>
              <a:t>2</a:t>
            </a:r>
            <a:r>
              <a:rPr lang="sl-SI" dirty="0" smtClean="0"/>
              <a:t>) + fast readout electronics (2 ns rise time)</a:t>
            </a:r>
          </a:p>
          <a:p>
            <a:r>
              <a:rPr lang="sl-SI" dirty="0" smtClean="0"/>
              <a:t>1.5 MIPs / </a:t>
            </a:r>
            <a:r>
              <a:rPr lang="sl-SI" i="1" dirty="0" smtClean="0"/>
              <a:t>pp</a:t>
            </a:r>
            <a:r>
              <a:rPr lang="sl-SI" dirty="0" smtClean="0"/>
              <a:t> collision </a:t>
            </a:r>
            <a:r>
              <a:rPr lang="sl-SI" dirty="0" smtClean="0">
                <a:sym typeface="Wingdings" panose="05000000000000000000" pitchFamily="2" charset="2"/>
              </a:rPr>
              <a:t> at high pile-up occupancy causes performance problems</a:t>
            </a:r>
            <a:endParaRPr lang="sl-SI" dirty="0" smtClean="0"/>
          </a:p>
          <a:p>
            <a:r>
              <a:rPr lang="sl-SI" dirty="0"/>
              <a:t>After HL-LHC upgrade (2024—2026) luminosity will increase by factor 5</a:t>
            </a:r>
            <a:r>
              <a:rPr lang="sl-SI" dirty="0">
                <a:sym typeface="Wingdings" panose="05000000000000000000" pitchFamily="2" charset="2"/>
              </a:rPr>
              <a:t> </a:t>
            </a:r>
          </a:p>
          <a:p>
            <a:r>
              <a:rPr lang="sl-SI" dirty="0"/>
              <a:t>Robust solution for the entire range of particle rates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>
                <a:solidFill>
                  <a:srgbClr val="C00000"/>
                </a:solidFill>
                <a:sym typeface="Wingdings" panose="05000000000000000000" pitchFamily="2" charset="2"/>
              </a:rPr>
              <a:t>BCM' (BCM Prime</a:t>
            </a:r>
            <a:r>
              <a:rPr lang="sl-SI" dirty="0" smtClean="0">
                <a:solidFill>
                  <a:srgbClr val="C00000"/>
                </a:solidFill>
                <a:sym typeface="Wingdings" panose="05000000000000000000" pitchFamily="2" charset="2"/>
              </a:rPr>
              <a:t>) – developed within RD42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65" y="3770803"/>
            <a:ext cx="5619750" cy="2565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332" y="3486710"/>
            <a:ext cx="4285525" cy="3133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44050" y="3848100"/>
            <a:ext cx="109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9900"/>
                </a:solidFill>
              </a:rPr>
              <a:t>collisions </a:t>
            </a:r>
          </a:p>
          <a:p>
            <a:r>
              <a:rPr lang="sl-SI" dirty="0" smtClean="0">
                <a:solidFill>
                  <a:srgbClr val="009900"/>
                </a:solidFill>
              </a:rPr>
              <a:t>in-time</a:t>
            </a:r>
            <a:endParaRPr lang="sl-SI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1204" y="4700617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background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out of time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20</a:t>
            </a:fld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5210175" y="2763941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BACKUP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408313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Chip 1 ch. 2 + Chip 2 ch. 2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21</a:t>
            </a:fld>
            <a:endParaRPr lang="sl-SI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09" y="714771"/>
            <a:ext cx="4037482" cy="273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714771"/>
            <a:ext cx="4037480" cy="273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01" y="714771"/>
            <a:ext cx="4037482" cy="2736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9838256" y="4164981"/>
            <a:ext cx="2254470" cy="2251060"/>
            <a:chOff x="9838256" y="4164981"/>
            <a:chExt cx="2254470" cy="22510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56724" y="4205904"/>
              <a:ext cx="2209800" cy="2127955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9838256" y="4164981"/>
              <a:ext cx="2254470" cy="2251060"/>
              <a:chOff x="9838256" y="4164981"/>
              <a:chExt cx="2254470" cy="2251060"/>
            </a:xfrm>
          </p:grpSpPr>
          <p:sp>
            <p:nvSpPr>
              <p:cNvPr id="12" name="Rectangle 11"/>
              <p:cNvSpPr/>
              <p:nvPr/>
            </p:nvSpPr>
            <p:spPr>
              <a:xfrm rot="5400000">
                <a:off x="10663815" y="4323597"/>
                <a:ext cx="521319" cy="204087"/>
              </a:xfrm>
              <a:prstGeom prst="rect">
                <a:avLst/>
              </a:pr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5400000">
                <a:off x="10910630" y="3092724"/>
                <a:ext cx="109839" cy="2254353"/>
              </a:xfrm>
              <a:prstGeom prst="rect">
                <a:avLst/>
              </a:pr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5400000">
                <a:off x="10907157" y="5230588"/>
                <a:ext cx="116552" cy="2254353"/>
              </a:xfrm>
              <a:prstGeom prst="rect">
                <a:avLst/>
              </a:pr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8852182" y="5199276"/>
                <a:ext cx="2081920" cy="109536"/>
              </a:xfrm>
              <a:prstGeom prst="rect">
                <a:avLst/>
              </a:pr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10992955" y="5248186"/>
                <a:ext cx="2081920" cy="109536"/>
              </a:xfrm>
              <a:prstGeom prst="rect">
                <a:avLst/>
              </a:prstGeom>
              <a:solidFill>
                <a:schemeClr val="accent6">
                  <a:lumMod val="75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943866" y="5070664"/>
              <a:ext cx="980610" cy="1244971"/>
              <a:chOff x="9943866" y="5070664"/>
              <a:chExt cx="980610" cy="1244971"/>
            </a:xfrm>
          </p:grpSpPr>
          <p:sp>
            <p:nvSpPr>
              <p:cNvPr id="13" name="Rectangle 12"/>
              <p:cNvSpPr/>
              <p:nvPr/>
            </p:nvSpPr>
            <p:spPr>
              <a:xfrm rot="5400000">
                <a:off x="10047348" y="4971225"/>
                <a:ext cx="777689" cy="976567"/>
              </a:xfrm>
              <a:prstGeom prst="rect">
                <a:avLst/>
              </a:prstGeom>
              <a:solidFill>
                <a:srgbClr val="5B9BD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9858933" y="5933286"/>
                <a:ext cx="467280" cy="297414"/>
              </a:xfrm>
              <a:prstGeom prst="rect">
                <a:avLst/>
              </a:prstGeom>
              <a:solidFill>
                <a:srgbClr val="5B9BD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10581181" y="5972339"/>
                <a:ext cx="467282" cy="219309"/>
              </a:xfrm>
              <a:prstGeom prst="rect">
                <a:avLst/>
              </a:prstGeom>
              <a:solidFill>
                <a:srgbClr val="5B9BD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8939719" y="1721796"/>
            <a:ext cx="1461581" cy="1274323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ectangle 30"/>
          <p:cNvSpPr/>
          <p:nvPr/>
        </p:nvSpPr>
        <p:spPr>
          <a:xfrm>
            <a:off x="4818395" y="1732576"/>
            <a:ext cx="1461581" cy="127432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79977" y="3006900"/>
            <a:ext cx="1316028" cy="996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025268" y="3093397"/>
            <a:ext cx="1051207" cy="909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09954" y="4035234"/>
            <a:ext cx="1240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Cross talk ?</a:t>
            </a:r>
            <a:endParaRPr lang="sl-SI" dirty="0"/>
          </a:p>
        </p:txBody>
      </p:sp>
      <p:sp>
        <p:nvSpPr>
          <p:cNvPr id="39" name="TextBox 38"/>
          <p:cNvSpPr txBox="1"/>
          <p:nvPr/>
        </p:nvSpPr>
        <p:spPr>
          <a:xfrm>
            <a:off x="1118971" y="636959"/>
            <a:ext cx="17995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Efficiency Chip 1 ch. 1 </a:t>
            </a:r>
            <a:endParaRPr lang="sl-SI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74884" y="633950"/>
            <a:ext cx="17995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Efficiency Chip 2 ch. 2 </a:t>
            </a:r>
            <a:endParaRPr lang="sl-SI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9341514" y="626753"/>
            <a:ext cx="18605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Signal Size Chip 2 ch. 2 </a:t>
            </a:r>
            <a:endParaRPr lang="sl-SI" sz="140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16065" y="4213084"/>
            <a:ext cx="6430002" cy="220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Observed cross talk on the sample</a:t>
            </a:r>
          </a:p>
          <a:p>
            <a:r>
              <a:rPr lang="sl-SI" dirty="0" smtClean="0"/>
              <a:t>Separate readout chips, so cross-talk most likely from the sensor</a:t>
            </a:r>
          </a:p>
          <a:p>
            <a:r>
              <a:rPr lang="sl-SI" dirty="0" smtClean="0"/>
              <a:t>Noise level larger with larger pads </a:t>
            </a:r>
            <a:r>
              <a:rPr lang="sl-SI" dirty="0" smtClean="0">
                <a:sym typeface="Wingdings" panose="05000000000000000000" pitchFamily="2" charset="2"/>
              </a:rPr>
              <a:t> 2x higher threshold, efficiency slightly lower</a:t>
            </a:r>
            <a:endParaRPr lang="sl-SI" dirty="0"/>
          </a:p>
          <a:p>
            <a:endParaRPr lang="sl-SI" dirty="0"/>
          </a:p>
        </p:txBody>
      </p:sp>
      <p:sp>
        <p:nvSpPr>
          <p:cNvPr id="43" name="TextBox 42"/>
          <p:cNvSpPr txBox="1"/>
          <p:nvPr/>
        </p:nvSpPr>
        <p:spPr>
          <a:xfrm>
            <a:off x="3152775" y="578509"/>
            <a:ext cx="1005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+ 1000 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497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63" y="1340921"/>
            <a:ext cx="3118168" cy="3107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Trigger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747410"/>
            <a:ext cx="6922749" cy="4779513"/>
          </a:xfrm>
        </p:spPr>
        <p:txBody>
          <a:bodyPr/>
          <a:lstStyle/>
          <a:p>
            <a:r>
              <a:rPr lang="sl-SI" dirty="0" smtClean="0"/>
              <a:t>Acquisition triggered by the FEI4 module</a:t>
            </a:r>
          </a:p>
          <a:p>
            <a:r>
              <a:rPr lang="sl-SI" dirty="0" smtClean="0"/>
              <a:t>ROI to trigger only on tracks through the active area</a:t>
            </a:r>
          </a:p>
          <a:p>
            <a:r>
              <a:rPr lang="sl-SI" dirty="0" smtClean="0"/>
              <a:t>ROI determined in a test run by self triggering on the DUT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22</a:t>
            </a:fld>
            <a:endParaRPr lang="sl-SI"/>
          </a:p>
        </p:txBody>
      </p:sp>
      <p:sp>
        <p:nvSpPr>
          <p:cNvPr id="46" name="Rectangle 45"/>
          <p:cNvSpPr/>
          <p:nvPr/>
        </p:nvSpPr>
        <p:spPr>
          <a:xfrm>
            <a:off x="10202636" y="2015027"/>
            <a:ext cx="1117427" cy="1076463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ectangle 46"/>
          <p:cNvSpPr/>
          <p:nvPr/>
        </p:nvSpPr>
        <p:spPr>
          <a:xfrm>
            <a:off x="8111807" y="3172297"/>
            <a:ext cx="1595440" cy="1237131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TextBox 47"/>
          <p:cNvSpPr txBox="1"/>
          <p:nvPr/>
        </p:nvSpPr>
        <p:spPr>
          <a:xfrm>
            <a:off x="8382205" y="4488237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Example ROI:</a:t>
            </a:r>
          </a:p>
          <a:p>
            <a:r>
              <a:rPr lang="sl-SI" dirty="0" smtClean="0"/>
              <a:t>(chip 1, ch. 4) + (chip 2, ch. 4)</a:t>
            </a:r>
            <a:endParaRPr lang="sl-SI" dirty="0"/>
          </a:p>
        </p:txBody>
      </p:sp>
      <p:grpSp>
        <p:nvGrpSpPr>
          <p:cNvPr id="50" name="Group 49"/>
          <p:cNvGrpSpPr/>
          <p:nvPr/>
        </p:nvGrpSpPr>
        <p:grpSpPr>
          <a:xfrm>
            <a:off x="612322" y="3592038"/>
            <a:ext cx="5992585" cy="1989256"/>
            <a:chOff x="612322" y="3137268"/>
            <a:chExt cx="5992585" cy="1989256"/>
          </a:xfrm>
        </p:grpSpPr>
        <p:sp>
          <p:nvSpPr>
            <p:cNvPr id="26" name="Rectangle 25"/>
            <p:cNvSpPr/>
            <p:nvPr/>
          </p:nvSpPr>
          <p:spPr>
            <a:xfrm>
              <a:off x="612322" y="3377910"/>
              <a:ext cx="1061358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FEI4 ROI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14611" y="3376505"/>
              <a:ext cx="1390296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Telescope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1843" y="3377910"/>
              <a:ext cx="1376605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DRS4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6" idx="3"/>
              <a:endCxn id="28" idx="1"/>
            </p:cNvCxnSpPr>
            <p:nvPr/>
          </p:nvCxnSpPr>
          <p:spPr>
            <a:xfrm>
              <a:off x="1673680" y="3778013"/>
              <a:ext cx="9981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3"/>
              <a:endCxn id="27" idx="1"/>
            </p:cNvCxnSpPr>
            <p:nvPr/>
          </p:nvCxnSpPr>
          <p:spPr>
            <a:xfrm flipV="1">
              <a:off x="4048448" y="3776608"/>
              <a:ext cx="1166163" cy="14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2"/>
            </p:cNvCxnSpPr>
            <p:nvPr/>
          </p:nvCxnSpPr>
          <p:spPr>
            <a:xfrm flipH="1">
              <a:off x="5902915" y="4176710"/>
              <a:ext cx="6844" cy="503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43002" y="4679798"/>
              <a:ext cx="4759913" cy="1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26" idx="2"/>
            </p:cNvCxnSpPr>
            <p:nvPr/>
          </p:nvCxnSpPr>
          <p:spPr>
            <a:xfrm flipV="1">
              <a:off x="1143001" y="4178115"/>
              <a:ext cx="0" cy="503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798262" y="3137268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l-SI" dirty="0" smtClean="0"/>
                <a:t>HitOR</a:t>
              </a:r>
            </a:p>
            <a:p>
              <a:pPr algn="ctr"/>
              <a:r>
                <a:rPr lang="sl-SI" dirty="0" smtClean="0"/>
                <a:t>ROI</a:t>
              </a:r>
              <a:endParaRPr lang="sl-SI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83867" y="4757192"/>
              <a:ext cx="1428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read out FEI4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30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Waveform subtraction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7" y="655778"/>
            <a:ext cx="5471084" cy="37322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23</a:t>
            </a:fld>
            <a:endParaRPr lang="sl-SI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74532" y="1076141"/>
            <a:ext cx="5731668" cy="531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Large pick-up occuring at the CERN test beam</a:t>
            </a:r>
          </a:p>
          <a:p>
            <a:r>
              <a:rPr lang="sl-SI" dirty="0" smtClean="0"/>
              <a:t>Same shape in all channels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/>
              <a:t>Mitigation by subtracting two waveforms</a:t>
            </a:r>
          </a:p>
          <a:p>
            <a:r>
              <a:rPr lang="sl-SI" dirty="0"/>
              <a:t>Subtrahend based on track position:</a:t>
            </a:r>
            <a:endParaRPr lang="sl-SI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05" y="2667000"/>
            <a:ext cx="4529721" cy="19691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90726" y="4814069"/>
            <a:ext cx="113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wf2</a:t>
            </a:r>
            <a:r>
              <a:rPr lang="sl-SI" b="1" dirty="0" smtClean="0"/>
              <a:t> – wf1</a:t>
            </a:r>
            <a:endParaRPr lang="sl-SI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77158" y="4814069"/>
            <a:ext cx="113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wf1 – </a:t>
            </a:r>
            <a:r>
              <a:rPr lang="sl-SI" b="1" dirty="0" smtClean="0">
                <a:solidFill>
                  <a:srgbClr val="FF0000"/>
                </a:solidFill>
              </a:rPr>
              <a:t>wf2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17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10" y="4423808"/>
            <a:ext cx="3159678" cy="2141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505939"/>
            <a:ext cx="2907366" cy="19701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8693" y="4274365"/>
            <a:ext cx="25013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Noise before subtraction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3450992" y="4291945"/>
            <a:ext cx="23358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Noise after subtraction</a:t>
            </a:r>
            <a:endParaRPr lang="sl-SI" dirty="0"/>
          </a:p>
        </p:txBody>
      </p:sp>
      <p:sp>
        <p:nvSpPr>
          <p:cNvPr id="21" name="Right Arrow 20"/>
          <p:cNvSpPr/>
          <p:nvPr/>
        </p:nvSpPr>
        <p:spPr>
          <a:xfrm>
            <a:off x="2452174" y="5150787"/>
            <a:ext cx="857250" cy="680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Waveform subtraction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24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6582895" y="1630363"/>
            <a:ext cx="544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0000FF"/>
                </a:solidFill>
              </a:rPr>
              <a:t>Blue wf</a:t>
            </a:r>
            <a:r>
              <a:rPr lang="sl-SI" sz="2000" b="1" dirty="0" smtClean="0"/>
              <a:t> = Black – </a:t>
            </a:r>
            <a:r>
              <a:rPr lang="sl-SI" sz="2000" b="1" dirty="0" smtClean="0">
                <a:solidFill>
                  <a:srgbClr val="FF0000"/>
                </a:solidFill>
              </a:rPr>
              <a:t>red </a:t>
            </a:r>
            <a:r>
              <a:rPr lang="sl-SI" sz="2000" dirty="0" smtClean="0"/>
              <a:t>(+ offset for better visibility)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6582895" y="2180200"/>
            <a:ext cx="530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Fine tuning the phase between </a:t>
            </a:r>
            <a:r>
              <a:rPr lang="sl-SI" b="1" dirty="0" smtClean="0"/>
              <a:t>black</a:t>
            </a:r>
            <a:r>
              <a:rPr lang="sl-SI" dirty="0" smtClean="0"/>
              <a:t> and </a:t>
            </a:r>
            <a:r>
              <a:rPr lang="sl-SI" b="1" dirty="0" smtClean="0">
                <a:solidFill>
                  <a:srgbClr val="FF0000"/>
                </a:solidFill>
              </a:rPr>
              <a:t>red</a:t>
            </a:r>
            <a:r>
              <a:rPr lang="sl-SI" dirty="0" smtClean="0"/>
              <a:t> does not reduce the noise figure</a:t>
            </a:r>
            <a:endParaRPr lang="sl-SI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60307" y="3419291"/>
            <a:ext cx="6617494" cy="531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Large pick-up occuring at the CERN test beam</a:t>
            </a:r>
          </a:p>
          <a:p>
            <a:r>
              <a:rPr lang="sl-SI" dirty="0" smtClean="0"/>
              <a:t>Same shape in all channels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/>
              <a:t>Mitigation by subtracting two waveforms</a:t>
            </a:r>
          </a:p>
          <a:p>
            <a:r>
              <a:rPr lang="sl-SI" dirty="0"/>
              <a:t>Subtrahend based on track position:</a:t>
            </a:r>
            <a:endParaRPr lang="sl-SI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grpSp>
        <p:nvGrpSpPr>
          <p:cNvPr id="22" name="Group 21"/>
          <p:cNvGrpSpPr/>
          <p:nvPr/>
        </p:nvGrpSpPr>
        <p:grpSpPr>
          <a:xfrm>
            <a:off x="711020" y="801775"/>
            <a:ext cx="4394797" cy="1949801"/>
            <a:chOff x="345281" y="876730"/>
            <a:chExt cx="4394797" cy="19498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04" y="876730"/>
              <a:ext cx="2024793" cy="194980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31672" y="1970398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b="1" dirty="0" smtClean="0">
                  <a:solidFill>
                    <a:srgbClr val="FF00FF"/>
                  </a:solidFill>
                </a:rPr>
                <a:t>x</a:t>
              </a:r>
              <a:endParaRPr lang="sl-SI" b="1" dirty="0">
                <a:solidFill>
                  <a:srgbClr val="FF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37038" y="1281215"/>
              <a:ext cx="650682" cy="6831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5281" y="2054737"/>
              <a:ext cx="997743" cy="7717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027" y="876730"/>
              <a:ext cx="2024793" cy="19498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390302" y="1507253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b="1" dirty="0" smtClean="0">
                  <a:solidFill>
                    <a:srgbClr val="00B050"/>
                  </a:solidFill>
                </a:rPr>
                <a:t>x</a:t>
              </a:r>
              <a:endParaRPr lang="sl-SI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4961" y="1281215"/>
              <a:ext cx="650682" cy="6831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73204" y="2054737"/>
              <a:ext cx="997743" cy="7717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8526" y="2910870"/>
            <a:ext cx="113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wf2</a:t>
            </a:r>
            <a:r>
              <a:rPr lang="sl-SI" b="1" dirty="0" smtClean="0"/>
              <a:t> – wf1</a:t>
            </a:r>
            <a:endParaRPr lang="sl-SI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04958" y="2910870"/>
            <a:ext cx="113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wf1 – </a:t>
            </a:r>
            <a:r>
              <a:rPr lang="sl-SI" b="1" dirty="0" smtClean="0">
                <a:solidFill>
                  <a:srgbClr val="FF0000"/>
                </a:solidFill>
              </a:rPr>
              <a:t>wf2</a:t>
            </a:r>
            <a:endParaRPr lang="sl-SI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01887" y="3324656"/>
            <a:ext cx="2743653" cy="2677886"/>
            <a:chOff x="2040619" y="3543731"/>
            <a:chExt cx="2743653" cy="2677886"/>
          </a:xfrm>
        </p:grpSpPr>
        <p:sp>
          <p:nvSpPr>
            <p:cNvPr id="24" name="Rectangle 23"/>
            <p:cNvSpPr/>
            <p:nvPr/>
          </p:nvSpPr>
          <p:spPr>
            <a:xfrm>
              <a:off x="2106386" y="3543731"/>
              <a:ext cx="2677886" cy="267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39043" y="3575957"/>
              <a:ext cx="473528" cy="12328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61555" y="3575957"/>
              <a:ext cx="2091420" cy="14369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08421" y="4192360"/>
              <a:ext cx="744554" cy="7365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39043" y="4840990"/>
              <a:ext cx="473528" cy="1718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2139043" y="5045097"/>
              <a:ext cx="1158893" cy="16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39042" y="5238210"/>
              <a:ext cx="1158893" cy="9248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34987" y="5047910"/>
              <a:ext cx="1417987" cy="11151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57471" y="5205984"/>
              <a:ext cx="595503" cy="589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43980" y="437450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4]</a:t>
              </a:r>
              <a:endParaRPr lang="sl-SI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3896" y="5331301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1]</a:t>
              </a:r>
              <a:endParaRPr lang="sl-SI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67466" y="541617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2]</a:t>
              </a:r>
              <a:endParaRPr lang="sl-SI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0461" y="410974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3]</a:t>
              </a:r>
              <a:endParaRPr lang="sl-SI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40619" y="410158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1]</a:t>
              </a:r>
              <a:endParaRPr lang="sl-SI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90085" y="549518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4]</a:t>
              </a:r>
              <a:endParaRPr lang="sl-SI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0714" y="4765900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2]</a:t>
              </a:r>
              <a:endParaRPr lang="sl-SI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2416" y="4974549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3]</a:t>
              </a:r>
              <a:endParaRPr lang="sl-SI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38913" y="3578827"/>
            <a:ext cx="2716189" cy="2677886"/>
            <a:chOff x="2068083" y="3543731"/>
            <a:chExt cx="2716189" cy="2677886"/>
          </a:xfrm>
        </p:grpSpPr>
        <p:sp>
          <p:nvSpPr>
            <p:cNvPr id="42" name="Rectangle 41"/>
            <p:cNvSpPr/>
            <p:nvPr/>
          </p:nvSpPr>
          <p:spPr>
            <a:xfrm>
              <a:off x="2106386" y="3543731"/>
              <a:ext cx="2677886" cy="267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39043" y="3575957"/>
              <a:ext cx="473528" cy="12328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61555" y="3575957"/>
              <a:ext cx="2091420" cy="14369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08421" y="4192360"/>
              <a:ext cx="744554" cy="7365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9043" y="4840990"/>
              <a:ext cx="473528" cy="1718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2139043" y="5045097"/>
              <a:ext cx="1158893" cy="16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9042" y="5238210"/>
              <a:ext cx="1158893" cy="9248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34987" y="5047910"/>
              <a:ext cx="1417987" cy="11151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7471" y="5205984"/>
              <a:ext cx="595503" cy="589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43980" y="4374509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C1-4</a:t>
              </a:r>
              <a:endParaRPr lang="sl-SI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61521" y="5331301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C1-1</a:t>
              </a:r>
              <a:endParaRPr lang="sl-SI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67466" y="5416173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C1-2</a:t>
              </a:r>
              <a:endParaRPr lang="sl-SI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0461" y="4109748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C1-3</a:t>
              </a:r>
              <a:endParaRPr lang="sl-SI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68083" y="4041754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C2-1</a:t>
              </a:r>
              <a:endParaRPr lang="sl-SI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90085" y="5495189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C2-4</a:t>
              </a:r>
              <a:endParaRPr lang="sl-SI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90714" y="4765900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C2-2</a:t>
              </a:r>
              <a:endParaRPr lang="sl-SI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32416" y="4974549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C2-3</a:t>
              </a:r>
              <a:endParaRPr lang="sl-SI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9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Channel 3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69" y="613755"/>
            <a:ext cx="4969407" cy="33675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25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" y="4064697"/>
            <a:ext cx="3598210" cy="2438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7" y="4064697"/>
            <a:ext cx="3677049" cy="2491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" y="596594"/>
            <a:ext cx="4984601" cy="33778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9915525" y="4189912"/>
            <a:ext cx="2209800" cy="2187899"/>
            <a:chOff x="9982200" y="3870579"/>
            <a:chExt cx="2209800" cy="21878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3930523"/>
              <a:ext cx="2209800" cy="212795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0048468" y="5047040"/>
              <a:ext cx="991007" cy="267910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01300" y="3870579"/>
              <a:ext cx="1714500" cy="1282674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4" name="Oval 13"/>
          <p:cNvSpPr/>
          <p:nvPr/>
        </p:nvSpPr>
        <p:spPr>
          <a:xfrm>
            <a:off x="6248400" y="528919"/>
            <a:ext cx="695325" cy="1757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6825459" y="2038561"/>
            <a:ext cx="19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zoom on next slide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BCM' upgrade for HL-LHC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ym typeface="Wingdings" panose="05000000000000000000" pitchFamily="2" charset="2"/>
              </a:rPr>
              <a:t>pCVD diamond sensor, segmented into 8 pads  flexible acceptance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Custom analogue front end ASIC (by OSU)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65 nm TSMC process, 4 readout channels</a:t>
            </a:r>
          </a:p>
          <a:p>
            <a:pPr lvl="1"/>
            <a:r>
              <a:rPr lang="sl-SI" dirty="0">
                <a:sym typeface="Wingdings" panose="05000000000000000000" pitchFamily="2" charset="2"/>
              </a:rPr>
              <a:t>Separate front end functionality </a:t>
            </a:r>
            <a:r>
              <a:rPr lang="sl-SI" dirty="0" smtClean="0">
                <a:sym typeface="Wingdings" panose="05000000000000000000" pitchFamily="2" charset="2"/>
              </a:rPr>
              <a:t>for Abort (high rate) and Luminosity (low noise)</a:t>
            </a:r>
            <a:endParaRPr lang="sl-SI" dirty="0">
              <a:sym typeface="Wingdings" panose="05000000000000000000" pitchFamily="2" charset="2"/>
            </a:endParaRP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Current amplifier; &lt; 1 ns rise time, fast (</a:t>
            </a:r>
            <a:r>
              <a:rPr lang="en-US" dirty="0" smtClean="0"/>
              <a:t>∼</a:t>
            </a:r>
            <a:r>
              <a:rPr lang="sl-SI" dirty="0" smtClean="0"/>
              <a:t>10 ns</a:t>
            </a:r>
            <a:r>
              <a:rPr lang="sl-SI" dirty="0" smtClean="0">
                <a:sym typeface="Wingdings" panose="05000000000000000000" pitchFamily="2" charset="2"/>
              </a:rPr>
              <a:t>) baseline restoration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Require 100 ps time resolution for beam diagnostics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Design for large pitch bump bonding or wire bonding interconnections</a:t>
            </a:r>
          </a:p>
          <a:p>
            <a:r>
              <a:rPr lang="sl-SI" dirty="0" smtClean="0"/>
              <a:t>First prototypes available in September 2018</a:t>
            </a:r>
          </a:p>
          <a:p>
            <a:r>
              <a:rPr lang="sl-SI" dirty="0" smtClean="0"/>
              <a:t>Presenting first results from beam tests at CERN SPS and PSI in October 2018</a:t>
            </a: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025" r="7487"/>
          <a:stretch/>
        </p:blipFill>
        <p:spPr>
          <a:xfrm>
            <a:off x="7737654" y="4114999"/>
            <a:ext cx="4406630" cy="24271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3624" y="1107834"/>
            <a:ext cx="3356142" cy="25171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431968" y="1800225"/>
            <a:ext cx="739453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737654" y="2295525"/>
            <a:ext cx="2694315" cy="1771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71421" y="2295525"/>
            <a:ext cx="859355" cy="1771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34350" y="5836926"/>
            <a:ext cx="604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ASIC</a:t>
            </a:r>
            <a:endParaRPr lang="sl-SI" dirty="0"/>
          </a:p>
        </p:txBody>
      </p:sp>
      <p:sp>
        <p:nvSpPr>
          <p:cNvPr id="33" name="TextBox 32"/>
          <p:cNvSpPr txBox="1"/>
          <p:nvPr/>
        </p:nvSpPr>
        <p:spPr>
          <a:xfrm>
            <a:off x="11051473" y="5825990"/>
            <a:ext cx="604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ASIC</a:t>
            </a:r>
            <a:endParaRPr lang="sl-SI" dirty="0"/>
          </a:p>
        </p:txBody>
      </p:sp>
      <p:sp>
        <p:nvSpPr>
          <p:cNvPr id="34" name="TextBox 33"/>
          <p:cNvSpPr txBox="1"/>
          <p:nvPr/>
        </p:nvSpPr>
        <p:spPr>
          <a:xfrm>
            <a:off x="9381469" y="5851934"/>
            <a:ext cx="101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diamond</a:t>
            </a:r>
            <a:endParaRPr lang="sl-SI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18" y="4372174"/>
            <a:ext cx="2228117" cy="214559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399237" y="6083165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sym typeface="Wingdings" panose="05000000000000000000" pitchFamily="2" charset="2"/>
              </a:rPr>
              <a:t>thickness 500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sl-SI" dirty="0" smtClean="0">
                <a:sym typeface="Wingdings" panose="05000000000000000000" pitchFamily="2" charset="2"/>
              </a:rPr>
              <a:t>m</a:t>
            </a:r>
            <a:endParaRPr lang="sl-SI" dirty="0"/>
          </a:p>
        </p:txBody>
      </p:sp>
      <p:grpSp>
        <p:nvGrpSpPr>
          <p:cNvPr id="60" name="Group 59"/>
          <p:cNvGrpSpPr/>
          <p:nvPr/>
        </p:nvGrpSpPr>
        <p:grpSpPr>
          <a:xfrm>
            <a:off x="1232818" y="4191000"/>
            <a:ext cx="2196182" cy="0"/>
            <a:chOff x="1232818" y="3933825"/>
            <a:chExt cx="2196182" cy="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2488224" y="3933825"/>
              <a:ext cx="9407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1232818" y="3933825"/>
              <a:ext cx="13484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16200000">
            <a:off x="-101206" y="5444971"/>
            <a:ext cx="2196182" cy="0"/>
            <a:chOff x="1232818" y="3933825"/>
            <a:chExt cx="2196182" cy="0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2488224" y="3933825"/>
              <a:ext cx="9407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1232818" y="3933825"/>
              <a:ext cx="13484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2015695" y="3930527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sym typeface="Wingdings" panose="05000000000000000000" pitchFamily="2" charset="2"/>
              </a:rPr>
              <a:t>5 </a:t>
            </a:r>
            <a:r>
              <a:rPr lang="sl-SI" sz="1600" dirty="0">
                <a:sym typeface="Wingdings" panose="05000000000000000000" pitchFamily="2" charset="2"/>
              </a:rPr>
              <a:t>mm</a:t>
            </a:r>
            <a:endParaRPr lang="sl-SI" sz="1600" dirty="0"/>
          </a:p>
        </p:txBody>
      </p:sp>
      <p:sp>
        <p:nvSpPr>
          <p:cNvPr id="65" name="Rectangle 64"/>
          <p:cNvSpPr/>
          <p:nvPr/>
        </p:nvSpPr>
        <p:spPr>
          <a:xfrm rot="16200000">
            <a:off x="499144" y="5246756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sym typeface="Wingdings" panose="05000000000000000000" pitchFamily="2" charset="2"/>
              </a:rPr>
              <a:t>5 </a:t>
            </a:r>
            <a:r>
              <a:rPr lang="sl-SI" sz="1600" dirty="0">
                <a:sym typeface="Wingdings" panose="05000000000000000000" pitchFamily="2" charset="2"/>
              </a:rPr>
              <a:t>mm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36942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CERN H6 test beam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735105"/>
            <a:ext cx="5932128" cy="5791819"/>
          </a:xfrm>
        </p:spPr>
        <p:txBody>
          <a:bodyPr/>
          <a:lstStyle/>
          <a:p>
            <a:r>
              <a:rPr lang="sl-SI" dirty="0" smtClean="0"/>
              <a:t>CERN SPS H6 test beam: 120 GeV hadrons</a:t>
            </a:r>
          </a:p>
          <a:p>
            <a:r>
              <a:rPr lang="sl-SI" dirty="0" smtClean="0"/>
              <a:t>KarTel (Mimosa) beam telescope</a:t>
            </a:r>
          </a:p>
          <a:p>
            <a:pPr lvl="1"/>
            <a:r>
              <a:rPr lang="sl-SI" dirty="0" smtClean="0"/>
              <a:t>Tracking resolution ≈ 3 </a:t>
            </a:r>
            <a:r>
              <a:rPr lang="el-GR" dirty="0" smtClean="0"/>
              <a:t>μ</a:t>
            </a:r>
            <a:r>
              <a:rPr lang="sl-SI" dirty="0" smtClean="0"/>
              <a:t>m</a:t>
            </a:r>
          </a:p>
          <a:p>
            <a:r>
              <a:rPr lang="sl-SI" dirty="0" smtClean="0"/>
              <a:t>DRS 4 analog readout</a:t>
            </a:r>
          </a:p>
          <a:p>
            <a:pPr lvl="1"/>
            <a:r>
              <a:rPr lang="sl-SI" dirty="0" smtClean="0"/>
              <a:t>3 GS/s acquisition rate, 700 MHz bandwidth</a:t>
            </a:r>
          </a:p>
          <a:p>
            <a:r>
              <a:rPr lang="sl-SI" dirty="0" smtClean="0"/>
              <a:t>DUT:</a:t>
            </a:r>
          </a:p>
          <a:p>
            <a:pPr lvl="1"/>
            <a:r>
              <a:rPr lang="sl-SI" dirty="0" smtClean="0"/>
              <a:t>+ 1000 V bias voltage on diamond</a:t>
            </a:r>
          </a:p>
          <a:p>
            <a:pPr lvl="1"/>
            <a:r>
              <a:rPr lang="sl-SI" dirty="0" smtClean="0"/>
              <a:t>Output oscillated if more than one channel per chip active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/>
              <a:t>Recorded two channels per </a:t>
            </a:r>
            <a:r>
              <a:rPr lang="sl-SI" dirty="0" smtClean="0"/>
              <a:t>run</a:t>
            </a:r>
          </a:p>
          <a:p>
            <a:pPr lvl="1"/>
            <a:endParaRPr lang="sl-SI" dirty="0" smtClean="0"/>
          </a:p>
          <a:p>
            <a:r>
              <a:rPr lang="sl-SI" dirty="0" smtClean="0"/>
              <a:t>Dataset:</a:t>
            </a:r>
          </a:p>
          <a:p>
            <a:pPr lvl="1"/>
            <a:r>
              <a:rPr lang="sl-SI" dirty="0" smtClean="0"/>
              <a:t>All channels measured (separate runs)</a:t>
            </a:r>
          </a:p>
          <a:p>
            <a:pPr lvl="1"/>
            <a:r>
              <a:rPr lang="sl-SI" dirty="0" smtClean="0"/>
              <a:t>several 10k tracks per channel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2" y="1119361"/>
            <a:ext cx="5887571" cy="4415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46723" y="2422187"/>
            <a:ext cx="486383" cy="1439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8946086" y="1942300"/>
            <a:ext cx="5870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DUT</a:t>
            </a:r>
            <a:endParaRPr lang="sl-SI" dirty="0"/>
          </a:p>
        </p:txBody>
      </p:sp>
      <p:sp>
        <p:nvSpPr>
          <p:cNvPr id="11" name="Rectangle 10"/>
          <p:cNvSpPr/>
          <p:nvPr/>
        </p:nvSpPr>
        <p:spPr>
          <a:xfrm>
            <a:off x="7451387" y="2869660"/>
            <a:ext cx="1303505" cy="7198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863847" y="2967277"/>
            <a:ext cx="1303505" cy="7198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642543" y="2311632"/>
            <a:ext cx="2340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3 planes + timing + ROI</a:t>
            </a: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10828247" y="2496298"/>
            <a:ext cx="9669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3 planes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199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89" y="4288101"/>
            <a:ext cx="3296842" cy="22341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87" y="4288101"/>
            <a:ext cx="3296842" cy="2234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Signals and pick-up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42296" y="1332392"/>
            <a:ext cx="6041760" cy="248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Large pick-up from the setup/environment</a:t>
            </a:r>
          </a:p>
          <a:p>
            <a:r>
              <a:rPr lang="sl-SI" dirty="0" smtClean="0"/>
              <a:t>Same shape in all channels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/>
              <a:t>Mitigation by subtracting two waveforms</a:t>
            </a:r>
          </a:p>
          <a:p>
            <a:r>
              <a:rPr lang="sl-SI" dirty="0" smtClean="0"/>
              <a:t>(ch1 – ch2) or (ch2 – ch1) depending on track position</a:t>
            </a:r>
          </a:p>
          <a:p>
            <a:r>
              <a:rPr lang="sl-SI" dirty="0" smtClean="0"/>
              <a:t>Pick-up reduced by factor 2</a:t>
            </a:r>
          </a:p>
          <a:p>
            <a:r>
              <a:rPr lang="sl-SI" dirty="0" smtClean="0"/>
              <a:t>In addition baseline correction </a:t>
            </a:r>
          </a:p>
          <a:p>
            <a:endParaRPr lang="sl-SI" dirty="0"/>
          </a:p>
        </p:txBody>
      </p:sp>
      <p:sp>
        <p:nvSpPr>
          <p:cNvPr id="19" name="TextBox 18"/>
          <p:cNvSpPr txBox="1"/>
          <p:nvPr/>
        </p:nvSpPr>
        <p:spPr>
          <a:xfrm>
            <a:off x="3057984" y="4144977"/>
            <a:ext cx="22434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 smtClean="0"/>
              <a:t>Noise before subtraction</a:t>
            </a:r>
            <a:endParaRPr lang="sl-SI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35419" y="4134768"/>
            <a:ext cx="20965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 smtClean="0"/>
              <a:t>Noise after subtraction</a:t>
            </a:r>
            <a:endParaRPr lang="sl-SI" sz="1600" dirty="0"/>
          </a:p>
        </p:txBody>
      </p:sp>
      <p:sp>
        <p:nvSpPr>
          <p:cNvPr id="21" name="Right Arrow 20"/>
          <p:cNvSpPr/>
          <p:nvPr/>
        </p:nvSpPr>
        <p:spPr>
          <a:xfrm>
            <a:off x="4940555" y="5329088"/>
            <a:ext cx="58546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" y="638604"/>
            <a:ext cx="4986274" cy="33789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72060" y="103804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ch. 1</a:t>
            </a:r>
            <a:endParaRPr lang="sl-SI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72060" y="13323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ch. 2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6787" y="276695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00FF"/>
                </a:solidFill>
              </a:rPr>
              <a:t>ch. 1 – ch. 2</a:t>
            </a:r>
            <a:endParaRPr lang="sl-SI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0202" y="706199"/>
            <a:ext cx="3095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baseline of ch. 1 &amp; 2 offset by 0.05 V for clarity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82906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3" y="3686858"/>
            <a:ext cx="4335658" cy="2938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Signal measurement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794269"/>
            <a:ext cx="6614833" cy="5299951"/>
          </a:xfrm>
        </p:spPr>
        <p:txBody>
          <a:bodyPr/>
          <a:lstStyle/>
          <a:p>
            <a:r>
              <a:rPr lang="sl-SI" dirty="0" smtClean="0"/>
              <a:t>Average waveform of 1000 acquisitons</a:t>
            </a:r>
          </a:p>
          <a:p>
            <a:r>
              <a:rPr lang="sl-SI" dirty="0" smtClean="0"/>
              <a:t>Select an integration window around the peak [</a:t>
            </a:r>
            <a:r>
              <a:rPr lang="sl-SI" i="1" dirty="0" smtClean="0"/>
              <a:t>t</a:t>
            </a:r>
            <a:r>
              <a:rPr lang="sl-SI" baseline="-25000" dirty="0" smtClean="0"/>
              <a:t>min</a:t>
            </a:r>
            <a:r>
              <a:rPr lang="sl-SI" dirty="0" smtClean="0"/>
              <a:t>, </a:t>
            </a:r>
            <a:r>
              <a:rPr lang="sl-SI" i="1" dirty="0" smtClean="0"/>
              <a:t>t</a:t>
            </a:r>
            <a:r>
              <a:rPr lang="sl-SI" baseline="-25000" dirty="0" smtClean="0"/>
              <a:t>max</a:t>
            </a:r>
            <a:r>
              <a:rPr lang="sl-SI" dirty="0" smtClean="0"/>
              <a:t>] </a:t>
            </a:r>
          </a:p>
          <a:p>
            <a:r>
              <a:rPr lang="sl-SI" dirty="0" smtClean="0"/>
              <a:t>Signal = Integral around the peak  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Long integration window </a:t>
            </a:r>
            <a:r>
              <a:rPr lang="sl-SI" dirty="0"/>
              <a:t>[– 6 ns, 6 ns</a:t>
            </a:r>
            <a:r>
              <a:rPr lang="sl-SI" dirty="0" smtClean="0"/>
              <a:t>] to mitigate for noise</a:t>
            </a:r>
          </a:p>
          <a:p>
            <a:r>
              <a:rPr lang="sl-SI" dirty="0" smtClean="0"/>
              <a:t>Hit criterium: </a:t>
            </a:r>
            <a:r>
              <a:rPr lang="sl-SI" dirty="0" smtClean="0">
                <a:solidFill>
                  <a:srgbClr val="C00000"/>
                </a:solidFill>
              </a:rPr>
              <a:t>signal threshold = 4</a:t>
            </a:r>
            <a:r>
              <a:rPr lang="el-GR" dirty="0" smtClean="0">
                <a:solidFill>
                  <a:srgbClr val="C00000"/>
                </a:solidFill>
              </a:rPr>
              <a:t>σ</a:t>
            </a:r>
            <a:r>
              <a:rPr lang="sl-SI" dirty="0" smtClean="0">
                <a:solidFill>
                  <a:srgbClr val="C00000"/>
                </a:solidFill>
              </a:rPr>
              <a:t> above noise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p:grpSp>
        <p:nvGrpSpPr>
          <p:cNvPr id="21" name="Group 20"/>
          <p:cNvGrpSpPr/>
          <p:nvPr/>
        </p:nvGrpSpPr>
        <p:grpSpPr>
          <a:xfrm>
            <a:off x="1471310" y="3629921"/>
            <a:ext cx="1786496" cy="2551017"/>
            <a:chOff x="1907722" y="3718000"/>
            <a:chExt cx="1786496" cy="255101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873829" y="4212774"/>
              <a:ext cx="0" cy="2032907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82929" y="4236110"/>
              <a:ext cx="0" cy="2032907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73829" y="5059518"/>
              <a:ext cx="709100" cy="1050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907722" y="3809762"/>
              <a:ext cx="1378114" cy="229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3104" y="3718000"/>
              <a:ext cx="14911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Noise spectrum</a:t>
              </a:r>
              <a:endParaRPr lang="sl-SI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89762" y="4731582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 smtClean="0">
                  <a:solidFill>
                    <a:srgbClr val="C00000"/>
                  </a:solidFill>
                </a:rPr>
                <a:t>+4</a:t>
              </a:r>
              <a:r>
                <a:rPr lang="el-GR" dirty="0" smtClean="0">
                  <a:solidFill>
                    <a:srgbClr val="C00000"/>
                  </a:solidFill>
                </a:rPr>
                <a:t>σ</a:t>
              </a:r>
              <a:endParaRPr lang="sl-SI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1632124"/>
            <a:ext cx="4755825" cy="3624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86809" y="1979595"/>
                <a:ext cx="2978187" cy="7477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sl-SI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sl-SI" b="1" i="0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fName>
                                <m:e>
                                  <m: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sub>
                          </m:sSub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l-SI" b="1" i="0">
                                  <a:latin typeface="Cambria Math" panose="02040503050406030204" pitchFamily="18" charset="0"/>
                                </a:rPr>
                                <m:t>𝐦𝐢𝐧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sl-SI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sl-SI" b="1" i="0">
                                      <a:latin typeface="Cambria Math" panose="02040503050406030204" pitchFamily="18" charset="0"/>
                                    </a:rPr>
                                    <m:t>𝐦𝐢𝐧</m:t>
                                  </m:r>
                                </m:fName>
                                <m:e>
                                  <m: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l-SI" b="1" i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sub>
                          </m:sSub>
                        </m:sup>
                        <m:e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sl-SI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9" y="1979595"/>
                <a:ext cx="2978187" cy="747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4944" y="5390073"/>
            <a:ext cx="288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noise level varies by factor 2, depending on the channel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62753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Efficiency measurement Chip 2 channel 1 (1000 V)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82" y="3752864"/>
            <a:ext cx="3883337" cy="263154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" y="735105"/>
            <a:ext cx="4439192" cy="3008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7" y="4162247"/>
            <a:ext cx="3058408" cy="20725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5375" y="1609725"/>
            <a:ext cx="2057400" cy="1219200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353243" y="695325"/>
            <a:ext cx="17995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Efficiency Chip 2 ch. 1 </a:t>
            </a:r>
            <a:endParaRPr lang="sl-SI" sz="1400" dirty="0"/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9933359" y="4687138"/>
            <a:ext cx="1736107" cy="1715379"/>
            <a:chOff x="9828993" y="4122712"/>
            <a:chExt cx="2209800" cy="21834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993" y="4178173"/>
              <a:ext cx="2209800" cy="212795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846118" y="4122712"/>
              <a:ext cx="504198" cy="1143503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85857" y="4042171"/>
            <a:ext cx="18228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Tracks through sample</a:t>
            </a:r>
            <a:endParaRPr lang="sl-SI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2671" y="2389044"/>
            <a:ext cx="15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avg. eff. 99.0 %</a:t>
            </a:r>
            <a:endParaRPr lang="sl-SI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35020" y="819277"/>
            <a:ext cx="3924300" cy="2719464"/>
            <a:chOff x="4728545" y="793935"/>
            <a:chExt cx="3924300" cy="27194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45" y="854095"/>
              <a:ext cx="3924300" cy="265930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011663" y="793935"/>
              <a:ext cx="13580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Signal Spectrum</a:t>
              </a:r>
              <a:endParaRPr lang="sl-SI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96409" y="5464936"/>
            <a:ext cx="19122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≈ 25 tracks per bin</a:t>
            </a:r>
            <a:endParaRPr lang="sl-SI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27232" y="1161817"/>
            <a:ext cx="3639844" cy="441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&gt; 99 % hits above threshold </a:t>
            </a:r>
          </a:p>
          <a:p>
            <a:r>
              <a:rPr lang="sl-SI" dirty="0" smtClean="0"/>
              <a:t>Measured in the fiducial region at + 1000 V</a:t>
            </a:r>
          </a:p>
          <a:p>
            <a:r>
              <a:rPr lang="sl-SI" dirty="0" smtClean="0"/>
              <a:t>MPV = 7.5 </a:t>
            </a:r>
            <a:r>
              <a:rPr lang="sl-SI" dirty="0" smtClean="0"/>
              <a:t>mV, mean 9.8 mV</a:t>
            </a:r>
            <a:endParaRPr lang="sl-SI" dirty="0" smtClean="0"/>
          </a:p>
          <a:p>
            <a:r>
              <a:rPr lang="sl-SI" dirty="0" smtClean="0"/>
              <a:t>Noise RMS = 0.5 mV</a:t>
            </a:r>
          </a:p>
          <a:p>
            <a:r>
              <a:rPr lang="sl-SI" dirty="0" smtClean="0"/>
              <a:t>S/N ratio </a:t>
            </a:r>
            <a:r>
              <a:rPr lang="sl-SI" dirty="0" smtClean="0"/>
              <a:t>(mean) ≈ </a:t>
            </a:r>
            <a:r>
              <a:rPr lang="sl-SI" dirty="0" smtClean="0"/>
              <a:t>20</a:t>
            </a:r>
            <a:endParaRPr lang="sl-SI" dirty="0"/>
          </a:p>
          <a:p>
            <a:endParaRPr lang="sl-SI" dirty="0"/>
          </a:p>
        </p:txBody>
      </p:sp>
      <p:sp>
        <p:nvSpPr>
          <p:cNvPr id="26" name="TextBox 25"/>
          <p:cNvSpPr txBox="1"/>
          <p:nvPr/>
        </p:nvSpPr>
        <p:spPr>
          <a:xfrm>
            <a:off x="5838618" y="3663463"/>
            <a:ext cx="13388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Noise Spectrum</a:t>
            </a:r>
            <a:endParaRPr lang="sl-SI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152775" y="578509"/>
            <a:ext cx="1005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+ 1000 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936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0" y="3808546"/>
            <a:ext cx="4006086" cy="2714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Chip 2 channel 3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92614" y="815863"/>
            <a:ext cx="4691978" cy="2983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5380651" y="847665"/>
            <a:ext cx="4755569" cy="3023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9681146" y="1010057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U (V)</a:t>
            </a:r>
            <a:endParaRPr lang="sl-SI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9885553" y="4219884"/>
            <a:ext cx="2209800" cy="2127955"/>
            <a:chOff x="9982200" y="3930523"/>
            <a:chExt cx="2209800" cy="21279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200" y="3930523"/>
              <a:ext cx="2209800" cy="212795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0048468" y="5047040"/>
              <a:ext cx="991007" cy="267910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16065" y="4213084"/>
            <a:ext cx="5796788" cy="220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High resolution run on a small pad</a:t>
            </a:r>
          </a:p>
          <a:p>
            <a:r>
              <a:rPr lang="sl-SI" dirty="0" smtClean="0"/>
              <a:t>Efficiency &gt; 99 % in fiducial region</a:t>
            </a:r>
          </a:p>
          <a:p>
            <a:r>
              <a:rPr lang="sl-SI" dirty="0" smtClean="0"/>
              <a:t>Signal size varies with position (pCVD diamond)</a:t>
            </a:r>
          </a:p>
          <a:p>
            <a:r>
              <a:rPr lang="sl-SI" dirty="0" smtClean="0"/>
              <a:t>Should average out over large pad </a:t>
            </a:r>
            <a:endParaRPr lang="sl-SI" dirty="0"/>
          </a:p>
          <a:p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1514927" y="606985"/>
            <a:ext cx="17995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Efficiency Chip 2 ch. 3 </a:t>
            </a:r>
            <a:endParaRPr lang="sl-SI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78286" y="631036"/>
            <a:ext cx="18605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Signal Size Chip 2 ch. 3 </a:t>
            </a:r>
            <a:endParaRPr lang="sl-SI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75616" y="3717398"/>
            <a:ext cx="1358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Signal Spectrum</a:t>
            </a:r>
            <a:endParaRPr lang="sl-SI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129132" y="556998"/>
            <a:ext cx="1005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+ 1000 V</a:t>
            </a:r>
            <a:endParaRPr lang="sl-SI" dirty="0"/>
          </a:p>
        </p:txBody>
      </p:sp>
      <p:sp>
        <p:nvSpPr>
          <p:cNvPr id="10" name="Rectangle 9"/>
          <p:cNvSpPr/>
          <p:nvPr/>
        </p:nvSpPr>
        <p:spPr>
          <a:xfrm>
            <a:off x="2383277" y="1274323"/>
            <a:ext cx="282102" cy="15758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74994" y="4633725"/>
            <a:ext cx="0" cy="1484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5960874" y="4744465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thr 2.3 mV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422911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PSI test beam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High Intensity Proton Accelerator (HIPA) at </a:t>
            </a:r>
            <a:r>
              <a:rPr lang="sl-SI" dirty="0" smtClean="0"/>
              <a:t>PSI, beam </a:t>
            </a:r>
            <a:r>
              <a:rPr lang="sl-SI" dirty="0"/>
              <a:t>line </a:t>
            </a:r>
            <a:r>
              <a:rPr lang="sl-SI" dirty="0" smtClean="0"/>
              <a:t>PiM1, </a:t>
            </a:r>
            <a:r>
              <a:rPr lang="en-US" dirty="0"/>
              <a:t>260 MeV/c</a:t>
            </a:r>
            <a:r>
              <a:rPr lang="sl-SI" dirty="0"/>
              <a:t> </a:t>
            </a:r>
            <a:r>
              <a:rPr lang="sl-SI" dirty="0" smtClean="0"/>
              <a:t>pions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PSI </a:t>
            </a:r>
            <a:r>
              <a:rPr lang="sl-SI" dirty="0">
                <a:sym typeface="Wingdings" panose="05000000000000000000" pitchFamily="2" charset="2"/>
              </a:rPr>
              <a:t>beam </a:t>
            </a:r>
            <a:r>
              <a:rPr lang="sl-SI" dirty="0" smtClean="0">
                <a:sym typeface="Wingdings" panose="05000000000000000000" pitchFamily="2" charset="2"/>
              </a:rPr>
              <a:t>telescope + </a:t>
            </a:r>
            <a:r>
              <a:rPr lang="sl-SI" dirty="0" smtClean="0"/>
              <a:t>multiple </a:t>
            </a:r>
            <a:r>
              <a:rPr lang="sl-SI" dirty="0" smtClean="0"/>
              <a:t>scattering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ym typeface="Wingdings" panose="05000000000000000000" pitchFamily="2" charset="2"/>
              </a:rPr>
              <a:t>lower resolution </a:t>
            </a:r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/>
              <a:t>DRS 4 readout, modifications to reduce ringing</a:t>
            </a:r>
            <a:endParaRPr lang="sl-SI" dirty="0" smtClean="0"/>
          </a:p>
          <a:p>
            <a:r>
              <a:rPr lang="sl-SI" dirty="0" smtClean="0"/>
              <a:t>Measurements at positive and negative bias voltage: </a:t>
            </a:r>
            <a:r>
              <a:rPr lang="sl-SI" dirty="0"/>
              <a:t>± </a:t>
            </a:r>
            <a:r>
              <a:rPr lang="sl-SI" dirty="0" smtClean="0"/>
              <a:t>200 V, </a:t>
            </a:r>
            <a:r>
              <a:rPr lang="sl-SI" dirty="0"/>
              <a:t>± </a:t>
            </a:r>
            <a:r>
              <a:rPr lang="sl-SI" dirty="0" smtClean="0"/>
              <a:t>300</a:t>
            </a:r>
            <a:r>
              <a:rPr lang="sl-SI" dirty="0"/>
              <a:t> </a:t>
            </a:r>
            <a:r>
              <a:rPr lang="sl-SI" dirty="0" smtClean="0"/>
              <a:t>V (sample 1), </a:t>
            </a:r>
            <a:r>
              <a:rPr lang="sl-SI" dirty="0"/>
              <a:t>± </a:t>
            </a:r>
            <a:r>
              <a:rPr lang="sl-SI" dirty="0" smtClean="0"/>
              <a:t>500</a:t>
            </a:r>
            <a:r>
              <a:rPr lang="sl-SI" dirty="0"/>
              <a:t> V</a:t>
            </a:r>
            <a:r>
              <a:rPr lang="sl-SI" dirty="0" smtClean="0"/>
              <a:t>, </a:t>
            </a:r>
            <a:r>
              <a:rPr lang="sl-SI" dirty="0"/>
              <a:t>± </a:t>
            </a:r>
            <a:r>
              <a:rPr lang="sl-SI" dirty="0" smtClean="0"/>
              <a:t>1000</a:t>
            </a:r>
            <a:r>
              <a:rPr lang="sl-SI" dirty="0"/>
              <a:t> </a:t>
            </a:r>
            <a:r>
              <a:rPr lang="sl-SI" dirty="0" smtClean="0"/>
              <a:t>V (sample 2)</a:t>
            </a: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25. 02. 2019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BCM' 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18" y="2762251"/>
            <a:ext cx="2682192" cy="3238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100" y="3371850"/>
            <a:ext cx="243840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7" y="3108325"/>
            <a:ext cx="5291970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6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53271</TotalTime>
  <Words>1644</Words>
  <Application>Microsoft Office PowerPoint</Application>
  <PresentationFormat>Widescreen</PresentationFormat>
  <Paragraphs>319</Paragraphs>
  <Slides>25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ATLAS BCM and BCM'</vt:lpstr>
      <vt:lpstr>BCM' upgrade for HL-LHC</vt:lpstr>
      <vt:lpstr>CERN H6 test beam</vt:lpstr>
      <vt:lpstr>Signals and pick-up</vt:lpstr>
      <vt:lpstr>Signal measurement</vt:lpstr>
      <vt:lpstr>Efficiency measurement Chip 2 channel 1 (1000 V)</vt:lpstr>
      <vt:lpstr>Chip 2 channel 3</vt:lpstr>
      <vt:lpstr>PSI test beam</vt:lpstr>
      <vt:lpstr>Waveforms at PSI</vt:lpstr>
      <vt:lpstr>Signal Rise Time</vt:lpstr>
      <vt:lpstr>Charge measurement + 200 V</vt:lpstr>
      <vt:lpstr>Signal spectra at 1000 V</vt:lpstr>
      <vt:lpstr>Signal spectra at 1000 V</vt:lpstr>
      <vt:lpstr>Signal summary</vt:lpstr>
      <vt:lpstr>Efficiency vs. threshold</vt:lpstr>
      <vt:lpstr>Interchannel coupling</vt:lpstr>
      <vt:lpstr>Toward the BCM' module</vt:lpstr>
      <vt:lpstr>Summary and outlook</vt:lpstr>
      <vt:lpstr>PowerPoint Presentation</vt:lpstr>
      <vt:lpstr>Chip 1 ch. 2 + Chip 2 ch. 2</vt:lpstr>
      <vt:lpstr>Trigger</vt:lpstr>
      <vt:lpstr>Waveform subtraction</vt:lpstr>
      <vt:lpstr>Waveform subtraction</vt:lpstr>
      <vt:lpstr>Channel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807</cp:revision>
  <cp:lastPrinted>2018-09-03T11:44:39Z</cp:lastPrinted>
  <dcterms:created xsi:type="dcterms:W3CDTF">2017-11-14T08:43:15Z</dcterms:created>
  <dcterms:modified xsi:type="dcterms:W3CDTF">2019-02-22T06:47:19Z</dcterms:modified>
</cp:coreProperties>
</file>