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B800B4"/>
    <a:srgbClr val="660066"/>
    <a:srgbClr val="FFCCCC"/>
    <a:srgbClr val="006600"/>
    <a:srgbClr val="0000FF"/>
    <a:srgbClr val="FF00FF"/>
    <a:srgbClr val="00CC00"/>
    <a:srgbClr val="009900"/>
    <a:srgbClr val="FF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46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19. 04. 2019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42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DC0-3DD1-436B-955E-4364FA3FB51B}" type="datetime1">
              <a:rPr lang="sl-SI" smtClean="0"/>
              <a:t>19. 04. 2019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D9D0-3858-4140-88D4-822C0367D08D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E25-DBD9-4ED3-82D5-14D9690B8A28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DB520865-BB5C-4CF1-B1AF-87FAF3AFDFA1}" type="datetime1">
              <a:rPr lang="sl-SI" smtClean="0"/>
              <a:t>19. 04. 2019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F883-EA82-44C2-86FD-A39852BFBF1B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D3C0-12A8-4677-9A3A-1068CDDB7409}" type="datetime1">
              <a:rPr lang="sl-SI" smtClean="0"/>
              <a:t>19. 04. 2019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7C7-1322-4684-8316-C003532B21C7}" type="datetime1">
              <a:rPr lang="sl-SI" smtClean="0"/>
              <a:t>19. 04. 2019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3701E784-A8C4-4413-A2E4-5E4F7067B7AD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736E-FBFF-43E2-A446-A305F491482E}" type="datetime1">
              <a:rPr lang="sl-SI" smtClean="0"/>
              <a:t>19. 04. 2019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045-EE64-4822-B9AA-925E53D092A8}" type="datetime1">
              <a:rPr lang="sl-SI" smtClean="0"/>
              <a:t>19. 04. 2019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019AF5E1-56E9-4EFA-AD98-7EE17C921F3B}" type="datetime1">
              <a:rPr lang="sl-SI" smtClean="0"/>
              <a:t>19. 04. 2019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F9 Weekly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CMOS: DESY test beam with TJ MALTA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Weekly, </a:t>
            </a:r>
            <a:r>
              <a:rPr lang="sl-SI" sz="2000" dirty="0" smtClean="0"/>
              <a:t>Ljubljana, </a:t>
            </a:r>
            <a:r>
              <a:rPr lang="sl-SI" sz="2000" dirty="0" smtClean="0"/>
              <a:t>19.04.2019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Jozef Stefan Institute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Conclusion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Changes in pixel architecture improve charge collection after irradiation</a:t>
            </a:r>
          </a:p>
          <a:p>
            <a:pPr lvl="1"/>
            <a:r>
              <a:rPr lang="sl-SI" dirty="0" smtClean="0"/>
              <a:t>n-gap and extra deep pwell implant beneficial</a:t>
            </a:r>
          </a:p>
          <a:p>
            <a:pPr lvl="1"/>
            <a:r>
              <a:rPr lang="sl-SI" dirty="0" smtClean="0"/>
              <a:t>Reduced noise and threshold due to larger transistors</a:t>
            </a:r>
          </a:p>
          <a:p>
            <a:pPr lvl="1"/>
            <a:endParaRPr lang="sl-SI" dirty="0"/>
          </a:p>
          <a:p>
            <a:r>
              <a:rPr lang="sl-SI" dirty="0" smtClean="0"/>
              <a:t>1e15:	95 %</a:t>
            </a:r>
          </a:p>
          <a:p>
            <a:r>
              <a:rPr lang="sl-SI" dirty="0" smtClean="0"/>
              <a:t>2e15: 	85 %</a:t>
            </a:r>
          </a:p>
          <a:p>
            <a:r>
              <a:rPr lang="sl-SI" dirty="0" smtClean="0"/>
              <a:t>Massive drop in efficeincy after 2e15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8F23-D6A0-4AB4-B7EF-4E8BDDB8451E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50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TowerJazz (Mini)MALTA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828339"/>
            <a:ext cx="9344756" cy="558717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TowerJazz: Small </a:t>
            </a:r>
            <a:r>
              <a:rPr lang="sl-SI" sz="2400" dirty="0"/>
              <a:t>collecting electrode</a:t>
            </a:r>
          </a:p>
          <a:p>
            <a:r>
              <a:rPr lang="sl-SI" sz="2400" dirty="0" smtClean="0"/>
              <a:t>Second submission of monolithic CMOS pixel detector</a:t>
            </a:r>
          </a:p>
          <a:p>
            <a:pPr lvl="1"/>
            <a:r>
              <a:rPr lang="sl-SI" sz="2200" dirty="0" smtClean="0"/>
              <a:t>MALTA C – pixels modification to improve charge collection</a:t>
            </a:r>
          </a:p>
          <a:p>
            <a:pPr lvl="1"/>
            <a:r>
              <a:rPr lang="sl-SI" sz="2200" dirty="0" smtClean="0"/>
              <a:t>MiniMALTA – smaller test chip with different pixel modifications and readout changes</a:t>
            </a:r>
          </a:p>
          <a:p>
            <a:pPr lvl="2"/>
            <a:r>
              <a:rPr lang="sl-SI" sz="2200" dirty="0" smtClean="0"/>
              <a:t>64 x 16 pixels</a:t>
            </a:r>
            <a:endParaRPr lang="sl-SI" sz="2200" dirty="0" smtClean="0"/>
          </a:p>
          <a:p>
            <a:pPr lvl="1"/>
            <a:endParaRPr lang="sl-SI" sz="22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r>
              <a:rPr lang="sl-SI" sz="2400" dirty="0" smtClean="0"/>
              <a:t>MiniMALTA was DUT in DESY test beam</a:t>
            </a:r>
          </a:p>
          <a:p>
            <a:endParaRPr lang="sl-SI" sz="2400" dirty="0" smtClean="0"/>
          </a:p>
          <a:p>
            <a:pPr lvl="2"/>
            <a:endParaRPr lang="sl-SI" sz="2200" dirty="0" smtClean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EC96-D4F7-44B1-BF81-91F9DF0369F4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491" y="908610"/>
            <a:ext cx="1980924" cy="486411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866909" y="2253673"/>
            <a:ext cx="1099127" cy="6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1" y="3216006"/>
            <a:ext cx="6728113" cy="23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MiniMALTA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27" y="893191"/>
            <a:ext cx="8579829" cy="51712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CE9-60A4-49C2-AFEB-A179EE1CD373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8141638" y="1690255"/>
            <a:ext cx="24397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16 x 16 pixels per sector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62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Test beam setup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847" y="694563"/>
            <a:ext cx="4714522" cy="46903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2175-2536-4E9E-AC1C-C767DB1C98A2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09" y="577983"/>
            <a:ext cx="3303689" cy="588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68" y="549145"/>
            <a:ext cx="3319887" cy="59101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789184" y="3153228"/>
            <a:ext cx="2743200" cy="701964"/>
          </a:xfrm>
          <a:prstGeom prst="rect">
            <a:avLst/>
          </a:pr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DRY ICE BRICKS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9448800" y="1957120"/>
            <a:ext cx="13227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Beam dump</a:t>
            </a:r>
            <a:endParaRPr lang="sl-SI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012218" y="2327565"/>
            <a:ext cx="117471" cy="267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5091" y="5230579"/>
            <a:ext cx="371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MALTA C as anchor module</a:t>
            </a:r>
          </a:p>
          <a:p>
            <a:r>
              <a:rPr lang="sl-SI" sz="1600" dirty="0" smtClean="0"/>
              <a:t>General Broken Line track fitting algorithm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417700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Timing efficiency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21" y="1117601"/>
            <a:ext cx="4453138" cy="35503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9D9-65DC-42B9-B196-21AF5F7BA29F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717309" y="2272145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very preliminary, to be investigated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83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example 1e15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83" y="619327"/>
            <a:ext cx="9779556" cy="59068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45CD-35F4-489F-9936-6C451E06E37B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452581" y="3131127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extra deep pwell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1117600" y="1276025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n-gap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725217" y="3972491"/>
            <a:ext cx="149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standard pixel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2224153" y="619327"/>
            <a:ext cx="20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enlarged transistors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9834562" y="1825048"/>
            <a:ext cx="23383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Very preliminary, track reconstruction still to be improved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638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Noise/threshold example </a:t>
            </a:r>
            <a:r>
              <a:rPr lang="sl-SI" dirty="0"/>
              <a:t>1e15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654C-C4CE-4FAA-9C54-A034A10E2BCE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81" y="735105"/>
            <a:ext cx="8549553" cy="52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example 2e15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641" y="681319"/>
            <a:ext cx="9710751" cy="5791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5720-D134-47A4-88F8-8893D7F74B10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7e14 proton irradiated (ELSA, Bonn)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834" y="681319"/>
            <a:ext cx="9312766" cy="5791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7B5-0A18-4E57-AD1A-467B5374734C}" type="datetime1">
              <a:rPr lang="sl-SI" smtClean="0"/>
              <a:t>19. 04. 2019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24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39056</TotalTime>
  <Words>202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TowerJazz (Mini)MALTA</vt:lpstr>
      <vt:lpstr>MiniMALTA</vt:lpstr>
      <vt:lpstr>Test beam setup</vt:lpstr>
      <vt:lpstr>Timing efficiency</vt:lpstr>
      <vt:lpstr>Efficiency example 1e15</vt:lpstr>
      <vt:lpstr>Noise/threshold example 1e15</vt:lpstr>
      <vt:lpstr>Efficiency example 2e15</vt:lpstr>
      <vt:lpstr>7e14 proton irradiated (ELSA, Bonn)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530</cp:revision>
  <cp:lastPrinted>2018-09-03T11:44:39Z</cp:lastPrinted>
  <dcterms:created xsi:type="dcterms:W3CDTF">2017-11-14T08:43:15Z</dcterms:created>
  <dcterms:modified xsi:type="dcterms:W3CDTF">2019-04-19T10:56:49Z</dcterms:modified>
</cp:coreProperties>
</file>