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390" r:id="rId3"/>
    <p:sldId id="327" r:id="rId4"/>
    <p:sldId id="395" r:id="rId5"/>
    <p:sldId id="402" r:id="rId6"/>
    <p:sldId id="271" r:id="rId7"/>
    <p:sldId id="293" r:id="rId8"/>
    <p:sldId id="294" r:id="rId9"/>
    <p:sldId id="328" r:id="rId10"/>
    <p:sldId id="329" r:id="rId11"/>
    <p:sldId id="378" r:id="rId12"/>
    <p:sldId id="392" r:id="rId13"/>
    <p:sldId id="393" r:id="rId14"/>
    <p:sldId id="397" r:id="rId15"/>
    <p:sldId id="407" r:id="rId16"/>
    <p:sldId id="408" r:id="rId17"/>
    <p:sldId id="330" r:id="rId18"/>
    <p:sldId id="379" r:id="rId19"/>
    <p:sldId id="382" r:id="rId20"/>
    <p:sldId id="357" r:id="rId21"/>
    <p:sldId id="391" r:id="rId22"/>
    <p:sldId id="363" r:id="rId23"/>
    <p:sldId id="364" r:id="rId24"/>
    <p:sldId id="365" r:id="rId25"/>
    <p:sldId id="398" r:id="rId26"/>
    <p:sldId id="399" r:id="rId27"/>
    <p:sldId id="400" r:id="rId28"/>
    <p:sldId id="410" r:id="rId29"/>
    <p:sldId id="411" r:id="rId30"/>
    <p:sldId id="401" r:id="rId31"/>
    <p:sldId id="370" r:id="rId32"/>
    <p:sldId id="372" r:id="rId33"/>
    <p:sldId id="385" r:id="rId34"/>
    <p:sldId id="386" r:id="rId35"/>
    <p:sldId id="387" r:id="rId36"/>
    <p:sldId id="409" r:id="rId37"/>
    <p:sldId id="342" r:id="rId38"/>
    <p:sldId id="303" r:id="rId39"/>
    <p:sldId id="404" r:id="rId40"/>
    <p:sldId id="405" r:id="rId41"/>
    <p:sldId id="406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9999FF"/>
    <a:srgbClr val="336699"/>
    <a:srgbClr val="00CCCC"/>
    <a:srgbClr val="00FF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592" autoAdjust="0"/>
    <p:restoredTop sz="94665" autoAdjust="0"/>
  </p:normalViewPr>
  <p:slideViewPr>
    <p:cSldViewPr>
      <p:cViewPr varScale="1">
        <p:scale>
          <a:sx n="74" d="100"/>
          <a:sy n="74" d="100"/>
        </p:scale>
        <p:origin x="168" y="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79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image" Target="../media/image5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image" Target="../media/image9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9D92A-4293-D948-996E-CB719658C186}" type="datetimeFigureOut">
              <a:rPr lang="en-US" smtClean="0"/>
              <a:t>3/30/19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8C759-E503-0F44-86FA-6BB7E7E32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633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A3CEC-6764-486D-88F8-42EFDF8EA801}" type="datetimeFigureOut">
              <a:rPr lang="en-US" smtClean="0"/>
              <a:pPr/>
              <a:t>3/30/19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BE671-B794-41D8-A2B2-4DFB45657E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339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BE671-B794-41D8-A2B2-4DFB45657EF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78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Marko Mikuž: Extreme Sensors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Marko Mikuž: Extreme Sensors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Marko Mikuž: Extreme Sensors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39350"/>
            <a:ext cx="8784976" cy="518456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/>
              <a:t>AIDA-TTW, Oxford, 2/4/2019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71139" cy="111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Wave 10"/>
          <p:cNvSpPr/>
          <p:nvPr userDrawn="1"/>
        </p:nvSpPr>
        <p:spPr>
          <a:xfrm>
            <a:off x="857224" y="825368"/>
            <a:ext cx="7286676" cy="285752"/>
          </a:xfrm>
          <a:prstGeom prst="wav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6416" y="1"/>
            <a:ext cx="827584" cy="107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Marko Mikuž: Extreme Sensors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Marko Mikuž: Extreme Sensors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Marko Mikuž: Extreme Sensors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Marko Mikuž: Extreme Sensors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Marko Mikuž: Extreme Sensors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Marko Mikuž: Extreme Sensors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Marko Mikuž: Extreme Sensors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AIDA-TTW, Oxford, 2/4/2019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246477B-9240-4E05-8851-DAC26B3DA6D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6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tiff"/><Relationship Id="rId4" Type="http://schemas.openxmlformats.org/officeDocument/2006/relationships/image" Target="../media/image51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4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3.emf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9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93.jpg"/><Relationship Id="rId4" Type="http://schemas.openxmlformats.org/officeDocument/2006/relationships/image" Target="../media/image9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10.pn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jpe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0"/>
            <a:ext cx="7848872" cy="46955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Autofit/>
          </a:bodyPr>
          <a:lstStyle/>
          <a:p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Silicon Sensors 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at 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6000" b="1" dirty="0">
                <a:solidFill>
                  <a:schemeClr val="bg1"/>
                </a:solidFill>
              </a:rPr>
              <a:t>Extreme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Radiation Fluences </a:t>
            </a:r>
            <a:br>
              <a:rPr lang="en-US" sz="4800" b="1" dirty="0">
                <a:solidFill>
                  <a:schemeClr val="bg1"/>
                </a:solidFill>
              </a:rPr>
            </a:b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653136"/>
            <a:ext cx="9144000" cy="2204864"/>
          </a:xfrm>
        </p:spPr>
        <p:txBody>
          <a:bodyPr>
            <a:normAutofit fontScale="92500" lnSpcReduction="10000"/>
          </a:bodyPr>
          <a:lstStyle/>
          <a:p>
            <a:r>
              <a:rPr lang="en-US" sz="3100" b="1" dirty="0" err="1">
                <a:solidFill>
                  <a:schemeClr val="tx1"/>
                </a:solidFill>
              </a:rPr>
              <a:t>M.Miku</a:t>
            </a:r>
            <a:r>
              <a:rPr lang="sl-SI" sz="3100" b="1" dirty="0">
                <a:solidFill>
                  <a:schemeClr val="tx1"/>
                </a:solidFill>
              </a:rPr>
              <a:t>ž</a:t>
            </a:r>
          </a:p>
          <a:p>
            <a:r>
              <a:rPr lang="sl-SI" sz="3100" b="1" dirty="0">
                <a:solidFill>
                  <a:schemeClr val="tx1"/>
                </a:solidFill>
              </a:rPr>
              <a:t>G.Kramberger, V.Cindro, I.Mandić, M.Zavrtanik</a:t>
            </a:r>
          </a:p>
          <a:p>
            <a:r>
              <a:rPr lang="sl-SI" sz="2400" b="1" dirty="0">
                <a:solidFill>
                  <a:schemeClr val="tx1"/>
                </a:solidFill>
              </a:rPr>
              <a:t>Universit</a:t>
            </a:r>
            <a:r>
              <a:rPr lang="en-GB" sz="2400" b="1" dirty="0">
                <a:solidFill>
                  <a:schemeClr val="tx1"/>
                </a:solidFill>
              </a:rPr>
              <a:t>y of Ljubljana &amp; Jo</a:t>
            </a:r>
            <a:r>
              <a:rPr lang="sl-SI" sz="2400" b="1" dirty="0">
                <a:solidFill>
                  <a:schemeClr val="tx1"/>
                </a:solidFill>
              </a:rPr>
              <a:t>žef Stefan Institute</a:t>
            </a:r>
          </a:p>
          <a:p>
            <a:r>
              <a:rPr lang="sl-SI" sz="2400" dirty="0">
                <a:solidFill>
                  <a:schemeClr val="tx1"/>
                </a:solidFill>
              </a:rPr>
              <a:t>AIDA2020 Topical Workshop on Tracking at Future Colliders</a:t>
            </a:r>
          </a:p>
          <a:p>
            <a:r>
              <a:rPr lang="sl-SI" sz="2400" dirty="0">
                <a:solidFill>
                  <a:schemeClr val="tx1"/>
                </a:solidFill>
              </a:rPr>
              <a:t>Oxford, April </a:t>
            </a:r>
            <a:r>
              <a:rPr lang="en-US" sz="2400" dirty="0">
                <a:solidFill>
                  <a:schemeClr val="tx1"/>
                </a:solidFill>
              </a:rPr>
              <a:t>2</a:t>
            </a:r>
            <a:r>
              <a:rPr lang="en-US" sz="2400" baseline="30000" dirty="0">
                <a:solidFill>
                  <a:schemeClr val="tx1"/>
                </a:solidFill>
              </a:rPr>
              <a:t>nd</a:t>
            </a:r>
            <a:r>
              <a:rPr lang="sl-SI" sz="2400" dirty="0">
                <a:solidFill>
                  <a:schemeClr val="tx1"/>
                </a:solidFill>
              </a:rPr>
              <a:t>, 2019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22" y="5335322"/>
            <a:ext cx="1434767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2121" y="5491094"/>
            <a:ext cx="1071570" cy="133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Absolute Field 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5" y="1484784"/>
            <a:ext cx="5662464" cy="511256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Solution: </a:t>
            </a:r>
            <a:r>
              <a:rPr lang="en-US" i="1" dirty="0"/>
              <a:t>concurrent</a:t>
            </a:r>
            <a:r>
              <a:rPr lang="en-US" dirty="0"/>
              <a:t> forward bias </a:t>
            </a:r>
            <a:r>
              <a:rPr lang="en-US" i="1" dirty="0" err="1"/>
              <a:t>v</a:t>
            </a:r>
            <a:r>
              <a:rPr lang="en-US" i="1" baseline="-25000" dirty="0" err="1"/>
              <a:t>sum</a:t>
            </a:r>
            <a:r>
              <a:rPr lang="en-US" dirty="0"/>
              <a:t> measurements</a:t>
            </a:r>
          </a:p>
          <a:p>
            <a:pPr lvl="1"/>
            <a:r>
              <a:rPr lang="en-US" dirty="0" err="1"/>
              <a:t>Ohmic</a:t>
            </a:r>
            <a:r>
              <a:rPr lang="en-US" dirty="0"/>
              <a:t> </a:t>
            </a:r>
            <a:r>
              <a:rPr lang="en-US" dirty="0" err="1"/>
              <a:t>behaviour</a:t>
            </a:r>
            <a:r>
              <a:rPr lang="en-US" dirty="0"/>
              <a:t> with some linear (field) dependence </a:t>
            </a:r>
          </a:p>
          <a:p>
            <a:pPr lvl="2"/>
            <a:r>
              <a:rPr lang="en-US" dirty="0"/>
              <a:t>constant (positive) space charge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can use                             to pin down field scale</a:t>
            </a:r>
          </a:p>
          <a:p>
            <a:pPr lvl="2"/>
            <a:r>
              <a:rPr lang="en-US" dirty="0"/>
              <a:t>corrections from </a:t>
            </a:r>
            <a:r>
              <a:rPr lang="en-US" i="1" dirty="0"/>
              <a:t>v(E)</a:t>
            </a:r>
            <a:r>
              <a:rPr lang="en-US" dirty="0"/>
              <a:t> non-linearity small </a:t>
            </a:r>
          </a:p>
          <a:p>
            <a:r>
              <a:rPr lang="en-US" dirty="0">
                <a:solidFill>
                  <a:srgbClr val="008000"/>
                </a:solidFill>
              </a:rPr>
              <a:t>Use same scale for reverse bias!</a:t>
            </a:r>
          </a:p>
          <a:p>
            <a:r>
              <a:rPr lang="en-US" dirty="0"/>
              <a:t>FW measurements up to 700 V </a:t>
            </a:r>
          </a:p>
          <a:p>
            <a:pPr lvl="1"/>
            <a:r>
              <a:rPr lang="en-US" dirty="0"/>
              <a:t>know </a:t>
            </a:r>
            <a:r>
              <a:rPr lang="en-US" i="1" dirty="0"/>
              <a:t>E</a:t>
            </a:r>
            <a:r>
              <a:rPr lang="en-US" dirty="0"/>
              <a:t> scale up to 2.33 V/</a:t>
            </a:r>
            <a:r>
              <a:rPr lang="en-US" dirty="0" err="1"/>
              <a:t>μm</a:t>
            </a:r>
            <a:endParaRPr lang="en-US" dirty="0"/>
          </a:p>
          <a:p>
            <a:pPr lvl="1"/>
            <a:r>
              <a:rPr lang="en-US" dirty="0"/>
              <a:t>can  reveal </a:t>
            </a:r>
            <a:r>
              <a:rPr lang="en-US" i="1" dirty="0"/>
              <a:t>v(E)</a:t>
            </a:r>
            <a:r>
              <a:rPr lang="en-US" dirty="0"/>
              <a:t> dependence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8307183"/>
              </p:ext>
            </p:extLst>
          </p:nvPr>
        </p:nvGraphicFramePr>
        <p:xfrm>
          <a:off x="1907704" y="3573016"/>
          <a:ext cx="1852403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" name="Equation" r:id="rId3" imgW="1193800" imgH="279400" progId="Equation.3">
                  <p:embed/>
                </p:oleObj>
              </mc:Choice>
              <mc:Fallback>
                <p:oleObj name="Equation" r:id="rId3" imgW="11938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3573016"/>
                        <a:ext cx="1852403" cy="576064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5689404" y="1628800"/>
            <a:ext cx="3454596" cy="2385556"/>
            <a:chOff x="5706518" y="4077072"/>
            <a:chExt cx="3454596" cy="2385556"/>
          </a:xfrm>
        </p:grpSpPr>
        <p:pic>
          <p:nvPicPr>
            <p:cNvPr id="8" name="Picture 4" descr="I:\analog\TCT\Atlas12\pics\A075e16\A07_1e17_VelPro_100-700_forwar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6518" y="4077072"/>
              <a:ext cx="3437482" cy="2376264"/>
            </a:xfrm>
            <a:prstGeom prst="rect">
              <a:avLst/>
            </a:prstGeom>
            <a:noFill/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00192" y="5140800"/>
              <a:ext cx="2664296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8258722" y="5085184"/>
              <a:ext cx="885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1 V/</a:t>
              </a:r>
              <a:r>
                <a:rPr lang="en-US" dirty="0" err="1"/>
                <a:t>μm</a:t>
              </a:r>
              <a:endParaRPr lang="en-US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6300192" y="4600800"/>
              <a:ext cx="2664296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8275836" y="4509120"/>
              <a:ext cx="885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2 V/</a:t>
              </a:r>
              <a:r>
                <a:rPr lang="en-US" dirty="0" err="1"/>
                <a:t>μm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88224" y="6093296"/>
              <a:ext cx="970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Forward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689617" y="4005064"/>
            <a:ext cx="3454383" cy="2411372"/>
            <a:chOff x="-1206037" y="3835232"/>
            <a:chExt cx="3454383" cy="2411372"/>
          </a:xfrm>
        </p:grpSpPr>
        <p:pic>
          <p:nvPicPr>
            <p:cNvPr id="7" name="Picture 3" descr="I:\analog\TCT\Atlas12\pics\A075e16\A07_1e17_VelPro_100-110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06037" y="3835232"/>
              <a:ext cx="3447879" cy="2383451"/>
            </a:xfrm>
            <a:prstGeom prst="rect">
              <a:avLst/>
            </a:prstGeom>
            <a:noFill/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-612576" y="4869160"/>
              <a:ext cx="2664296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363068" y="4777480"/>
              <a:ext cx="885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2 V/</a:t>
              </a:r>
              <a:r>
                <a:rPr lang="en-US" dirty="0" err="1"/>
                <a:t>μm</a:t>
              </a:r>
              <a:endParaRPr lang="en-US" dirty="0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-610042" y="4581128"/>
              <a:ext cx="2664296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348488" y="4525512"/>
              <a:ext cx="885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1 V/</a:t>
              </a:r>
              <a:r>
                <a:rPr lang="en-US" dirty="0" err="1"/>
                <a:t>μm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341940" y="5877272"/>
              <a:ext cx="929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Reverse</a:t>
              </a:r>
            </a:p>
          </p:txBody>
        </p:sp>
      </p:grpSp>
      <p:sp>
        <p:nvSpPr>
          <p:cNvPr id="27" name="Striped Right Arrow 26"/>
          <p:cNvSpPr/>
          <p:nvPr/>
        </p:nvSpPr>
        <p:spPr>
          <a:xfrm rot="5400000">
            <a:off x="7254298" y="3410998"/>
            <a:ext cx="1080120" cy="684076"/>
          </a:xfrm>
          <a:prstGeom prst="stripedRightArrow">
            <a:avLst>
              <a:gd name="adj1" fmla="val 56788"/>
              <a:gd name="adj2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EDF70E7-9FCB-484C-BFA4-13EA0363A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3BF5424-1DF5-D147-B598-A3A45104D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81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Proton Irradiations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5 sample pairs of ATL12 mini-strips irradiated at CERN PS during summer 2015</a:t>
            </a:r>
          </a:p>
          <a:p>
            <a:pPr lvl="1"/>
            <a:r>
              <a:rPr lang="en-GB" dirty="0"/>
              <a:t>got </a:t>
            </a:r>
            <a:r>
              <a:rPr lang="en-GB" dirty="0">
                <a:solidFill>
                  <a:srgbClr val="FF6600"/>
                </a:solidFill>
              </a:rPr>
              <a:t>0.5, 1.0, 2.9, 11, 28e15 </a:t>
            </a:r>
            <a:r>
              <a:rPr lang="en-GB" dirty="0"/>
              <a:t>protons/cm</a:t>
            </a:r>
            <a:r>
              <a:rPr lang="en-GB" baseline="30000" dirty="0"/>
              <a:t>2</a:t>
            </a:r>
            <a:r>
              <a:rPr lang="en-GB" dirty="0"/>
              <a:t>, no scanning</a:t>
            </a:r>
          </a:p>
          <a:p>
            <a:pPr lvl="1"/>
            <a:r>
              <a:rPr lang="en-GB" dirty="0"/>
              <a:t>NIEL hardness factor </a:t>
            </a:r>
            <a:r>
              <a:rPr lang="en-GB" dirty="0">
                <a:solidFill>
                  <a:srgbClr val="FF6600"/>
                </a:solidFill>
              </a:rPr>
              <a:t>0.62</a:t>
            </a:r>
          </a:p>
          <a:p>
            <a:pPr lvl="1"/>
            <a:r>
              <a:rPr lang="en-GB" dirty="0">
                <a:solidFill>
                  <a:srgbClr val="4F81BD"/>
                </a:solidFill>
              </a:rPr>
              <a:t>thanks to CERN IRRAD team</a:t>
            </a:r>
          </a:p>
          <a:p>
            <a:pPr lvl="2"/>
            <a:r>
              <a:rPr lang="en-GB" dirty="0"/>
              <a:t>took 41 PS days to reach the highest </a:t>
            </a:r>
            <a:r>
              <a:rPr lang="en-GB" dirty="0" err="1"/>
              <a:t>fluence</a:t>
            </a:r>
            <a:r>
              <a:rPr lang="en-GB" dirty="0"/>
              <a:t> </a:t>
            </a:r>
          </a:p>
          <a:p>
            <a:r>
              <a:rPr lang="en-GB" dirty="0"/>
              <a:t>Covers HL-LHC tracker range well</a:t>
            </a:r>
          </a:p>
          <a:p>
            <a:pPr lvl="1"/>
            <a:r>
              <a:rPr lang="en-GB" dirty="0"/>
              <a:t>does really not look practical for </a:t>
            </a:r>
            <a:r>
              <a:rPr lang="en-GB" dirty="0">
                <a:solidFill>
                  <a:srgbClr val="FF6600"/>
                </a:solidFill>
              </a:rPr>
              <a:t>10</a:t>
            </a:r>
            <a:r>
              <a:rPr lang="en-GB" baseline="30000" dirty="0">
                <a:solidFill>
                  <a:srgbClr val="FF6600"/>
                </a:solidFill>
              </a:rPr>
              <a:t>17</a:t>
            </a:r>
            <a:r>
              <a:rPr lang="en-GB" dirty="0">
                <a:solidFill>
                  <a:srgbClr val="FF6600"/>
                </a:solidFill>
              </a:rPr>
              <a:t>++</a:t>
            </a:r>
          </a:p>
          <a:p>
            <a:r>
              <a:rPr lang="en-GB" dirty="0"/>
              <a:t>2 samples per fluence investigated by E-TCT for all fluences</a:t>
            </a:r>
          </a:p>
          <a:p>
            <a:pPr lvl="1"/>
            <a:r>
              <a:rPr lang="en-GB" dirty="0"/>
              <a:t>concurrent forward and reverse bias measurements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7E38E8A-2100-7D42-91C7-7881F8104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D7B80F-5AE9-7B4B-A811-3600F07BE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12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eft-Right Arrow 21"/>
          <p:cNvSpPr/>
          <p:nvPr/>
        </p:nvSpPr>
        <p:spPr>
          <a:xfrm>
            <a:off x="4067944" y="2852936"/>
            <a:ext cx="1080120" cy="432048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Reverse velocity profiles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661248"/>
            <a:ext cx="8291264" cy="680939"/>
          </a:xfrm>
        </p:spPr>
        <p:txBody>
          <a:bodyPr>
            <a:normAutofit fontScale="92500"/>
          </a:bodyPr>
          <a:lstStyle/>
          <a:p>
            <a:r>
              <a:rPr lang="en-GB" dirty="0"/>
              <a:t>Something’s fishy... never repeat experiments ?!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971600" y="1412776"/>
            <a:ext cx="7056784" cy="4248472"/>
            <a:chOff x="515414" y="151337"/>
            <a:chExt cx="8352217" cy="659226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8411" y="1710698"/>
              <a:ext cx="3419220" cy="125571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8412" y="3000373"/>
              <a:ext cx="3419219" cy="125571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8411" y="4256089"/>
              <a:ext cx="3419220" cy="125571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8206" y="5511803"/>
              <a:ext cx="3429425" cy="119525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414" y="428336"/>
              <a:ext cx="3534269" cy="125643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414" y="1684769"/>
              <a:ext cx="3534269" cy="129796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414" y="2958121"/>
              <a:ext cx="3534269" cy="129796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414" y="4256089"/>
              <a:ext cx="3534269" cy="12979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414" y="5511803"/>
              <a:ext cx="3534269" cy="123179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8411" y="469236"/>
              <a:ext cx="3419220" cy="121553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677653" y="151337"/>
              <a:ext cx="1135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samples 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502312" y="151337"/>
              <a:ext cx="113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samples B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283968" y="1772816"/>
            <a:ext cx="65050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5e14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1e15</a:t>
            </a:r>
          </a:p>
          <a:p>
            <a:r>
              <a:rPr lang="en-GB" dirty="0"/>
              <a:t>    ?</a:t>
            </a:r>
          </a:p>
          <a:p>
            <a:endParaRPr lang="en-GB" dirty="0"/>
          </a:p>
          <a:p>
            <a:r>
              <a:rPr lang="en-GB" dirty="0"/>
              <a:t>3e15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1e16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3e16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419982-3DD5-2A46-AD7A-99AB4484B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2AAD7775-5756-DC46-86D3-4CAE02CE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29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Proton irradiations -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70912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Samples irradiated in PS in pairs</a:t>
            </a:r>
          </a:p>
          <a:p>
            <a:pPr lvl="1"/>
            <a:r>
              <a:rPr lang="en-GB" dirty="0"/>
              <a:t>in series in same sample holder</a:t>
            </a:r>
          </a:p>
          <a:p>
            <a:r>
              <a:rPr lang="en-GB" dirty="0"/>
              <a:t>Same leakage current in both samples</a:t>
            </a:r>
          </a:p>
          <a:p>
            <a:pPr lvl="1">
              <a:buFont typeface="Symbol" charset="0"/>
              <a:buChar char=""/>
            </a:pPr>
            <a:r>
              <a:rPr lang="en-GB" dirty="0"/>
              <a:t>same </a:t>
            </a:r>
            <a:r>
              <a:rPr lang="en-GB" i="1" dirty="0"/>
              <a:t>average</a:t>
            </a:r>
            <a:r>
              <a:rPr lang="en-GB" dirty="0"/>
              <a:t> </a:t>
            </a:r>
            <a:r>
              <a:rPr lang="en-GB" dirty="0" err="1"/>
              <a:t>fluence</a:t>
            </a:r>
            <a:r>
              <a:rPr lang="en-GB" dirty="0"/>
              <a:t> received</a:t>
            </a:r>
          </a:p>
          <a:p>
            <a:r>
              <a:rPr lang="en-GB" dirty="0"/>
              <a:t>Beam profile asymmetric</a:t>
            </a:r>
          </a:p>
          <a:p>
            <a:pPr lvl="1"/>
            <a:r>
              <a:rPr lang="en-GB" dirty="0"/>
              <a:t>monitored by BPM2</a:t>
            </a:r>
          </a:p>
          <a:p>
            <a:r>
              <a:rPr lang="en-GB" dirty="0"/>
              <a:t>Which side did we pick up ?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580112" y="3212976"/>
            <a:ext cx="3275856" cy="3168352"/>
            <a:chOff x="1911757" y="2026598"/>
            <a:chExt cx="5238554" cy="3764388"/>
          </a:xfrm>
        </p:grpSpPr>
        <p:pic>
          <p:nvPicPr>
            <p:cNvPr id="9" name="Picture 8" descr="bpm2-1e15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1757" y="2026598"/>
              <a:ext cx="5238554" cy="3764388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H="1">
              <a:off x="2430662" y="3028679"/>
              <a:ext cx="262898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2430662" y="3730665"/>
              <a:ext cx="262899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2430662" y="3883286"/>
              <a:ext cx="157971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2430662" y="3608371"/>
              <a:ext cx="157971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059650" y="2448094"/>
              <a:ext cx="0" cy="294661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010374" y="2448094"/>
              <a:ext cx="0" cy="294661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5796136" y="1196752"/>
            <a:ext cx="2033832" cy="2038977"/>
            <a:chOff x="4715404" y="1890184"/>
            <a:chExt cx="1525374" cy="1537188"/>
          </a:xfrm>
        </p:grpSpPr>
        <p:sp>
          <p:nvSpPr>
            <p:cNvPr id="17" name="Rectangle 16"/>
            <p:cNvSpPr/>
            <p:nvPr/>
          </p:nvSpPr>
          <p:spPr>
            <a:xfrm>
              <a:off x="4961738" y="2136518"/>
              <a:ext cx="1032706" cy="10445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/>
                <a:t>?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5484026" y="1890184"/>
              <a:ext cx="0" cy="2463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5400000">
              <a:off x="6117611" y="2564844"/>
              <a:ext cx="0" cy="2463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6200000">
              <a:off x="4838571" y="2564844"/>
              <a:ext cx="0" cy="2463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5484026" y="3181038"/>
              <a:ext cx="0" cy="2463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169149E-DA0E-E64A-AEAA-BB00D336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37D334E6-DAFC-6E43-B17B-522F91E0B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34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9A90C94-A79D-EB4A-AD2E-FBA3D51CA8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192" y="3814383"/>
            <a:ext cx="3784808" cy="2636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Protons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4719060" cy="508759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BPM2 results for the 1e15 sample, 0.5 mm in sensor</a:t>
            </a:r>
          </a:p>
          <a:p>
            <a:r>
              <a:rPr lang="en-GB" dirty="0"/>
              <a:t>10x10 mm</a:t>
            </a:r>
            <a:r>
              <a:rPr lang="en-GB" baseline="30000" dirty="0"/>
              <a:t>2</a:t>
            </a:r>
            <a:r>
              <a:rPr lang="en-GB" dirty="0"/>
              <a:t> average to peak: 0.7</a:t>
            </a:r>
          </a:p>
          <a:p>
            <a:pPr lvl="1"/>
            <a:r>
              <a:rPr lang="en-GB" dirty="0"/>
              <a:t>Values rescaled</a:t>
            </a:r>
          </a:p>
          <a:p>
            <a:r>
              <a:rPr lang="en-GB" dirty="0"/>
              <a:t>Mid-side to average: </a:t>
            </a:r>
          </a:p>
          <a:p>
            <a:pPr lvl="1"/>
            <a:r>
              <a:rPr lang="en-GB" dirty="0"/>
              <a:t>1.17, 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0.88, 0.82, </a:t>
            </a:r>
            <a:r>
              <a:rPr lang="en-GB" dirty="0"/>
              <a:t>0.74</a:t>
            </a:r>
          </a:p>
          <a:p>
            <a:pPr lvl="2"/>
            <a:r>
              <a:rPr lang="en-GB" dirty="0"/>
              <a:t>Must be the larger difference</a:t>
            </a:r>
          </a:p>
          <a:p>
            <a:pPr lvl="1">
              <a:buFont typeface="Wingdings" charset="2"/>
              <a:buChar char="Ø"/>
            </a:pPr>
            <a:r>
              <a:rPr lang="en-GB" dirty="0"/>
              <a:t>Correct </a:t>
            </a:r>
            <a:r>
              <a:rPr lang="en-GB" dirty="0" err="1"/>
              <a:t>fluences</a:t>
            </a:r>
            <a:r>
              <a:rPr lang="en-GB" dirty="0"/>
              <a:t> by -10 % </a:t>
            </a:r>
          </a:p>
          <a:p>
            <a:pPr lvl="1">
              <a:buFont typeface="Wingdings" charset="2"/>
              <a:buChar char="Ø"/>
            </a:pPr>
            <a:r>
              <a:rPr lang="en-GB" dirty="0"/>
              <a:t>Assign 20 % error</a:t>
            </a:r>
          </a:p>
          <a:p>
            <a:pPr>
              <a:buFont typeface="Wingdings" charset="2"/>
              <a:buChar char="Ø"/>
            </a:pPr>
            <a:r>
              <a:rPr lang="en-GB" dirty="0"/>
              <a:t>Re-measured one sample from both sides, match with BPM2 data – still in progress</a:t>
            </a:r>
          </a:p>
          <a:p>
            <a:pPr lvl="1">
              <a:buFont typeface="Wingdings" charset="2"/>
              <a:buChar char="Ø"/>
            </a:pPr>
            <a:r>
              <a:rPr lang="en-GB" dirty="0"/>
              <a:t>Looks like explaining the issue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EE09A43-C23A-6740-AC34-678A6D6CB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A756221-B9C1-2B43-B9FE-BD24E7723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3FE531-6489-E24F-A439-97DB4DED8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276256"/>
            <a:ext cx="3779912" cy="226794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FB082FC-2690-C249-B68D-B411CE9E7BD9}"/>
              </a:ext>
            </a:extLst>
          </p:cNvPr>
          <p:cNvGrpSpPr/>
          <p:nvPr/>
        </p:nvGrpSpPr>
        <p:grpSpPr>
          <a:xfrm>
            <a:off x="7411252" y="4031141"/>
            <a:ext cx="1540042" cy="601579"/>
            <a:chOff x="6427962" y="1787966"/>
            <a:chExt cx="1540042" cy="60157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039CC0-39DD-CD48-B605-F1B6F6BD1CD3}"/>
                </a:ext>
              </a:extLst>
            </p:cNvPr>
            <p:cNvSpPr/>
            <p:nvPr/>
          </p:nvSpPr>
          <p:spPr>
            <a:xfrm>
              <a:off x="6885162" y="1787966"/>
              <a:ext cx="657727" cy="6015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9F6751C-D692-4B47-9AF0-DB66BC904F8D}"/>
                </a:ext>
              </a:extLst>
            </p:cNvPr>
            <p:cNvCxnSpPr/>
            <p:nvPr/>
          </p:nvCxnSpPr>
          <p:spPr>
            <a:xfrm flipH="1">
              <a:off x="7586275" y="1833722"/>
              <a:ext cx="352927" cy="160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CFF3344-5AE9-3346-9B29-DC2AB85BEC87}"/>
                </a:ext>
              </a:extLst>
            </p:cNvPr>
            <p:cNvCxnSpPr/>
            <p:nvPr/>
          </p:nvCxnSpPr>
          <p:spPr>
            <a:xfrm flipH="1" flipV="1">
              <a:off x="7591014" y="2277250"/>
              <a:ext cx="376990" cy="1604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5FC7BDC-9AAB-234B-ADEC-B27AFFCC7C79}"/>
                </a:ext>
              </a:extLst>
            </p:cNvPr>
            <p:cNvCxnSpPr/>
            <p:nvPr/>
          </p:nvCxnSpPr>
          <p:spPr>
            <a:xfrm>
              <a:off x="6444552" y="1843201"/>
              <a:ext cx="376990" cy="8021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2710C2E-5465-0F40-816C-B467606E1692}"/>
                </a:ext>
              </a:extLst>
            </p:cNvPr>
            <p:cNvCxnSpPr/>
            <p:nvPr/>
          </p:nvCxnSpPr>
          <p:spPr>
            <a:xfrm>
              <a:off x="6427962" y="2301313"/>
              <a:ext cx="393032" cy="802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ADE0AD4-EA3B-5B4F-AC11-5C69EA82FC78}"/>
              </a:ext>
            </a:extLst>
          </p:cNvPr>
          <p:cNvSpPr txBox="1"/>
          <p:nvPr/>
        </p:nvSpPr>
        <p:spPr>
          <a:xfrm>
            <a:off x="6598431" y="5300815"/>
            <a:ext cx="158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 V reverse</a:t>
            </a:r>
          </a:p>
        </p:txBody>
      </p:sp>
    </p:spTree>
    <p:extLst>
      <p:ext uri="{BB962C8B-B14F-4D97-AF65-F5344CB8AC3E}">
        <p14:creationId xmlns:p14="http://schemas.microsoft.com/office/powerpoint/2010/main" val="598896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2A2B7-01B9-6D4A-8E52-104BC6D7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irradiations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7F1E-51F8-164C-8ABC-0CBBCE5F4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231" y="1182118"/>
            <a:ext cx="8229600" cy="2044824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3e17 </a:t>
            </a:r>
            <a:r>
              <a:rPr lang="en-GB" dirty="0" err="1"/>
              <a:t>n</a:t>
            </a:r>
            <a:r>
              <a:rPr lang="en-GB" baseline="-25000" dirty="0" err="1"/>
              <a:t>eq</a:t>
            </a:r>
            <a:r>
              <a:rPr lang="en-GB" dirty="0"/>
              <a:t>/cm</a:t>
            </a:r>
            <a:r>
              <a:rPr lang="en-GB" baseline="30000" dirty="0"/>
              <a:t>2</a:t>
            </a:r>
            <a:r>
              <a:rPr lang="en-GB" dirty="0"/>
              <a:t>, JSI reactor neutrons</a:t>
            </a:r>
          </a:p>
          <a:p>
            <a:pPr lvl="1"/>
            <a:r>
              <a:rPr lang="en-GB" dirty="0"/>
              <a:t>A12 mini, 7x8 mm</a:t>
            </a:r>
            <a:r>
              <a:rPr lang="en-GB" baseline="30000" dirty="0"/>
              <a:t>2</a:t>
            </a:r>
            <a:r>
              <a:rPr lang="en-GB" dirty="0"/>
              <a:t>, 75  µm pitch, 300 µm thick</a:t>
            </a:r>
          </a:p>
          <a:p>
            <a:pPr lvl="2"/>
            <a:r>
              <a:rPr lang="en-GB" dirty="0"/>
              <a:t>Also to 3e16, 1e17</a:t>
            </a:r>
          </a:p>
          <a:p>
            <a:pPr lvl="1"/>
            <a:r>
              <a:rPr lang="en-GB" dirty="0"/>
              <a:t>Spaghetti: 4x4 mm2, n-on-p, strip pitch 80 um, 300 um thick, strips connected together at side</a:t>
            </a:r>
          </a:p>
          <a:p>
            <a:pPr lvl="2"/>
            <a:r>
              <a:rPr lang="en-GB" dirty="0"/>
              <a:t>1.6e17 received previously, 4.6e17 total</a:t>
            </a:r>
          </a:p>
          <a:p>
            <a:pPr lvl="1"/>
            <a:endParaRPr lang="en-GB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B74AB-9971-3041-BEA6-2971971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A400C-740A-F742-89CE-560B9993F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0F9E0-1677-A641-8992-214EC5435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788B44-E92A-A347-91F0-2F99D252A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504251"/>
            <a:ext cx="2532111" cy="27665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F2ABC3-5008-4445-82FB-098CC685D8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748" y="3489890"/>
            <a:ext cx="2796103" cy="27809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2918E2-518F-A441-B36D-6256817E8221}"/>
              </a:ext>
            </a:extLst>
          </p:cNvPr>
          <p:cNvSpPr txBox="1"/>
          <p:nvPr/>
        </p:nvSpPr>
        <p:spPr>
          <a:xfrm>
            <a:off x="3551320" y="4595769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312FC4-2DDC-584C-AED2-EB30EE978B7E}"/>
              </a:ext>
            </a:extLst>
          </p:cNvPr>
          <p:cNvSpPr txBox="1"/>
          <p:nvPr/>
        </p:nvSpPr>
        <p:spPr>
          <a:xfrm>
            <a:off x="7524243" y="459576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Spaghetti</a:t>
            </a:r>
          </a:p>
        </p:txBody>
      </p:sp>
    </p:spTree>
    <p:extLst>
      <p:ext uri="{BB962C8B-B14F-4D97-AF65-F5344CB8AC3E}">
        <p14:creationId xmlns:p14="http://schemas.microsoft.com/office/powerpoint/2010/main" val="3173652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5AAD0-6029-4D46-9C6A-A2005D812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369AE-A6AB-DE45-B922-8695D9081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85016"/>
            <a:ext cx="5623399" cy="2820580"/>
          </a:xfrm>
        </p:spPr>
        <p:txBody>
          <a:bodyPr>
            <a:normAutofit fontScale="62500" lnSpcReduction="20000"/>
          </a:bodyPr>
          <a:lstStyle/>
          <a:p>
            <a:r>
              <a:rPr lang="en-US" i="1" dirty="0"/>
              <a:t>I-V</a:t>
            </a:r>
            <a:r>
              <a:rPr lang="en-US" dirty="0"/>
              <a:t>  for 3&amp;4.6e17 looks very linear with little difference between reverse/FW bias</a:t>
            </a:r>
          </a:p>
          <a:p>
            <a:pPr lvl="1"/>
            <a:r>
              <a:rPr lang="en-US" dirty="0"/>
              <a:t>No breakdown, as observed in LGAD’s</a:t>
            </a:r>
          </a:p>
          <a:p>
            <a:r>
              <a:rPr lang="en-US" i="1" dirty="0"/>
              <a:t>I </a:t>
            </a:r>
            <a:r>
              <a:rPr lang="en-US" dirty="0"/>
              <a:t>@1000 V does not scale linearly with fluence !</a:t>
            </a:r>
          </a:p>
          <a:p>
            <a:pPr lvl="1"/>
            <a:r>
              <a:rPr lang="en-US" dirty="0"/>
              <a:t>Not governed by generation current ?</a:t>
            </a:r>
          </a:p>
          <a:p>
            <a:pPr lvl="1"/>
            <a:endParaRPr lang="en-US" dirty="0"/>
          </a:p>
          <a:p>
            <a:r>
              <a:rPr lang="en-US" dirty="0"/>
              <a:t>Tried to measure 4.6e17 spaghetti </a:t>
            </a:r>
            <a:r>
              <a:rPr lang="en-US" i="1" dirty="0"/>
              <a:t>CCE</a:t>
            </a:r>
            <a:r>
              <a:rPr lang="en-US" dirty="0"/>
              <a:t> with </a:t>
            </a:r>
            <a:r>
              <a:rPr lang="en-US" baseline="30000" dirty="0"/>
              <a:t>90</a:t>
            </a:r>
            <a:r>
              <a:rPr lang="en-US" dirty="0"/>
              <a:t>Sr</a:t>
            </a:r>
          </a:p>
          <a:p>
            <a:pPr lvl="1"/>
            <a:r>
              <a:rPr lang="en-US" dirty="0"/>
              <a:t>No signal above background observed up to 320 V </a:t>
            </a:r>
          </a:p>
          <a:p>
            <a:pPr lvl="1"/>
            <a:r>
              <a:rPr lang="en-US" dirty="0"/>
              <a:t>Magic formula predicts 120e for 4.6e17 @320 V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0152B-FC0E-B443-A528-3E90770DA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683F9-7C24-9944-A6AD-85E5D7FBF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3FAB7-4132-9045-B014-DE0E10E47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D0A552-10BB-C541-8703-7EE340677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26" y="3965754"/>
            <a:ext cx="3488674" cy="23920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5381CC-1362-564B-B786-2510FE856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5326" y="1525988"/>
            <a:ext cx="3456747" cy="2469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90F9F5-63A3-E14F-9881-26577A1A8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824777"/>
            <a:ext cx="5347222" cy="26538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EF7A32-EF4F-E94E-9CF7-5EC8591E0555}"/>
              </a:ext>
            </a:extLst>
          </p:cNvPr>
          <p:cNvSpPr txBox="1"/>
          <p:nvPr/>
        </p:nvSpPr>
        <p:spPr>
          <a:xfrm>
            <a:off x="3275856" y="3995771"/>
            <a:ext cx="215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Warning: T uncertain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A840AB-AA06-9A4D-9D74-9782C48520C1}"/>
              </a:ext>
            </a:extLst>
          </p:cNvPr>
          <p:cNvCxnSpPr>
            <a:cxnSpLocks/>
          </p:cNvCxnSpPr>
          <p:nvPr/>
        </p:nvCxnSpPr>
        <p:spPr>
          <a:xfrm flipV="1">
            <a:off x="6300000" y="1908000"/>
            <a:ext cx="2664000" cy="1404000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  <a:alpha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627727D-8C5B-DF48-8526-6ED8E6DCE13F}"/>
              </a:ext>
            </a:extLst>
          </p:cNvPr>
          <p:cNvSpPr txBox="1"/>
          <p:nvPr/>
        </p:nvSpPr>
        <p:spPr>
          <a:xfrm>
            <a:off x="6151927" y="2243897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𝜌 ≈ 30 </a:t>
            </a:r>
            <a:r>
              <a:rPr lang="en-US" dirty="0" err="1">
                <a:solidFill>
                  <a:srgbClr val="0033CC"/>
                </a:solidFill>
              </a:rPr>
              <a:t>MΩcm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E2E369-86BB-6F4E-95AB-CEF832E8E301}"/>
              </a:ext>
            </a:extLst>
          </p:cNvPr>
          <p:cNvSpPr txBox="1"/>
          <p:nvPr/>
        </p:nvSpPr>
        <p:spPr>
          <a:xfrm>
            <a:off x="6151927" y="4698323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𝜌 ≈ 120 </a:t>
            </a:r>
            <a:r>
              <a:rPr lang="en-US" dirty="0" err="1"/>
              <a:t>MΩcm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32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1e16fwp-ve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190" y="4221088"/>
            <a:ext cx="3426810" cy="2204864"/>
          </a:xfrm>
          <a:prstGeom prst="rect">
            <a:avLst/>
          </a:prstGeom>
        </p:spPr>
      </p:pic>
      <p:pic>
        <p:nvPicPr>
          <p:cNvPr id="23" name="Picture 22" descr="1e16fwn-ve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402" y="1484784"/>
            <a:ext cx="3437910" cy="2132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Mobility Considerations FW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4784"/>
            <a:ext cx="5645182" cy="4968552"/>
          </a:xfrm>
        </p:spPr>
        <p:txBody>
          <a:bodyPr>
            <a:noAutofit/>
          </a:bodyPr>
          <a:lstStyle/>
          <a:p>
            <a:r>
              <a:rPr lang="en-US" sz="2400" dirty="0"/>
              <a:t>For forward bias can extract </a:t>
            </a:r>
            <a:r>
              <a:rPr lang="en-US" sz="2400" i="1" dirty="0"/>
              <a:t>v(E)</a:t>
            </a:r>
            <a:r>
              <a:rPr lang="en-US" sz="2400" dirty="0"/>
              <a:t> up to a scale factor</a:t>
            </a:r>
          </a:p>
          <a:p>
            <a:r>
              <a:rPr lang="en-US" sz="2400" dirty="0"/>
              <a:t>Observe less saturation than predicted</a:t>
            </a:r>
          </a:p>
          <a:p>
            <a:r>
              <a:rPr lang="en-US" sz="2400" dirty="0"/>
              <a:t>Model with </a:t>
            </a:r>
          </a:p>
          <a:p>
            <a:endParaRPr lang="en-US" sz="2400" dirty="0"/>
          </a:p>
          <a:p>
            <a:endParaRPr lang="en-US" sz="2400" dirty="0"/>
          </a:p>
          <a:p>
            <a:pPr lvl="1"/>
            <a:r>
              <a:rPr lang="en-US" sz="2000" dirty="0"/>
              <a:t>keep saturation velocities at nominal values @-20°C (</a:t>
            </a:r>
            <a:r>
              <a:rPr lang="en-US" sz="2000" i="1" dirty="0" err="1"/>
              <a:t>v</a:t>
            </a:r>
            <a:r>
              <a:rPr lang="en-US" sz="2000" i="1" baseline="-25000" dirty="0" err="1"/>
              <a:t>e,sat</a:t>
            </a:r>
            <a:r>
              <a:rPr lang="en-US" sz="2000" i="1" baseline="-25000" dirty="0"/>
              <a:t> </a:t>
            </a:r>
            <a:r>
              <a:rPr lang="en-US" sz="2000" dirty="0"/>
              <a:t>= 107 </a:t>
            </a:r>
            <a:r>
              <a:rPr lang="en-US" sz="2000" dirty="0" err="1"/>
              <a:t>μm</a:t>
            </a:r>
            <a:r>
              <a:rPr lang="en-US" sz="2000" dirty="0"/>
              <a:t>/ns; </a:t>
            </a:r>
            <a:r>
              <a:rPr lang="en-US" sz="2000" i="1" dirty="0" err="1"/>
              <a:t>v</a:t>
            </a:r>
            <a:r>
              <a:rPr lang="en-US" sz="2000" i="1" baseline="-25000" dirty="0" err="1"/>
              <a:t>h,sat</a:t>
            </a:r>
            <a:r>
              <a:rPr lang="en-US" sz="2000" i="1" baseline="-25000" dirty="0"/>
              <a:t> </a:t>
            </a:r>
            <a:r>
              <a:rPr lang="en-US" sz="2000" dirty="0"/>
              <a:t>= 83 </a:t>
            </a:r>
            <a:r>
              <a:rPr lang="en-US" sz="2000" dirty="0" err="1"/>
              <a:t>μm</a:t>
            </a:r>
            <a:r>
              <a:rPr lang="en-US" sz="2000" dirty="0"/>
              <a:t>/ns) </a:t>
            </a:r>
          </a:p>
          <a:p>
            <a:pPr lvl="1"/>
            <a:r>
              <a:rPr lang="en-US" sz="2000" dirty="0"/>
              <a:t>float (common) zero field mobility degradation </a:t>
            </a:r>
            <a:endParaRPr lang="en-US" sz="2000" i="1" baseline="-25000" dirty="0"/>
          </a:p>
          <a:p>
            <a:pPr lvl="1"/>
            <a:r>
              <a:rPr lang="en-US" sz="2000" dirty="0"/>
              <a:t>fit </a:t>
            </a:r>
            <a:r>
              <a:rPr lang="en-US" sz="2000" i="1" dirty="0"/>
              <a:t>v(E) </a:t>
            </a:r>
            <a:r>
              <a:rPr lang="en-US" sz="2000" dirty="0"/>
              <a:t>for </a:t>
            </a:r>
            <a:r>
              <a:rPr lang="en-US" sz="2000" i="1" dirty="0" err="1"/>
              <a:t>ϕ</a:t>
            </a:r>
            <a:r>
              <a:rPr lang="en-US" sz="2000" i="1" baseline="-25000" dirty="0" err="1"/>
              <a:t>n</a:t>
            </a:r>
            <a:r>
              <a:rPr lang="en-US" sz="2000" dirty="0"/>
              <a:t>≥</a:t>
            </a:r>
            <a:r>
              <a:rPr lang="en-GB" sz="2000" dirty="0"/>
              <a:t>5x10</a:t>
            </a:r>
            <a:r>
              <a:rPr lang="en-GB" sz="2000" baseline="30000" dirty="0"/>
              <a:t>15</a:t>
            </a:r>
            <a:r>
              <a:rPr lang="en-US" sz="2000" dirty="0"/>
              <a:t> and </a:t>
            </a:r>
            <a:r>
              <a:rPr lang="en-US" sz="2000" i="1" dirty="0"/>
              <a:t>ϕ</a:t>
            </a:r>
            <a:r>
              <a:rPr lang="en-US" sz="2000" i="1" baseline="-25000" dirty="0"/>
              <a:t>p</a:t>
            </a:r>
            <a:r>
              <a:rPr lang="en-US" sz="2000" dirty="0"/>
              <a:t>≥3x</a:t>
            </a:r>
            <a:r>
              <a:rPr lang="en-GB" sz="2000" dirty="0"/>
              <a:t>10</a:t>
            </a:r>
            <a:r>
              <a:rPr lang="en-GB" sz="2000" baseline="30000" dirty="0"/>
              <a:t>15</a:t>
            </a:r>
            <a:endParaRPr lang="en-US" sz="2000" baseline="30000" dirty="0"/>
          </a:p>
          <a:p>
            <a:pPr marL="11113" lvl="2" indent="0">
              <a:buNone/>
            </a:pPr>
            <a:r>
              <a:rPr lang="en-US" sz="1800" dirty="0" err="1"/>
              <a:t>n.b.</a:t>
            </a:r>
            <a:r>
              <a:rPr lang="en-US" sz="1800" dirty="0"/>
              <a:t> FW profiles less uniform for lower fluences &amp; protons; departures from average field still small, corrections </a:t>
            </a:r>
            <a:r>
              <a:rPr lang="en-US" sz="1800" i="1" dirty="0"/>
              <a:t>O(%)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3325271"/>
              </p:ext>
            </p:extLst>
          </p:nvPr>
        </p:nvGraphicFramePr>
        <p:xfrm>
          <a:off x="2051050" y="2852738"/>
          <a:ext cx="3128963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17" name="Equation" r:id="rId5" imgW="2336800" imgH="584200" progId="Equation.3">
                  <p:embed/>
                </p:oleObj>
              </mc:Choice>
              <mc:Fallback>
                <p:oleObj name="Equation" r:id="rId5" imgW="2336800" imgH="5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2852738"/>
                        <a:ext cx="3128963" cy="10414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110845" y="1628800"/>
            <a:ext cx="103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neutrons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25246" y="4365104"/>
            <a:ext cx="918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protons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12160" y="3645024"/>
            <a:ext cx="432048" cy="5760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</a:t>
            </a:r>
            <a:r>
              <a:rPr lang="en-GB" baseline="30000" dirty="0"/>
              <a:t>+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100392" y="3645024"/>
            <a:ext cx="432048" cy="5760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</a:t>
            </a:r>
            <a:r>
              <a:rPr lang="en-GB" baseline="30000" dirty="0"/>
              <a:t>+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44208" y="3645024"/>
            <a:ext cx="792088" cy="5760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 - - - - - - - - -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236296" y="3645024"/>
            <a:ext cx="864096" cy="5760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 + + + + + + +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516216" y="3933056"/>
            <a:ext cx="504056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524328" y="3933056"/>
            <a:ext cx="504056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55FA650-F9C8-1A4F-9517-7E8A67BD4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0FAAEE-4952-1742-A203-58B07CD92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08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 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28800"/>
            <a:ext cx="5940152" cy="172819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Data fits model almost perfectly</a:t>
            </a:r>
          </a:p>
          <a:p>
            <a:pPr lvl="1"/>
            <a:r>
              <a:rPr lang="en-US" sz="2400" i="1" dirty="0"/>
              <a:t>μ</a:t>
            </a:r>
            <a:r>
              <a:rPr lang="en-US" sz="2400" i="1" baseline="-25000" dirty="0"/>
              <a:t>0 </a:t>
            </a:r>
            <a:r>
              <a:rPr lang="en-US" sz="2400" dirty="0"/>
              <a:t>degradation</a:t>
            </a:r>
            <a:r>
              <a:rPr lang="en-US" sz="2400" i="1" dirty="0"/>
              <a:t> </a:t>
            </a:r>
            <a:r>
              <a:rPr lang="en-US" sz="2400" dirty="0"/>
              <a:t>the only free parameter, scale fixed by </a:t>
            </a:r>
            <a:r>
              <a:rPr lang="en-US" sz="2400" i="1" dirty="0" err="1"/>
              <a:t>v</a:t>
            </a:r>
            <a:r>
              <a:rPr lang="en-US" sz="2400" i="1" baseline="-25000" dirty="0" err="1"/>
              <a:t>sum,sat</a:t>
            </a:r>
            <a:endParaRPr lang="en-US" sz="2400" i="1" baseline="-25000" dirty="0"/>
          </a:p>
          <a:p>
            <a:pPr lvl="1"/>
            <a:r>
              <a:rPr lang="en-US" sz="2400" dirty="0"/>
              <a:t>At 3e17  </a:t>
            </a:r>
            <a:r>
              <a:rPr lang="en-US" sz="2400" i="1" dirty="0"/>
              <a:t>E</a:t>
            </a:r>
            <a:r>
              <a:rPr lang="en-US" sz="2400" dirty="0"/>
              <a:t> range too limited (</a:t>
            </a:r>
            <a:r>
              <a:rPr lang="en-US" sz="2400" i="1" dirty="0"/>
              <a:t>v(E)</a:t>
            </a:r>
            <a:r>
              <a:rPr lang="en-US" sz="2400" dirty="0"/>
              <a:t> linear), regard result as upper limit</a:t>
            </a:r>
            <a:endParaRPr lang="en-US" sz="2400" i="1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pic>
        <p:nvPicPr>
          <p:cNvPr id="8" name="Picture 7" descr="Mobility-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3309" y="3186773"/>
            <a:ext cx="2969238" cy="3275856"/>
          </a:xfrm>
          <a:prstGeom prst="rect">
            <a:avLst/>
          </a:prstGeom>
        </p:spPr>
      </p:pic>
      <p:pic>
        <p:nvPicPr>
          <p:cNvPr id="7" name="Picture 6" descr="v-e-pb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333" y="4005064"/>
            <a:ext cx="3206621" cy="2304256"/>
          </a:xfrm>
          <a:prstGeom prst="rect">
            <a:avLst/>
          </a:prstGeom>
        </p:spPr>
      </p:pic>
      <p:pic>
        <p:nvPicPr>
          <p:cNvPr id="9" name="Picture 8" descr="v-e-pa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379" y="1556792"/>
            <a:ext cx="3206621" cy="2304256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C5390BE-AB3C-C149-A38D-36C9EF8ED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8C8551F-3FF5-9142-A8BA-DFF9DEC49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626294-7ABC-0E43-A87A-54FE085FFC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517" y="3319284"/>
            <a:ext cx="2921172" cy="299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77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8168"/>
            <a:ext cx="8460432" cy="129614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Fit to </a:t>
            </a:r>
            <a:r>
              <a:rPr lang="en-US" i="1" dirty="0"/>
              <a:t>v</a:t>
            </a:r>
            <a:r>
              <a:rPr lang="en-US" i="1" baseline="-25000" dirty="0"/>
              <a:t>e</a:t>
            </a:r>
            <a:r>
              <a:rPr lang="en-US" i="1" dirty="0"/>
              <a:t> + </a:t>
            </a:r>
            <a:r>
              <a:rPr lang="en-US" i="1" dirty="0" err="1"/>
              <a:t>v</a:t>
            </a:r>
            <a:r>
              <a:rPr lang="en-US" i="1" baseline="-25000" dirty="0" err="1"/>
              <a:t>h</a:t>
            </a:r>
            <a:r>
              <a:rPr lang="en-US" i="1" dirty="0"/>
              <a:t> </a:t>
            </a:r>
            <a:r>
              <a:rPr lang="en-US" dirty="0"/>
              <a:t>with common mobility degradation factor</a:t>
            </a:r>
          </a:p>
          <a:p>
            <a:pPr lvl="1"/>
            <a:r>
              <a:rPr lang="en-US" dirty="0"/>
              <a:t>factor of 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/>
              <a:t> at 10</a:t>
            </a:r>
            <a:r>
              <a:rPr lang="en-US" baseline="30000" dirty="0"/>
              <a:t>16</a:t>
            </a:r>
            <a:r>
              <a:rPr lang="en-US" dirty="0"/>
              <a:t>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6</a:t>
            </a:r>
            <a:r>
              <a:rPr lang="en-US" dirty="0"/>
              <a:t> at 10</a:t>
            </a:r>
            <a:r>
              <a:rPr lang="en-US" baseline="30000" dirty="0"/>
              <a:t>17</a:t>
            </a:r>
            <a:r>
              <a:rPr lang="en-US" dirty="0"/>
              <a:t>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&gt;10</a:t>
            </a:r>
            <a:r>
              <a:rPr lang="en-US" dirty="0"/>
              <a:t> at 3x10</a:t>
            </a:r>
            <a:r>
              <a:rPr lang="en-US" baseline="30000" dirty="0"/>
              <a:t>17</a:t>
            </a:r>
            <a:r>
              <a:rPr lang="en-US" dirty="0"/>
              <a:t>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r>
              <a:rPr lang="en-US" dirty="0"/>
              <a:t>/cm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need </a:t>
            </a:r>
            <a:r>
              <a:rPr lang="en-US" dirty="0">
                <a:solidFill>
                  <a:srgbClr val="FF0000"/>
                </a:solidFill>
              </a:rPr>
              <a:t>2x/6x/&gt;10</a:t>
            </a:r>
            <a:r>
              <a:rPr lang="en-US" dirty="0"/>
              <a:t> higher </a:t>
            </a:r>
            <a:r>
              <a:rPr lang="en-US" i="1" dirty="0"/>
              <a:t>E</a:t>
            </a:r>
            <a:r>
              <a:rPr lang="en-US" dirty="0"/>
              <a:t> to saturate </a:t>
            </a:r>
            <a:r>
              <a:rPr lang="en-US" i="1" dirty="0"/>
              <a:t>v</a:t>
            </a:r>
            <a:r>
              <a:rPr lang="en-US" dirty="0"/>
              <a:t> !</a:t>
            </a:r>
          </a:p>
          <a:p>
            <a:pPr lvl="1"/>
            <a:r>
              <a:rPr lang="en-US" dirty="0"/>
              <a:t>correspondingly higher </a:t>
            </a:r>
            <a:r>
              <a:rPr lang="en-US" i="1" dirty="0"/>
              <a:t>E</a:t>
            </a:r>
            <a:r>
              <a:rPr lang="en-US" dirty="0"/>
              <a:t> for charge multiplication !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227524"/>
              </p:ext>
            </p:extLst>
          </p:nvPr>
        </p:nvGraphicFramePr>
        <p:xfrm>
          <a:off x="467544" y="2736000"/>
          <a:ext cx="648934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5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3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7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8635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Φn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μ</a:t>
                      </a:r>
                      <a:r>
                        <a:rPr lang="en-US" baseline="-25000" dirty="0"/>
                        <a:t>0,sum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Φp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μ</a:t>
                      </a:r>
                      <a:r>
                        <a:rPr lang="en-US" baseline="-25000" dirty="0"/>
                        <a:t>0,sum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6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[10</a:t>
                      </a:r>
                      <a:r>
                        <a:rPr lang="en-US" baseline="30000" dirty="0"/>
                        <a:t>15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n</a:t>
                      </a:r>
                      <a:r>
                        <a:rPr lang="en-US" baseline="-25000" dirty="0" err="1"/>
                        <a:t>eq</a:t>
                      </a:r>
                      <a:r>
                        <a:rPr lang="en-US" baseline="0" dirty="0"/>
                        <a:t>/cm</a:t>
                      </a:r>
                      <a:r>
                        <a:rPr lang="en-US" baseline="30000" dirty="0"/>
                        <a:t>2</a:t>
                      </a:r>
                      <a:r>
                        <a:rPr lang="en-US" baseline="0" dirty="0"/>
                        <a:t>]</a:t>
                      </a:r>
                      <a:endParaRPr lang="en-US" baseline="30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[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r>
                        <a:rPr lang="en-US" sz="18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[10</a:t>
                      </a:r>
                      <a:r>
                        <a:rPr lang="en-US" baseline="30000" dirty="0"/>
                        <a:t>15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n</a:t>
                      </a:r>
                      <a:r>
                        <a:rPr lang="en-US" baseline="-25000" dirty="0" err="1"/>
                        <a:t>eq</a:t>
                      </a:r>
                      <a:r>
                        <a:rPr lang="en-US" baseline="0" dirty="0"/>
                        <a:t>/cm</a:t>
                      </a:r>
                      <a:r>
                        <a:rPr lang="en-US" baseline="30000" dirty="0"/>
                        <a:t>2</a:t>
                      </a:r>
                      <a:r>
                        <a:rPr lang="en-US" baseline="0" dirty="0"/>
                        <a:t>]</a:t>
                      </a:r>
                      <a:endParaRPr lang="en-US" baseline="30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[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r>
                        <a:rPr lang="en-US" sz="18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6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non-</a:t>
                      </a:r>
                      <a:r>
                        <a:rPr lang="en-US" dirty="0" err="1"/>
                        <a:t>irr</a:t>
                      </a:r>
                      <a:r>
                        <a:rPr lang="en-US" dirty="0"/>
                        <a:t> (model)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2680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6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1661 ± 134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2063± 188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6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1238 ± 131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1337± 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6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817± 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914975"/>
                  </a:ext>
                </a:extLst>
              </a:tr>
              <a:tr h="3586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555 ± 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6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407 ± 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6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469498"/>
                  </a:ext>
                </a:extLst>
              </a:tr>
              <a:tr h="3586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&lt;240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79077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220072" y="5661248"/>
            <a:ext cx="1164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T=-20°C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F87ED87-D9FB-BE43-BBFF-64D1E2F6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D8F1EC-1395-0549-8C3D-01AA44C1C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20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Extreme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4978896" cy="4857403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What is extreme ?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 rather subjective measure</a:t>
            </a:r>
          </a:p>
          <a:p>
            <a:pPr lvl="1"/>
            <a:r>
              <a:rPr lang="en-GB" dirty="0"/>
              <a:t>for LHC 10</a:t>
            </a:r>
            <a:r>
              <a:rPr lang="en-GB" baseline="30000" dirty="0"/>
              <a:t>15</a:t>
            </a:r>
            <a:r>
              <a:rPr lang="en-GB" dirty="0"/>
              <a:t> </a:t>
            </a:r>
            <a:r>
              <a:rPr lang="en-GB" dirty="0" err="1"/>
              <a:t>n</a:t>
            </a:r>
            <a:r>
              <a:rPr lang="en-GB" baseline="-25000" dirty="0" err="1"/>
              <a:t>eq</a:t>
            </a:r>
            <a:r>
              <a:rPr lang="en-GB" dirty="0"/>
              <a:t>/cm</a:t>
            </a:r>
            <a:r>
              <a:rPr lang="en-GB" baseline="30000" dirty="0"/>
              <a:t>2</a:t>
            </a:r>
            <a:r>
              <a:rPr lang="en-GB" dirty="0"/>
              <a:t> was considered extreme</a:t>
            </a:r>
          </a:p>
          <a:p>
            <a:pPr lvl="2"/>
            <a:r>
              <a:rPr lang="en-GB" dirty="0"/>
              <a:t>design was 730/</a:t>
            </a:r>
            <a:r>
              <a:rPr lang="en-GB" dirty="0" err="1"/>
              <a:t>fb</a:t>
            </a:r>
            <a:r>
              <a:rPr lang="en-GB" dirty="0"/>
              <a:t> @14TeV... </a:t>
            </a:r>
          </a:p>
          <a:p>
            <a:pPr lvl="1"/>
            <a:r>
              <a:rPr lang="en-GB" dirty="0"/>
              <a:t>HL-LHC takes it to nx10</a:t>
            </a:r>
            <a:r>
              <a:rPr lang="en-GB" baseline="30000" dirty="0"/>
              <a:t>16</a:t>
            </a:r>
            <a:r>
              <a:rPr lang="en-GB" dirty="0"/>
              <a:t> (vertex) or even 10</a:t>
            </a:r>
            <a:r>
              <a:rPr lang="en-GB" baseline="30000" dirty="0"/>
              <a:t>17</a:t>
            </a:r>
            <a:r>
              <a:rPr lang="en-GB" dirty="0"/>
              <a:t> (FW </a:t>
            </a:r>
            <a:r>
              <a:rPr lang="en-GB" dirty="0" err="1"/>
              <a:t>calo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4000/</a:t>
            </a:r>
            <a:r>
              <a:rPr lang="en-GB" dirty="0" err="1"/>
              <a:t>fb</a:t>
            </a:r>
            <a:r>
              <a:rPr lang="en-GB" dirty="0"/>
              <a:t> @14TeV</a:t>
            </a:r>
          </a:p>
          <a:p>
            <a:pPr lvl="1"/>
            <a:r>
              <a:rPr lang="en-GB" dirty="0"/>
              <a:t>FCC is dreaming of towards 10</a:t>
            </a:r>
            <a:r>
              <a:rPr lang="en-GB" baseline="30000" dirty="0"/>
              <a:t>18</a:t>
            </a:r>
            <a:r>
              <a:rPr lang="en-GB" dirty="0"/>
              <a:t> for the tracker</a:t>
            </a:r>
          </a:p>
          <a:p>
            <a:pPr lvl="2"/>
            <a:r>
              <a:rPr lang="en-GB" dirty="0"/>
              <a:t>30/ab @100TeV (well, you need x100)</a:t>
            </a:r>
          </a:p>
          <a:p>
            <a:pPr lvl="1"/>
            <a:r>
              <a:rPr lang="en-GB" dirty="0"/>
              <a:t>Ratio 1:20:600 !</a:t>
            </a:r>
          </a:p>
          <a:p>
            <a:r>
              <a:rPr lang="en-GB" dirty="0"/>
              <a:t>What is the limit of tracking sensors ?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336" y="1268760"/>
            <a:ext cx="5976664" cy="10030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664" y="3645024"/>
            <a:ext cx="3707904" cy="1987936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C12D007-26F3-CC43-B989-71874E09D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618CA6-8A73-844D-8B3A-AAC4DDD3D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39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4572000" cy="518457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Mobility governed by hard scattering on acoustic phonons and traps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Fit mobility dependence on </a:t>
            </a:r>
            <a:r>
              <a:rPr lang="en-US" dirty="0" err="1"/>
              <a:t>fluence</a:t>
            </a:r>
            <a:r>
              <a:rPr lang="en-US" dirty="0"/>
              <a:t> with a power law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Fits perfectly, value of </a:t>
            </a:r>
            <a:r>
              <a:rPr lang="en-US" i="1" dirty="0"/>
              <a:t>a</a:t>
            </a:r>
            <a:r>
              <a:rPr lang="en-US" dirty="0"/>
              <a:t> close to linear</a:t>
            </a:r>
          </a:p>
          <a:p>
            <a:pPr lvl="1"/>
            <a:r>
              <a:rPr lang="en-US" dirty="0"/>
              <a:t>10% error assumed for all neutron data</a:t>
            </a:r>
          </a:p>
          <a:p>
            <a:r>
              <a:rPr lang="en-US" dirty="0"/>
              <a:t>At same NIEL, mobility decrease worse for protons</a:t>
            </a:r>
          </a:p>
          <a:p>
            <a:pPr lvl="1"/>
            <a:r>
              <a:rPr lang="en-US" dirty="0"/>
              <a:t>NIEL violation ? Large errors 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5491994"/>
              </p:ext>
            </p:extLst>
          </p:nvPr>
        </p:nvGraphicFramePr>
        <p:xfrm>
          <a:off x="315913" y="3521075"/>
          <a:ext cx="2154237" cy="137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7" name="Equation" r:id="rId3" imgW="1371600" imgH="660400" progId="Equation.3">
                  <p:embed/>
                </p:oleObj>
              </mc:Choice>
              <mc:Fallback>
                <p:oleObj name="Equation" r:id="rId3" imgW="1371600" imgH="66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3" y="3521075"/>
                        <a:ext cx="2154237" cy="137953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0033"/>
              </p:ext>
            </p:extLst>
          </p:nvPr>
        </p:nvGraphicFramePr>
        <p:xfrm>
          <a:off x="4571999" y="4941168"/>
          <a:ext cx="4572001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75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r>
                        <a:rPr lang="en-GB" sz="1600" dirty="0"/>
                        <a:t>Irradiation</a:t>
                      </a:r>
                      <a:r>
                        <a:rPr lang="en-GB" sz="1600" baseline="0" dirty="0"/>
                        <a:t> p</a:t>
                      </a:r>
                      <a:r>
                        <a:rPr lang="en-GB" sz="1600" dirty="0"/>
                        <a:t>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 err="1"/>
                        <a:t>σ</a:t>
                      </a:r>
                      <a:r>
                        <a:rPr lang="en-GB" sz="1600" i="1" baseline="-25000" dirty="0" err="1"/>
                        <a:t>a</a:t>
                      </a:r>
                      <a:endParaRPr lang="en-GB" sz="16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i="1" baseline="0" dirty="0"/>
                        <a:t>Φ</a:t>
                      </a:r>
                      <a:r>
                        <a:rPr lang="en-GB" sz="1600" i="1" baseline="-25000" dirty="0"/>
                        <a:t>½</a:t>
                      </a:r>
                    </a:p>
                    <a:p>
                      <a:pPr algn="ctr"/>
                      <a:r>
                        <a:rPr lang="en-GB" sz="1600" i="0" baseline="0" dirty="0"/>
                        <a:t>/10</a:t>
                      </a:r>
                      <a:r>
                        <a:rPr lang="en-GB" sz="1600" i="0" baseline="300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i="1" baseline="0" dirty="0"/>
                        <a:t>σ</a:t>
                      </a:r>
                      <a:r>
                        <a:rPr lang="en-GB" sz="1600" i="1" baseline="-25000" dirty="0"/>
                        <a:t>Φ½</a:t>
                      </a:r>
                      <a:endParaRPr lang="en-GB" sz="1200" i="1" baseline="-250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0" baseline="0" dirty="0"/>
                        <a:t>/10</a:t>
                      </a:r>
                      <a:r>
                        <a:rPr lang="en-GB" sz="1600" i="0" baseline="30000" dirty="0"/>
                        <a:t>15</a:t>
                      </a:r>
                      <a:endParaRPr lang="en-GB" sz="1600" i="1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Reactor neutrons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-0.68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PS protons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-0.90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6.1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159969"/>
              </p:ext>
            </p:extLst>
          </p:nvPr>
        </p:nvGraphicFramePr>
        <p:xfrm>
          <a:off x="467544" y="1988840"/>
          <a:ext cx="1872208" cy="731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8" name="Equation" r:id="rId5" imgW="1168400" imgH="342900" progId="Equation.3">
                  <p:embed/>
                </p:oleObj>
              </mc:Choice>
              <mc:Fallback>
                <p:oleObj name="Equation" r:id="rId5" imgW="11684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988840"/>
                        <a:ext cx="1872208" cy="73123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4852183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9" name="Equation" r:id="rId7" imgW="114300" imgH="165100" progId="Equation.3">
                  <p:embed/>
                </p:oleObj>
              </mc:Choice>
              <mc:Fallback>
                <p:oleObj name="Equation" r:id="rId7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53D76EF-3730-864C-ADC0-77FB94EF7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DD0DE32-CBA6-3641-9F68-AE63D10A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79A679-0F03-9147-A0AF-E38056F1F6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000" y="1556792"/>
            <a:ext cx="4594569" cy="330162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5E551A8-644F-F443-9443-57413B4D6264}"/>
              </a:ext>
            </a:extLst>
          </p:cNvPr>
          <p:cNvCxnSpPr>
            <a:cxnSpLocks/>
          </p:cNvCxnSpPr>
          <p:nvPr/>
        </p:nvCxnSpPr>
        <p:spPr>
          <a:xfrm>
            <a:off x="8640000" y="3582000"/>
            <a:ext cx="0" cy="493514"/>
          </a:xfrm>
          <a:prstGeom prst="straightConnector1">
            <a:avLst/>
          </a:prstGeom>
          <a:ln w="38100">
            <a:headEnd type="diamond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688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573016"/>
            <a:ext cx="4644008" cy="288032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Dependence on </a:t>
            </a:r>
            <a:r>
              <a:rPr lang="en-US" i="1" dirty="0"/>
              <a:t>shallow</a:t>
            </a:r>
            <a:r>
              <a:rPr lang="en-US" dirty="0"/>
              <a:t> dopant concentration</a:t>
            </a:r>
          </a:p>
          <a:p>
            <a:pPr lvl="1"/>
            <a:r>
              <a:rPr lang="en-US" dirty="0"/>
              <a:t>Measured in the roaring 60’s</a:t>
            </a:r>
          </a:p>
          <a:p>
            <a:r>
              <a:rPr lang="en-US" dirty="0"/>
              <a:t>Characteristic trap concentration </a:t>
            </a:r>
            <a:r>
              <a:rPr lang="en-US" i="1" dirty="0"/>
              <a:t>N</a:t>
            </a:r>
            <a:r>
              <a:rPr lang="en-US" dirty="0"/>
              <a:t>~10</a:t>
            </a:r>
            <a:r>
              <a:rPr lang="en-US" baseline="30000" dirty="0"/>
              <a:t>17 </a:t>
            </a:r>
            <a:r>
              <a:rPr lang="en-US" dirty="0"/>
              <a:t>cm</a:t>
            </a:r>
            <a:r>
              <a:rPr lang="en-US" baseline="30000" dirty="0"/>
              <a:t>-3</a:t>
            </a:r>
          </a:p>
          <a:p>
            <a:pPr lvl="1"/>
            <a:r>
              <a:rPr lang="en-US" dirty="0"/>
              <a:t>looks out of reach for typical </a:t>
            </a:r>
            <a:r>
              <a:rPr lang="en-US" i="1" dirty="0"/>
              <a:t>g</a:t>
            </a:r>
            <a:r>
              <a:rPr lang="en-US" dirty="0"/>
              <a:t>=O(10</a:t>
            </a:r>
            <a:r>
              <a:rPr lang="en-US" baseline="30000" dirty="0"/>
              <a:t>-2</a:t>
            </a:r>
            <a:r>
              <a:rPr lang="en-US" dirty="0"/>
              <a:t>)</a:t>
            </a:r>
          </a:p>
          <a:p>
            <a:r>
              <a:rPr lang="en-US" dirty="0"/>
              <a:t>But </a:t>
            </a:r>
            <a:r>
              <a:rPr lang="en-US" i="1" dirty="0"/>
              <a:t>g</a:t>
            </a:r>
            <a:r>
              <a:rPr lang="en-US" dirty="0"/>
              <a:t> refers to </a:t>
            </a:r>
            <a:r>
              <a:rPr lang="en-US" i="1" dirty="0"/>
              <a:t>N</a:t>
            </a:r>
            <a:r>
              <a:rPr lang="en-US" i="1" baseline="-25000" dirty="0"/>
              <a:t>eff</a:t>
            </a:r>
            <a:r>
              <a:rPr lang="en-US" i="1" dirty="0"/>
              <a:t> = |N</a:t>
            </a:r>
            <a:r>
              <a:rPr lang="en-US" i="1" baseline="-25000" dirty="0"/>
              <a:t>a</a:t>
            </a:r>
            <a:r>
              <a:rPr lang="en-US" i="1" dirty="0"/>
              <a:t> – </a:t>
            </a:r>
            <a:r>
              <a:rPr lang="en-US" i="1" dirty="0" err="1"/>
              <a:t>N</a:t>
            </a:r>
            <a:r>
              <a:rPr lang="en-US" i="1" baseline="-25000" dirty="0" err="1"/>
              <a:t>d</a:t>
            </a:r>
            <a:r>
              <a:rPr lang="en-US" i="1" dirty="0"/>
              <a:t>|</a:t>
            </a:r>
          </a:p>
          <a:p>
            <a:r>
              <a:rPr lang="en-US" dirty="0"/>
              <a:t>While </a:t>
            </a:r>
            <a:r>
              <a:rPr lang="en-US" i="1" dirty="0"/>
              <a:t>N</a:t>
            </a:r>
            <a:r>
              <a:rPr lang="en-US" dirty="0"/>
              <a:t> is more like </a:t>
            </a:r>
            <a:r>
              <a:rPr lang="en-US" i="1"/>
              <a:t>N</a:t>
            </a:r>
            <a:r>
              <a:rPr lang="en-US" i="1" baseline="-25000"/>
              <a:t>a</a:t>
            </a:r>
            <a:r>
              <a:rPr lang="en-US" i="1"/>
              <a:t> + </a:t>
            </a:r>
            <a:r>
              <a:rPr lang="en-US" i="1" dirty="0" err="1"/>
              <a:t>N</a:t>
            </a:r>
            <a:r>
              <a:rPr lang="en-US" i="1" baseline="-25000" dirty="0" err="1"/>
              <a:t>d</a:t>
            </a:r>
            <a:endParaRPr lang="en-US" i="1" baseline="-25000" dirty="0"/>
          </a:p>
          <a:p>
            <a:pPr lvl="1"/>
            <a:r>
              <a:rPr lang="en-US" i="1" dirty="0"/>
              <a:t>x-sections for deep and shallow ?</a:t>
            </a:r>
          </a:p>
          <a:p>
            <a:r>
              <a:rPr lang="en-US" dirty="0"/>
              <a:t>Power law looks compatible: </a:t>
            </a:r>
            <a:r>
              <a:rPr lang="en-US" i="1" dirty="0"/>
              <a:t>a ≤ </a:t>
            </a:r>
            <a:r>
              <a:rPr lang="en-US" dirty="0"/>
              <a:t>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1999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8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1484784"/>
            <a:ext cx="2532079" cy="50131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1484784"/>
            <a:ext cx="3456384" cy="20792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684672" y="3170578"/>
            <a:ext cx="4978400" cy="158712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883EE25-32C1-C347-8D5A-87462766B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F98EA1-25E2-E040-A2A0-50471FCF7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917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Velocity and Field Profiles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8496944" cy="1900808"/>
          </a:xfrm>
        </p:spPr>
        <p:txBody>
          <a:bodyPr>
            <a:normAutofit/>
          </a:bodyPr>
          <a:lstStyle/>
          <a:p>
            <a:r>
              <a:rPr lang="en-GB" dirty="0"/>
              <a:t>Knowing </a:t>
            </a:r>
            <a:r>
              <a:rPr lang="en-GB" i="1" dirty="0"/>
              <a:t>v(E)</a:t>
            </a:r>
            <a:r>
              <a:rPr lang="en-GB" dirty="0"/>
              <a:t> can set scale to velocity profiles</a:t>
            </a:r>
          </a:p>
          <a:p>
            <a:pPr lvl="1"/>
            <a:r>
              <a:rPr lang="en-GB" dirty="0"/>
              <a:t>assumption: same scale on FW and reverse bias</a:t>
            </a:r>
          </a:p>
          <a:p>
            <a:pPr lvl="2"/>
            <a:r>
              <a:rPr lang="en-GB" dirty="0"/>
              <a:t>protons: for 5x10</a:t>
            </a:r>
            <a:r>
              <a:rPr lang="en-GB" baseline="30000" dirty="0"/>
              <a:t>14</a:t>
            </a:r>
            <a:r>
              <a:rPr lang="en-GB" dirty="0"/>
              <a:t> and 10</a:t>
            </a:r>
            <a:r>
              <a:rPr lang="en-GB" baseline="30000" dirty="0"/>
              <a:t>15</a:t>
            </a:r>
            <a:r>
              <a:rPr lang="en-GB" dirty="0"/>
              <a:t> use same scale, fixed by average field for 5x10</a:t>
            </a:r>
            <a:r>
              <a:rPr lang="en-GB" baseline="30000" dirty="0"/>
              <a:t>14</a:t>
            </a:r>
            <a:r>
              <a:rPr lang="en-GB" dirty="0"/>
              <a:t> at 1100 V (no good FW data)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7544" y="3573016"/>
            <a:ext cx="4896544" cy="28803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Invert </a:t>
            </a:r>
            <a:r>
              <a:rPr lang="en-GB" i="1" dirty="0"/>
              <a:t>E(v)</a:t>
            </a:r>
            <a:r>
              <a:rPr lang="en-GB" dirty="0"/>
              <a:t> to get electric field profiles</a:t>
            </a:r>
          </a:p>
          <a:p>
            <a:pPr lvl="1"/>
            <a:r>
              <a:rPr lang="en-GB" dirty="0"/>
              <a:t>big errors when approaching </a:t>
            </a:r>
            <a:r>
              <a:rPr lang="en-GB" i="1" dirty="0" err="1"/>
              <a:t>v</a:t>
            </a:r>
            <a:r>
              <a:rPr lang="en-GB" i="1" baseline="-25000" dirty="0" err="1"/>
              <a:t>sat</a:t>
            </a:r>
            <a:r>
              <a:rPr lang="en-GB" dirty="0"/>
              <a:t> i.e. at high </a:t>
            </a:r>
            <a:r>
              <a:rPr lang="en-GB" i="1" dirty="0"/>
              <a:t>E</a:t>
            </a:r>
          </a:p>
          <a:p>
            <a:pPr lvl="2"/>
            <a:r>
              <a:rPr lang="en-GB" dirty="0"/>
              <a:t>exaggerated by CM in high field regions</a:t>
            </a:r>
          </a:p>
          <a:p>
            <a:pPr lvl="2"/>
            <a:r>
              <a:rPr lang="en-GB" i="1" dirty="0"/>
              <a:t>v &gt; </a:t>
            </a:r>
            <a:r>
              <a:rPr lang="en-GB" i="1" dirty="0" err="1"/>
              <a:t>v</a:t>
            </a:r>
            <a:r>
              <a:rPr lang="en-GB" i="1" baseline="-25000" dirty="0" err="1"/>
              <a:t>sat</a:t>
            </a:r>
            <a:r>
              <a:rPr lang="en-GB" i="1" baseline="-25000" dirty="0"/>
              <a:t> </a:t>
            </a:r>
            <a:r>
              <a:rPr lang="en-GB" dirty="0"/>
              <a:t>not physical, but can be faked by CM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1" y="3501008"/>
            <a:ext cx="3893311" cy="2984872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2BBE61-038F-184E-9DF4-5D87D8555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C096AB-0286-1742-837D-57B45A137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82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v1e16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034" y="1124744"/>
            <a:ext cx="4325722" cy="2887066"/>
          </a:xfrm>
          <a:prstGeom prst="rect">
            <a:avLst/>
          </a:prstGeom>
        </p:spPr>
      </p:pic>
      <p:pic>
        <p:nvPicPr>
          <p:cNvPr id="8" name="Picture 7" descr="v5e15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4744"/>
            <a:ext cx="4325722" cy="28870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Velocity Profiles Neutrons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pic>
        <p:nvPicPr>
          <p:cNvPr id="10" name="Picture 9" descr="v5e16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70934"/>
            <a:ext cx="4328160" cy="2887066"/>
          </a:xfrm>
          <a:prstGeom prst="rect">
            <a:avLst/>
          </a:prstGeom>
        </p:spPr>
      </p:pic>
      <p:pic>
        <p:nvPicPr>
          <p:cNvPr id="11" name="Picture 10" descr="v1e17n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840" y="3973373"/>
            <a:ext cx="4328160" cy="288462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539552" y="1484784"/>
            <a:ext cx="77048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23928" y="1484784"/>
            <a:ext cx="1534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FF0000"/>
                </a:solidFill>
              </a:rPr>
              <a:t>v</a:t>
            </a:r>
            <a:r>
              <a:rPr lang="en-GB" dirty="0">
                <a:solidFill>
                  <a:srgbClr val="FF0000"/>
                </a:solidFill>
              </a:rPr>
              <a:t> = 190 </a:t>
            </a:r>
            <a:r>
              <a:rPr lang="en-GB" dirty="0" err="1">
                <a:solidFill>
                  <a:srgbClr val="FF0000"/>
                </a:solidFill>
              </a:rPr>
              <a:t>μm</a:t>
            </a:r>
            <a:r>
              <a:rPr lang="en-GB" dirty="0">
                <a:solidFill>
                  <a:srgbClr val="FF0000"/>
                </a:solidFill>
              </a:rPr>
              <a:t>/ns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39552" y="4365104"/>
            <a:ext cx="77048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23928" y="4077072"/>
            <a:ext cx="1534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FF0000"/>
                </a:solidFill>
              </a:rPr>
              <a:t>v</a:t>
            </a:r>
            <a:r>
              <a:rPr lang="en-GB" dirty="0">
                <a:solidFill>
                  <a:srgbClr val="FF0000"/>
                </a:solidFill>
              </a:rPr>
              <a:t> = 190 </a:t>
            </a:r>
            <a:r>
              <a:rPr lang="en-GB" dirty="0" err="1">
                <a:solidFill>
                  <a:srgbClr val="FF0000"/>
                </a:solidFill>
              </a:rPr>
              <a:t>μm</a:t>
            </a:r>
            <a:r>
              <a:rPr lang="en-GB" dirty="0">
                <a:solidFill>
                  <a:srgbClr val="FF0000"/>
                </a:solidFill>
              </a:rPr>
              <a:t>/ns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C663A-4DB4-5B42-B307-F65382A6B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925C9-4C99-4F49-8C50-57381BEB8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5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Field Profiles Neutrons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pic>
        <p:nvPicPr>
          <p:cNvPr id="3" name="Picture 2" descr="e5e15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7" y="980728"/>
            <a:ext cx="3933394" cy="2994624"/>
          </a:xfrm>
          <a:prstGeom prst="rect">
            <a:avLst/>
          </a:prstGeom>
        </p:spPr>
      </p:pic>
      <p:pic>
        <p:nvPicPr>
          <p:cNvPr id="12" name="Picture 11" descr="e5e16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57" y="3888690"/>
            <a:ext cx="3933394" cy="2994624"/>
          </a:xfrm>
          <a:prstGeom prst="rect">
            <a:avLst/>
          </a:prstGeom>
        </p:spPr>
      </p:pic>
      <p:pic>
        <p:nvPicPr>
          <p:cNvPr id="13" name="Picture 12" descr="e1e17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606" y="3860754"/>
            <a:ext cx="3933394" cy="2997246"/>
          </a:xfrm>
          <a:prstGeom prst="rect">
            <a:avLst/>
          </a:prstGeom>
        </p:spPr>
      </p:pic>
      <p:pic>
        <p:nvPicPr>
          <p:cNvPr id="14" name="Picture 13" descr="e1e16n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446" y="952975"/>
            <a:ext cx="3933394" cy="2994624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C063867-F4AB-5445-9EC0-FE4531DA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063266-52ED-D241-B6FC-83277164D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66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4402832" cy="508759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Smooth </a:t>
            </a:r>
            <a:r>
              <a:rPr lang="en-US" dirty="0" err="1"/>
              <a:t>behaviour</a:t>
            </a:r>
            <a:r>
              <a:rPr lang="en-US" dirty="0"/>
              <a:t> in both directions</a:t>
            </a:r>
          </a:p>
          <a:p>
            <a:pPr lvl="1"/>
            <a:r>
              <a:rPr lang="en-US" dirty="0"/>
              <a:t>Highly resistive Si limits FW injection</a:t>
            </a:r>
          </a:p>
          <a:p>
            <a:r>
              <a:rPr lang="en-US" dirty="0"/>
              <a:t>Reverse current smaller than predicted by an order of magnitude</a:t>
            </a:r>
          </a:p>
          <a:p>
            <a:r>
              <a:rPr lang="en-US" dirty="0"/>
              <a:t>Both currents rising ~linear with bias</a:t>
            </a:r>
          </a:p>
          <a:p>
            <a:pPr lvl="1"/>
            <a:r>
              <a:rPr lang="en-US" dirty="0"/>
              <a:t>Slopes FW/reverse more compatible at higher fluences</a:t>
            </a:r>
          </a:p>
          <a:p>
            <a:r>
              <a:rPr lang="en-US" dirty="0"/>
              <a:t>Consistent with recent measurements at highest fluences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341" y="1412776"/>
            <a:ext cx="3619660" cy="2520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3926661"/>
            <a:ext cx="3635896" cy="2531583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590EE52-D4E5-B044-9FBF-854D2B4F8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8CA3616-BD89-7D42-839C-562A58ECC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47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Bias Field Profile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5328592" cy="489654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Two distinct regions at high biases</a:t>
            </a:r>
          </a:p>
          <a:p>
            <a:pPr lvl="1"/>
            <a:r>
              <a:rPr lang="en-US" dirty="0"/>
              <a:t>Large region from backplane with (small) slope in the field</a:t>
            </a:r>
          </a:p>
          <a:p>
            <a:pPr lvl="2"/>
            <a:r>
              <a:rPr lang="en-US" dirty="0"/>
              <a:t>constant (small, negative) space-charge</a:t>
            </a:r>
          </a:p>
          <a:p>
            <a:pPr lvl="2"/>
            <a:r>
              <a:rPr lang="en-US" i="1" dirty="0"/>
              <a:t>E = </a:t>
            </a:r>
            <a:r>
              <a:rPr lang="en-US" i="1" dirty="0" err="1"/>
              <a:t>j.ρ</a:t>
            </a:r>
            <a:r>
              <a:rPr lang="en-US" i="1" dirty="0"/>
              <a:t> </a:t>
            </a:r>
            <a:r>
              <a:rPr lang="en-US" dirty="0"/>
              <a:t>at junction ? like “ENB” ?</a:t>
            </a:r>
          </a:p>
          <a:p>
            <a:pPr lvl="2"/>
            <a:r>
              <a:rPr lang="en-US" dirty="0"/>
              <a:t>indication of thermal (quasi)equilibrium: </a:t>
            </a:r>
            <a:r>
              <a:rPr lang="en-US" i="1" dirty="0" err="1"/>
              <a:t>np</a:t>
            </a:r>
            <a:r>
              <a:rPr lang="en-US" i="1" dirty="0"/>
              <a:t> = n</a:t>
            </a:r>
            <a:r>
              <a:rPr lang="en-US" i="1" baseline="-25000" dirty="0"/>
              <a:t>i</a:t>
            </a:r>
            <a:r>
              <a:rPr lang="en-US" i="1" baseline="30000" dirty="0"/>
              <a:t>2</a:t>
            </a:r>
            <a:r>
              <a:rPr lang="en-US" i="1" dirty="0"/>
              <a:t> </a:t>
            </a:r>
            <a:r>
              <a:rPr lang="en-US" dirty="0"/>
              <a:t>? </a:t>
            </a:r>
          </a:p>
          <a:p>
            <a:pPr lvl="2"/>
            <a:r>
              <a:rPr lang="en-US" dirty="0"/>
              <a:t>thus no current generation ?</a:t>
            </a:r>
          </a:p>
          <a:p>
            <a:pPr lvl="1"/>
            <a:r>
              <a:rPr lang="en-US" dirty="0"/>
              <a:t>Small region at junction building up with bias</a:t>
            </a:r>
          </a:p>
          <a:p>
            <a:pPr lvl="2"/>
            <a:r>
              <a:rPr lang="en-US" dirty="0"/>
              <a:t>depleted space-charge region ?</a:t>
            </a:r>
          </a:p>
          <a:p>
            <a:pPr lvl="2"/>
            <a:r>
              <a:rPr lang="en-US" dirty="0"/>
              <a:t>source of generation current 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pic>
        <p:nvPicPr>
          <p:cNvPr id="7" name="Picture 3" descr="I:\analog\TCT\Atlas12\pics\New folder\A07_5e16_VelPro_300-1100_std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4112" y="1556792"/>
            <a:ext cx="3439888" cy="2520280"/>
          </a:xfrm>
          <a:prstGeom prst="rect">
            <a:avLst/>
          </a:prstGeom>
          <a:noFill/>
        </p:spPr>
      </p:pic>
      <p:pic>
        <p:nvPicPr>
          <p:cNvPr id="14" name="Picture 13" descr="1e17-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703" y="4077072"/>
            <a:ext cx="3462297" cy="241995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269589" y="2492896"/>
            <a:ext cx="2860922" cy="369332"/>
            <a:chOff x="2573173" y="3867192"/>
            <a:chExt cx="2860922" cy="369332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2573173" y="3958872"/>
              <a:ext cx="2664296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548817" y="3867192"/>
              <a:ext cx="885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2 V/</a:t>
              </a:r>
              <a:r>
                <a:rPr lang="en-US" dirty="0" err="1"/>
                <a:t>μm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300000" y="2228400"/>
            <a:ext cx="2843808" cy="369332"/>
            <a:chOff x="2575707" y="3615224"/>
            <a:chExt cx="2843808" cy="369332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2575707" y="3670840"/>
              <a:ext cx="2664296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534237" y="3615224"/>
              <a:ext cx="885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1 V/</a:t>
              </a:r>
              <a:r>
                <a:rPr lang="en-US" dirty="0" err="1"/>
                <a:t>μm</a:t>
              </a:r>
              <a:endParaRPr lang="en-US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596336" y="3140968"/>
            <a:ext cx="1249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Φ</a:t>
            </a:r>
            <a:r>
              <a:rPr lang="en-US" sz="1200" dirty="0"/>
              <a:t> = 5e16</a:t>
            </a:r>
          </a:p>
          <a:p>
            <a:r>
              <a:rPr lang="en-US" sz="1200" dirty="0"/>
              <a:t>Bias: 300-1100 V</a:t>
            </a:r>
          </a:p>
        </p:txBody>
      </p:sp>
      <p:sp>
        <p:nvSpPr>
          <p:cNvPr id="25" name="Down Arrow 24"/>
          <p:cNvSpPr/>
          <p:nvPr/>
        </p:nvSpPr>
        <p:spPr>
          <a:xfrm rot="16200000">
            <a:off x="6768244" y="1520788"/>
            <a:ext cx="360040" cy="720080"/>
          </a:xfrm>
          <a:prstGeom prst="downArrow">
            <a:avLst/>
          </a:prstGeom>
          <a:gradFill flip="none" rotWithShape="1">
            <a:gsLst>
              <a:gs pos="0">
                <a:srgbClr val="FF6600">
                  <a:alpha val="31000"/>
                </a:srgbClr>
              </a:gs>
              <a:gs pos="100000">
                <a:schemeClr val="accent6">
                  <a:lumMod val="40000"/>
                  <a:lumOff val="60000"/>
                  <a:alpha val="31000"/>
                </a:schemeClr>
              </a:gs>
            </a:gsLst>
            <a:lin ang="16200000" scaled="0"/>
            <a:tileRect/>
          </a:gradFill>
          <a:ln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0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372200" y="141277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Depletion ?</a:t>
            </a:r>
          </a:p>
        </p:txBody>
      </p:sp>
      <p:sp>
        <p:nvSpPr>
          <p:cNvPr id="27" name="Down Arrow 26"/>
          <p:cNvSpPr/>
          <p:nvPr/>
        </p:nvSpPr>
        <p:spPr>
          <a:xfrm rot="16200000">
            <a:off x="6768244" y="4041068"/>
            <a:ext cx="360040" cy="720080"/>
          </a:xfrm>
          <a:prstGeom prst="downArrow">
            <a:avLst/>
          </a:prstGeom>
          <a:gradFill flip="none" rotWithShape="1">
            <a:gsLst>
              <a:gs pos="0">
                <a:srgbClr val="FF6600">
                  <a:alpha val="31000"/>
                </a:srgbClr>
              </a:gs>
              <a:gs pos="100000">
                <a:schemeClr val="accent6">
                  <a:lumMod val="40000"/>
                  <a:lumOff val="60000"/>
                  <a:alpha val="31000"/>
                </a:schemeClr>
              </a:gs>
            </a:gsLst>
            <a:lin ang="16200000" scaled="0"/>
            <a:tileRect/>
          </a:gradFill>
          <a:ln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0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372200" y="393305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Depletion ?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729E56-8150-364C-83E9-474D02DA5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0DB6B-6C71-DB4E-AA03-D790454E2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03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e17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6645"/>
            <a:ext cx="4574886" cy="2376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 Consistency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1735" y="1216645"/>
            <a:ext cx="4452265" cy="259228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Hard to estimate SCR extent, especially at lower bias and highest </a:t>
            </a:r>
            <a:r>
              <a:rPr lang="en-US" dirty="0" err="1"/>
              <a:t>fluence</a:t>
            </a:r>
            <a:r>
              <a:rPr lang="en-US" dirty="0"/>
              <a:t> </a:t>
            </a:r>
          </a:p>
          <a:p>
            <a:r>
              <a:rPr lang="en-US" dirty="0"/>
              <a:t>A crude estimate</a:t>
            </a:r>
          </a:p>
          <a:p>
            <a:pPr lvl="1"/>
            <a:r>
              <a:rPr lang="en-US" dirty="0"/>
              <a:t>5x10</a:t>
            </a:r>
            <a:r>
              <a:rPr lang="en-US" baseline="30000" dirty="0"/>
              <a:t>16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 : </a:t>
            </a:r>
          </a:p>
          <a:p>
            <a:pPr marL="457200" lvl="1" indent="0">
              <a:buNone/>
            </a:pPr>
            <a:r>
              <a:rPr lang="en-US" dirty="0"/>
              <a:t>~80 </a:t>
            </a:r>
            <a:r>
              <a:rPr lang="en-US" dirty="0" err="1"/>
              <a:t>μm</a:t>
            </a:r>
            <a:r>
              <a:rPr lang="en-US" dirty="0"/>
              <a:t> @ 600 V; ~120 </a:t>
            </a:r>
            <a:r>
              <a:rPr lang="en-US" dirty="0" err="1"/>
              <a:t>μm</a:t>
            </a:r>
            <a:r>
              <a:rPr lang="en-US" dirty="0"/>
              <a:t> @ 1000 V</a:t>
            </a:r>
          </a:p>
          <a:p>
            <a:pPr lvl="1"/>
            <a:r>
              <a:rPr lang="en-US" dirty="0"/>
              <a:t>10</a:t>
            </a:r>
            <a:r>
              <a:rPr lang="en-US" baseline="30000" dirty="0"/>
              <a:t>17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 : </a:t>
            </a:r>
          </a:p>
          <a:p>
            <a:pPr marL="457200" lvl="1" indent="0">
              <a:buNone/>
            </a:pPr>
            <a:r>
              <a:rPr lang="en-US" dirty="0"/>
              <a:t>~60 </a:t>
            </a:r>
            <a:r>
              <a:rPr lang="en-US" dirty="0" err="1"/>
              <a:t>μm</a:t>
            </a:r>
            <a:r>
              <a:rPr lang="en-US" dirty="0"/>
              <a:t> @ 600 V; ~80 </a:t>
            </a:r>
            <a:r>
              <a:rPr lang="en-US" dirty="0" err="1"/>
              <a:t>μm</a:t>
            </a:r>
            <a:r>
              <a:rPr lang="en-US" dirty="0"/>
              <a:t> @ 1000 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403648" y="1772816"/>
            <a:ext cx="0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619672" y="1772816"/>
            <a:ext cx="0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0" y="3592909"/>
            <a:ext cx="8964488" cy="286042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Predicted/measured currents</a:t>
            </a:r>
          </a:p>
          <a:p>
            <a:pPr lvl="1"/>
            <a:r>
              <a:rPr lang="en-US" dirty="0"/>
              <a:t>5x10</a:t>
            </a:r>
            <a:r>
              <a:rPr lang="en-US" baseline="30000" dirty="0"/>
              <a:t>16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: 300/300 </a:t>
            </a:r>
            <a:r>
              <a:rPr lang="en-US" dirty="0" err="1"/>
              <a:t>μA</a:t>
            </a:r>
            <a:r>
              <a:rPr lang="en-US" dirty="0"/>
              <a:t> @ 600 V; 400/500 </a:t>
            </a:r>
            <a:r>
              <a:rPr lang="en-US" dirty="0" err="1"/>
              <a:t>μA</a:t>
            </a:r>
            <a:r>
              <a:rPr lang="en-US" dirty="0"/>
              <a:t> @ 1000 V</a:t>
            </a:r>
          </a:p>
          <a:p>
            <a:pPr lvl="1"/>
            <a:r>
              <a:rPr lang="en-US" dirty="0"/>
              <a:t>10</a:t>
            </a:r>
            <a:r>
              <a:rPr lang="en-US" baseline="30000" dirty="0"/>
              <a:t>17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: 400/300 </a:t>
            </a:r>
            <a:r>
              <a:rPr lang="en-US" dirty="0" err="1"/>
              <a:t>μA</a:t>
            </a:r>
            <a:r>
              <a:rPr lang="en-US" dirty="0"/>
              <a:t> @ 600 V; 500/600 </a:t>
            </a:r>
            <a:r>
              <a:rPr lang="en-US" dirty="0" err="1"/>
              <a:t>μA</a:t>
            </a:r>
            <a:r>
              <a:rPr lang="en-US" dirty="0"/>
              <a:t> @ 1000 V</a:t>
            </a:r>
          </a:p>
          <a:p>
            <a:pPr lvl="1"/>
            <a:r>
              <a:rPr lang="en-US" dirty="0"/>
              <a:t>Not compatible with linear </a:t>
            </a:r>
            <a:r>
              <a:rPr lang="en-US" i="1" dirty="0"/>
              <a:t>I-V</a:t>
            </a:r>
            <a:r>
              <a:rPr lang="en-US" dirty="0"/>
              <a:t> at 3 &amp; 4.6e17 – pure resistor ?</a:t>
            </a:r>
          </a:p>
          <a:p>
            <a:r>
              <a:rPr lang="en-US" dirty="0"/>
              <a:t>Reasonable agreement with current generated exclusively in SCR</a:t>
            </a:r>
          </a:p>
          <a:p>
            <a:pPr lvl="1"/>
            <a:r>
              <a:rPr lang="en-US" dirty="0" err="1"/>
              <a:t>n.b.</a:t>
            </a:r>
            <a:r>
              <a:rPr lang="en-US" dirty="0"/>
              <a:t> - current “saturation” observed @1000V in </a:t>
            </a:r>
            <a:r>
              <a:rPr lang="en-US" i="1" dirty="0"/>
              <a:t>JINST 8 P08004 (2013)</a:t>
            </a:r>
          </a:p>
          <a:p>
            <a:r>
              <a:rPr lang="en-US" dirty="0"/>
              <a:t>Acceptor introduction rates: </a:t>
            </a:r>
            <a:r>
              <a:rPr lang="en-US" i="1" dirty="0" err="1"/>
              <a:t>g</a:t>
            </a:r>
            <a:r>
              <a:rPr lang="en-US" i="1" baseline="-25000" dirty="0" err="1"/>
              <a:t>c</a:t>
            </a:r>
            <a:r>
              <a:rPr lang="en-US" dirty="0"/>
              <a:t> ≈ 6/4x10</a:t>
            </a:r>
            <a:r>
              <a:rPr lang="en-US" baseline="30000" dirty="0"/>
              <a:t>-4</a:t>
            </a:r>
            <a:r>
              <a:rPr lang="en-US" dirty="0"/>
              <a:t> cm</a:t>
            </a:r>
            <a:r>
              <a:rPr lang="en-US" baseline="30000" dirty="0"/>
              <a:t>-1</a:t>
            </a:r>
          </a:p>
          <a:p>
            <a:pPr lvl="1"/>
            <a:r>
              <a:rPr lang="en-US" dirty="0"/>
              <a:t>substantial part (up to 80 %) of voltage drop “spent” in “ENB”</a:t>
            </a:r>
          </a:p>
          <a:p>
            <a:pPr lvl="1"/>
            <a:r>
              <a:rPr lang="en-US" dirty="0"/>
              <a:t>matches well data in </a:t>
            </a:r>
            <a:r>
              <a:rPr lang="en-US" b="1" i="1" dirty="0"/>
              <a:t>JINST 9 P10016(2014) </a:t>
            </a:r>
            <a:r>
              <a:rPr lang="en-US" dirty="0"/>
              <a:t>(up to 10</a:t>
            </a:r>
            <a:r>
              <a:rPr lang="en-US" baseline="30000" dirty="0"/>
              <a:t>16</a:t>
            </a:r>
            <a:r>
              <a:rPr lang="en-US" dirty="0"/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43808" y="3140968"/>
            <a:ext cx="143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1e17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87624" y="1484784"/>
            <a:ext cx="110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60/80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04A0D01-8342-864A-BFFB-BFFC38FE9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90CF2A9-3614-DD46-A53E-FB2B929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18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8CD86-0125-934C-A117-091D8704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ATL12 up to 3e17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0344E-AAE9-F944-A0B1-27EEC1AEB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Estimate of SCR width 115 -&gt; 75 -&gt; 40 </a:t>
            </a:r>
            <a:r>
              <a:rPr lang="en-US" dirty="0" err="1"/>
              <a:t>μm</a:t>
            </a:r>
            <a:endParaRPr lang="en-US" dirty="0"/>
          </a:p>
          <a:p>
            <a:r>
              <a:rPr lang="en-US" i="1" dirty="0" err="1"/>
              <a:t>V</a:t>
            </a:r>
            <a:r>
              <a:rPr lang="en-US" i="1" baseline="-25000" dirty="0" err="1"/>
              <a:t>drop</a:t>
            </a:r>
            <a:r>
              <a:rPr lang="en-US" dirty="0"/>
              <a:t> in SCR only 23 -&gt; 19 -&gt; 6 % of 1100 V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9C4B5-388D-C541-9BE7-59644A670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8AEC0-4147-4A41-B4C7-81517AEB6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EDBD3-43B6-3648-BAA8-1B44D2DE6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1D1FE0-DF85-7647-A853-FB8DAF9015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2620840"/>
            <a:ext cx="8306072" cy="370307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5C4D26E-35C3-584E-BFD1-1286BA86A180}"/>
              </a:ext>
            </a:extLst>
          </p:cNvPr>
          <p:cNvCxnSpPr/>
          <p:nvPr/>
        </p:nvCxnSpPr>
        <p:spPr>
          <a:xfrm flipV="1">
            <a:off x="1835696" y="3645024"/>
            <a:ext cx="0" cy="50405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B2BD34-942D-4542-B1DF-5403409A3867}"/>
              </a:ext>
            </a:extLst>
          </p:cNvPr>
          <p:cNvCxnSpPr/>
          <p:nvPr/>
        </p:nvCxnSpPr>
        <p:spPr>
          <a:xfrm flipV="1">
            <a:off x="4355976" y="3573016"/>
            <a:ext cx="0" cy="50405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F15207C-09D1-AD45-9EC6-22329D107C4D}"/>
              </a:ext>
            </a:extLst>
          </p:cNvPr>
          <p:cNvCxnSpPr/>
          <p:nvPr/>
        </p:nvCxnSpPr>
        <p:spPr>
          <a:xfrm flipV="1">
            <a:off x="7020272" y="3501008"/>
            <a:ext cx="0" cy="50405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AF8D6BC-5716-254C-AED3-62CA7A6267B3}"/>
              </a:ext>
            </a:extLst>
          </p:cNvPr>
          <p:cNvSpPr txBox="1"/>
          <p:nvPr/>
        </p:nvSpPr>
        <p:spPr>
          <a:xfrm>
            <a:off x="1823851" y="3847695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D=115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D92B07-CF75-B64C-82AE-F1686744DDE7}"/>
              </a:ext>
            </a:extLst>
          </p:cNvPr>
          <p:cNvSpPr txBox="1"/>
          <p:nvPr/>
        </p:nvSpPr>
        <p:spPr>
          <a:xfrm>
            <a:off x="4346554" y="3811786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D=75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6507A2-3A29-D244-8714-E38F19CF2540}"/>
              </a:ext>
            </a:extLst>
          </p:cNvPr>
          <p:cNvSpPr txBox="1"/>
          <p:nvPr/>
        </p:nvSpPr>
        <p:spPr>
          <a:xfrm>
            <a:off x="7020272" y="3811786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D=40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8ED5594-5E67-DC44-9E20-1CE528AC1BA3}"/>
              </a:ext>
            </a:extLst>
          </p:cNvPr>
          <p:cNvCxnSpPr/>
          <p:nvPr/>
        </p:nvCxnSpPr>
        <p:spPr>
          <a:xfrm>
            <a:off x="899592" y="3645024"/>
            <a:ext cx="19442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BE571BC-0F24-AC42-BD6C-36BF723B2561}"/>
              </a:ext>
            </a:extLst>
          </p:cNvPr>
          <p:cNvCxnSpPr>
            <a:cxnSpLocks/>
          </p:cNvCxnSpPr>
          <p:nvPr/>
        </p:nvCxnSpPr>
        <p:spPr>
          <a:xfrm flipH="1" flipV="1">
            <a:off x="1259632" y="2852936"/>
            <a:ext cx="56422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70C594B-0CE2-E442-837A-2F0C0733F35F}"/>
              </a:ext>
            </a:extLst>
          </p:cNvPr>
          <p:cNvCxnSpPr/>
          <p:nvPr/>
        </p:nvCxnSpPr>
        <p:spPr>
          <a:xfrm>
            <a:off x="4067944" y="3501008"/>
            <a:ext cx="1368152" cy="3107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E6B8412-47C7-EA4D-8B6F-8BF772A57D8B}"/>
              </a:ext>
            </a:extLst>
          </p:cNvPr>
          <p:cNvCxnSpPr>
            <a:cxnSpLocks/>
          </p:cNvCxnSpPr>
          <p:nvPr/>
        </p:nvCxnSpPr>
        <p:spPr>
          <a:xfrm flipH="1" flipV="1">
            <a:off x="4067944" y="2708920"/>
            <a:ext cx="288032" cy="864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496E55C-7455-F749-B982-7DC685566F37}"/>
              </a:ext>
            </a:extLst>
          </p:cNvPr>
          <p:cNvCxnSpPr>
            <a:cxnSpLocks/>
          </p:cNvCxnSpPr>
          <p:nvPr/>
        </p:nvCxnSpPr>
        <p:spPr>
          <a:xfrm>
            <a:off x="6804248" y="3501008"/>
            <a:ext cx="1440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6D86BC6-F695-3A4E-ACB0-B0B19DC78AD2}"/>
              </a:ext>
            </a:extLst>
          </p:cNvPr>
          <p:cNvCxnSpPr>
            <a:cxnSpLocks/>
          </p:cNvCxnSpPr>
          <p:nvPr/>
        </p:nvCxnSpPr>
        <p:spPr>
          <a:xfrm flipH="1" flipV="1">
            <a:off x="6804248" y="2636912"/>
            <a:ext cx="216024" cy="864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592B5E1-3A72-EE46-BD06-16AA955FC022}"/>
              </a:ext>
            </a:extLst>
          </p:cNvPr>
          <p:cNvSpPr txBox="1"/>
          <p:nvPr/>
        </p:nvSpPr>
        <p:spPr>
          <a:xfrm>
            <a:off x="1187624" y="2492896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49:165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5E72F8-1C9C-C946-9A9C-E7DF9829B37D}"/>
              </a:ext>
            </a:extLst>
          </p:cNvPr>
          <p:cNvSpPr txBox="1"/>
          <p:nvPr/>
        </p:nvSpPr>
        <p:spPr>
          <a:xfrm>
            <a:off x="3611621" y="2491819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56:240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E6AF82-D6FF-8149-BA47-5BB87AE6ABD4}"/>
              </a:ext>
            </a:extLst>
          </p:cNvPr>
          <p:cNvSpPr txBox="1"/>
          <p:nvPr/>
        </p:nvSpPr>
        <p:spPr>
          <a:xfrm>
            <a:off x="6385268" y="2482771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7:105</a:t>
            </a:r>
          </a:p>
        </p:txBody>
      </p:sp>
    </p:spTree>
    <p:extLst>
      <p:ext uri="{BB962C8B-B14F-4D97-AF65-F5344CB8AC3E}">
        <p14:creationId xmlns:p14="http://schemas.microsoft.com/office/powerpoint/2010/main" val="3899638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67785-1D99-FD4A-8E6C-9E6D5936B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Acceptor introduction in SCR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0F3B9-DEED-B54F-847F-64AC363EC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39350"/>
            <a:ext cx="4414244" cy="518456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Stable acceptor introduction rate </a:t>
            </a:r>
            <a:r>
              <a:rPr lang="en-US" i="1" dirty="0" err="1"/>
              <a:t>g</a:t>
            </a:r>
            <a:r>
              <a:rPr lang="en-US" i="1" baseline="-25000" dirty="0" err="1"/>
              <a:t>c</a:t>
            </a:r>
            <a:r>
              <a:rPr lang="en-US" dirty="0"/>
              <a:t> drops by nearly two orders of magnitude from low fluences to 3x10</a:t>
            </a:r>
            <a:r>
              <a:rPr lang="en-US" baseline="30000" dirty="0"/>
              <a:t>17</a:t>
            </a:r>
          </a:p>
          <a:p>
            <a:pPr lvl="1"/>
            <a:r>
              <a:rPr lang="en-US" dirty="0"/>
              <a:t>Observed up to 10</a:t>
            </a:r>
            <a:r>
              <a:rPr lang="en-US" baseline="30000" dirty="0"/>
              <a:t>16 </a:t>
            </a:r>
            <a:r>
              <a:rPr lang="en-US" dirty="0"/>
              <a:t>in </a:t>
            </a:r>
            <a:r>
              <a:rPr lang="en-US" b="1" i="1" dirty="0"/>
              <a:t>JINST 9 P10016(2014)</a:t>
            </a:r>
            <a:endParaRPr lang="en-US" dirty="0"/>
          </a:p>
          <a:p>
            <a:pPr lvl="1"/>
            <a:r>
              <a:rPr lang="en-US" dirty="0"/>
              <a:t>Looks like a power law</a:t>
            </a:r>
          </a:p>
          <a:p>
            <a:pPr lvl="2"/>
            <a:r>
              <a:rPr lang="en-US" i="1" dirty="0" err="1"/>
              <a:t>g</a:t>
            </a:r>
            <a:r>
              <a:rPr lang="en-US" i="1" baseline="-25000" dirty="0" err="1"/>
              <a:t>c</a:t>
            </a:r>
            <a:r>
              <a:rPr lang="en-US" i="1" dirty="0"/>
              <a:t> </a:t>
            </a:r>
            <a:r>
              <a:rPr lang="en-US" dirty="0"/>
              <a:t>in JINST not taking into account voltage drop out of SCR – higher values of </a:t>
            </a:r>
            <a:r>
              <a:rPr lang="en-US" i="1" dirty="0" err="1"/>
              <a:t>g</a:t>
            </a:r>
            <a:r>
              <a:rPr lang="en-US" i="1" baseline="-25000" dirty="0" err="1"/>
              <a:t>c</a:t>
            </a:r>
            <a:r>
              <a:rPr lang="en-US" i="1" dirty="0"/>
              <a:t>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11953-CACE-7646-929C-C6D87156E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6CFEA-97D5-C648-A000-428616A85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6333F-84A5-F44D-BF72-32206E265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7912A2-3268-184B-864D-051BB45D20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3756" y="2276872"/>
            <a:ext cx="4550244" cy="272007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F5A4C4-6581-4643-8B89-A4DAB54273E1}"/>
              </a:ext>
            </a:extLst>
          </p:cNvPr>
          <p:cNvCxnSpPr/>
          <p:nvPr/>
        </p:nvCxnSpPr>
        <p:spPr>
          <a:xfrm>
            <a:off x="5148064" y="2780928"/>
            <a:ext cx="1405136" cy="57606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569DA7-6971-2046-8633-94E8F5D62FB5}"/>
              </a:ext>
            </a:extLst>
          </p:cNvPr>
          <p:cNvCxnSpPr/>
          <p:nvPr/>
        </p:nvCxnSpPr>
        <p:spPr>
          <a:xfrm>
            <a:off x="6732240" y="3861048"/>
            <a:ext cx="1405136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832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 for 10</a:t>
            </a:r>
            <a:r>
              <a:rPr lang="en-US" baseline="30000" dirty="0"/>
              <a:t>17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 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686800" cy="4968552"/>
          </a:xfrm>
        </p:spPr>
        <p:txBody>
          <a:bodyPr>
            <a:normAutofit/>
          </a:bodyPr>
          <a:lstStyle/>
          <a:p>
            <a:r>
              <a:rPr lang="en-US" dirty="0"/>
              <a:t>Linear extrapolation from low </a:t>
            </a:r>
            <a:r>
              <a:rPr lang="en-US" dirty="0" err="1"/>
              <a:t>fluence</a:t>
            </a:r>
            <a:r>
              <a:rPr lang="en-US" dirty="0"/>
              <a:t> data</a:t>
            </a:r>
          </a:p>
          <a:p>
            <a:pPr lvl="1"/>
            <a:r>
              <a:rPr lang="en-US" dirty="0"/>
              <a:t>Current: </a:t>
            </a:r>
            <a:r>
              <a:rPr lang="en-US" i="1" dirty="0" err="1"/>
              <a:t>I</a:t>
            </a:r>
            <a:r>
              <a:rPr lang="en-US" i="1" baseline="-25000" dirty="0" err="1"/>
              <a:t>leak</a:t>
            </a:r>
            <a:r>
              <a:rPr lang="en-US" i="1" dirty="0"/>
              <a:t> </a:t>
            </a:r>
            <a:r>
              <a:rPr lang="en-US" dirty="0"/>
              <a:t>= 4 A/cm</a:t>
            </a:r>
            <a:r>
              <a:rPr lang="en-US" baseline="30000" dirty="0"/>
              <a:t>3</a:t>
            </a:r>
            <a:r>
              <a:rPr lang="en-US" dirty="0"/>
              <a:t> @20°C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2 mA/cm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(2W @ 1 kV) </a:t>
            </a:r>
            <a:r>
              <a:rPr lang="en-US" dirty="0"/>
              <a:t>for 300 </a:t>
            </a:r>
            <a:r>
              <a:rPr lang="en-US" dirty="0" err="1"/>
              <a:t>μm</a:t>
            </a:r>
            <a:r>
              <a:rPr lang="en-US" dirty="0"/>
              <a:t> thick detector @ -20°C</a:t>
            </a:r>
          </a:p>
          <a:p>
            <a:pPr lvl="1"/>
            <a:r>
              <a:rPr lang="en-US" dirty="0"/>
              <a:t>Depletion: </a:t>
            </a:r>
            <a:r>
              <a:rPr lang="en-US" i="1" dirty="0"/>
              <a:t>N</a:t>
            </a:r>
            <a:r>
              <a:rPr lang="en-US" i="1" baseline="-25000" dirty="0"/>
              <a:t>eff</a:t>
            </a:r>
            <a:r>
              <a:rPr lang="en-US" i="1" dirty="0"/>
              <a:t> </a:t>
            </a:r>
            <a:r>
              <a:rPr lang="en-US" dirty="0"/>
              <a:t>≈ 1.5x10</a:t>
            </a:r>
            <a:r>
              <a:rPr lang="en-US" baseline="30000" dirty="0"/>
              <a:t>15</a:t>
            </a:r>
            <a:r>
              <a:rPr lang="en-US" dirty="0"/>
              <a:t> cm</a:t>
            </a:r>
            <a:r>
              <a:rPr lang="en-US" baseline="30000" dirty="0"/>
              <a:t>-3</a:t>
            </a:r>
          </a:p>
          <a:p>
            <a:pPr lvl="2"/>
            <a:r>
              <a:rPr lang="en-US" i="1" dirty="0"/>
              <a:t>FDV</a:t>
            </a:r>
            <a:r>
              <a:rPr lang="en-US" dirty="0"/>
              <a:t> ≈ </a:t>
            </a:r>
            <a:r>
              <a:rPr lang="en-US" dirty="0">
                <a:solidFill>
                  <a:srgbClr val="FF0000"/>
                </a:solidFill>
              </a:rPr>
              <a:t>100 kV</a:t>
            </a:r>
          </a:p>
          <a:p>
            <a:pPr lvl="1"/>
            <a:r>
              <a:rPr lang="en-US" dirty="0"/>
              <a:t>Trapping </a:t>
            </a:r>
            <a:r>
              <a:rPr lang="en-US" i="1" dirty="0" err="1"/>
              <a:t>τ</a:t>
            </a:r>
            <a:r>
              <a:rPr lang="en-US" i="1" baseline="-25000" dirty="0" err="1"/>
              <a:t>eff</a:t>
            </a:r>
            <a:r>
              <a:rPr lang="en-US" dirty="0"/>
              <a:t> ≈ 1/40 ns = 25 </a:t>
            </a:r>
            <a:r>
              <a:rPr lang="en-US" dirty="0" err="1"/>
              <a:t>ps</a:t>
            </a:r>
            <a:endParaRPr lang="en-US" dirty="0"/>
          </a:p>
          <a:p>
            <a:pPr lvl="2"/>
            <a:r>
              <a:rPr lang="en-US" i="1" dirty="0"/>
              <a:t>Q ≈ Q</a:t>
            </a:r>
            <a:r>
              <a:rPr lang="en-US" i="1" baseline="-25000" dirty="0"/>
              <a:t>0</a:t>
            </a:r>
            <a:r>
              <a:rPr lang="en-US" i="1" dirty="0"/>
              <a:t>/d </a:t>
            </a:r>
            <a:r>
              <a:rPr lang="en-US" i="1" dirty="0" err="1"/>
              <a:t>v</a:t>
            </a:r>
            <a:r>
              <a:rPr lang="en-US" i="1" baseline="-25000" dirty="0" err="1"/>
              <a:t>sat</a:t>
            </a:r>
            <a:r>
              <a:rPr lang="en-US" i="1" dirty="0" err="1"/>
              <a:t>τ</a:t>
            </a:r>
            <a:r>
              <a:rPr lang="en-US" i="1" baseline="-25000" dirty="0" err="1"/>
              <a:t>eff</a:t>
            </a:r>
            <a:r>
              <a:rPr lang="en-US" i="1" baseline="-25000" dirty="0"/>
              <a:t> </a:t>
            </a:r>
            <a:r>
              <a:rPr lang="en-US" dirty="0"/>
              <a:t>≈ 80 e/</a:t>
            </a:r>
            <a:r>
              <a:rPr lang="en-US" dirty="0" err="1"/>
              <a:t>μm</a:t>
            </a:r>
            <a:r>
              <a:rPr lang="en-US" dirty="0"/>
              <a:t> 200 </a:t>
            </a:r>
            <a:r>
              <a:rPr lang="en-US" dirty="0" err="1"/>
              <a:t>μm</a:t>
            </a:r>
            <a:r>
              <a:rPr lang="en-US" dirty="0"/>
              <a:t>/ns 1/40 ns = </a:t>
            </a:r>
            <a:r>
              <a:rPr lang="en-US" dirty="0">
                <a:solidFill>
                  <a:srgbClr val="FF0000"/>
                </a:solidFill>
              </a:rPr>
              <a:t>400 e</a:t>
            </a:r>
            <a:r>
              <a:rPr lang="en-US" dirty="0"/>
              <a:t> in very high electric field (&gt;&gt;1 V/</a:t>
            </a:r>
            <a:r>
              <a:rPr lang="en-US" dirty="0" err="1"/>
              <a:t>μm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Looks much like Mission Impossible (part n...)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89D473D-D298-F54E-B875-69415D836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D55144-FF58-0F49-8609-5CA5B8471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6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“ENB” Consistency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89" y="1242782"/>
            <a:ext cx="5428320" cy="487402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Space charge in “ENB” rising with bias, e.g. for 10</a:t>
            </a:r>
            <a:r>
              <a:rPr lang="en-US" baseline="30000" dirty="0"/>
              <a:t>17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 </a:t>
            </a:r>
            <a:endParaRPr lang="en-US" baseline="30000" dirty="0"/>
          </a:p>
          <a:p>
            <a:pPr lvl="1"/>
            <a:r>
              <a:rPr lang="en-US" dirty="0"/>
              <a:t>1.6x10</a:t>
            </a:r>
            <a:r>
              <a:rPr lang="en-US" baseline="30000" dirty="0"/>
              <a:t>11</a:t>
            </a:r>
            <a:r>
              <a:rPr lang="en-US" dirty="0"/>
              <a:t>@ 100 V, 9.2x10</a:t>
            </a:r>
            <a:r>
              <a:rPr lang="en-US" baseline="30000" dirty="0"/>
              <a:t>11</a:t>
            </a:r>
            <a:r>
              <a:rPr lang="en-US" dirty="0"/>
              <a:t>cm</a:t>
            </a:r>
            <a:r>
              <a:rPr lang="en-US" baseline="30000" dirty="0"/>
              <a:t>-3 </a:t>
            </a:r>
            <a:r>
              <a:rPr lang="en-US" dirty="0"/>
              <a:t>@ 500V</a:t>
            </a:r>
          </a:p>
          <a:p>
            <a:pPr lvl="1"/>
            <a:r>
              <a:rPr lang="en-US" dirty="0"/>
              <a:t>c.f. ~4x10</a:t>
            </a:r>
            <a:r>
              <a:rPr lang="en-US" baseline="30000" dirty="0"/>
              <a:t>13</a:t>
            </a:r>
            <a:r>
              <a:rPr lang="en-US" dirty="0"/>
              <a:t>cm</a:t>
            </a:r>
            <a:r>
              <a:rPr lang="en-US" baseline="30000" dirty="0"/>
              <a:t>-3 </a:t>
            </a:r>
            <a:r>
              <a:rPr lang="en-US" dirty="0"/>
              <a:t> in SCR</a:t>
            </a:r>
          </a:p>
          <a:p>
            <a:pPr lvl="1"/>
            <a:r>
              <a:rPr lang="en-US" dirty="0"/>
              <a:t>negative space charge, like in SCR</a:t>
            </a:r>
          </a:p>
          <a:p>
            <a:r>
              <a:rPr lang="en-US" dirty="0"/>
              <a:t>Resistivity from </a:t>
            </a:r>
            <a:r>
              <a:rPr lang="en-US" i="1" dirty="0" err="1"/>
              <a:t>ρ</a:t>
            </a:r>
            <a:r>
              <a:rPr lang="en-US" i="1" dirty="0"/>
              <a:t> = j/E </a:t>
            </a:r>
            <a:r>
              <a:rPr lang="en-US" dirty="0"/>
              <a:t>@ 100 V </a:t>
            </a:r>
          </a:p>
          <a:p>
            <a:pPr lvl="1"/>
            <a:r>
              <a:rPr lang="en-US" dirty="0"/>
              <a:t>maximum </a:t>
            </a:r>
            <a:r>
              <a:rPr lang="en-US" i="1" dirty="0" err="1"/>
              <a:t>ρ</a:t>
            </a:r>
            <a:r>
              <a:rPr lang="en-US" i="1" dirty="0"/>
              <a:t>(p) ≈ </a:t>
            </a:r>
            <a:r>
              <a:rPr lang="en-US" dirty="0"/>
              <a:t>2.8x10</a:t>
            </a:r>
            <a:r>
              <a:rPr lang="en-US" baseline="30000" dirty="0"/>
              <a:t>7</a:t>
            </a:r>
            <a:r>
              <a:rPr lang="en-US" dirty="0"/>
              <a:t> </a:t>
            </a:r>
            <a:r>
              <a:rPr lang="en-US" dirty="0" err="1"/>
              <a:t>Ωcm</a:t>
            </a:r>
            <a:r>
              <a:rPr lang="en-US" dirty="0"/>
              <a:t> using nominal </a:t>
            </a:r>
            <a:r>
              <a:rPr lang="en-US" dirty="0" err="1"/>
              <a:t>mobilities</a:t>
            </a:r>
            <a:r>
              <a:rPr lang="en-US" dirty="0"/>
              <a:t> @ </a:t>
            </a:r>
            <a:r>
              <a:rPr lang="en-US" i="1" dirty="0"/>
              <a:t>p </a:t>
            </a:r>
            <a:r>
              <a:rPr lang="en-US" dirty="0"/>
              <a:t>~ 2x10</a:t>
            </a:r>
            <a:r>
              <a:rPr lang="en-US" baseline="30000" dirty="0"/>
              <a:t>8</a:t>
            </a:r>
            <a:r>
              <a:rPr lang="en-US" dirty="0"/>
              <a:t> cm</a:t>
            </a:r>
            <a:r>
              <a:rPr lang="en-US" baseline="30000" dirty="0"/>
              <a:t>-3</a:t>
            </a:r>
            <a:endParaRPr lang="en-US" dirty="0"/>
          </a:p>
          <a:p>
            <a:pPr lvl="2"/>
            <a:r>
              <a:rPr lang="en-US" dirty="0"/>
              <a:t>all measured values exceed this limit</a:t>
            </a:r>
          </a:p>
          <a:p>
            <a:pPr lvl="1"/>
            <a:r>
              <a:rPr lang="en-US" dirty="0"/>
              <a:t>compatible with measured mobility sum and </a:t>
            </a:r>
            <a:r>
              <a:rPr lang="en-US" i="1" dirty="0" err="1"/>
              <a:t>p</a:t>
            </a:r>
            <a:r>
              <a:rPr lang="en-US" dirty="0" err="1"/>
              <a:t>~</a:t>
            </a:r>
            <a:r>
              <a:rPr lang="en-US" dirty="0" err="1">
                <a:latin typeface="Lucida Calligraphy"/>
                <a:cs typeface="Lucida Calligraphy"/>
              </a:rPr>
              <a:t>O</a:t>
            </a:r>
            <a:r>
              <a:rPr lang="en-US" dirty="0">
                <a:latin typeface="Lucida Calligraphy"/>
                <a:cs typeface="Lucida Calligraphy"/>
              </a:rPr>
              <a:t> </a:t>
            </a:r>
            <a:r>
              <a:rPr lang="en-US" dirty="0"/>
              <a:t>(10</a:t>
            </a:r>
            <a:r>
              <a:rPr lang="en-US" baseline="30000" dirty="0"/>
              <a:t>9</a:t>
            </a:r>
            <a:r>
              <a:rPr lang="en-US" dirty="0"/>
              <a:t>) cm</a:t>
            </a:r>
            <a:r>
              <a:rPr lang="en-US" baseline="30000" dirty="0"/>
              <a:t>-3</a:t>
            </a:r>
          </a:p>
          <a:p>
            <a:pPr lvl="1"/>
            <a:r>
              <a:rPr lang="en-US" dirty="0"/>
              <a:t>Compatible also with </a:t>
            </a:r>
            <a:r>
              <a:rPr lang="en-US" i="1" dirty="0" err="1"/>
              <a:t>ρ</a:t>
            </a:r>
            <a:r>
              <a:rPr lang="en-US" i="1" dirty="0"/>
              <a:t> </a:t>
            </a:r>
            <a:r>
              <a:rPr lang="en-US" dirty="0"/>
              <a:t>from </a:t>
            </a:r>
            <a:r>
              <a:rPr lang="en-US" i="1" dirty="0"/>
              <a:t>I-V</a:t>
            </a:r>
            <a:r>
              <a:rPr lang="en-US" dirty="0"/>
              <a:t> for 3 &amp; 4.6e17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pic>
        <p:nvPicPr>
          <p:cNvPr id="7" name="Picture 6" descr="rh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2924944"/>
            <a:ext cx="2915816" cy="17575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70089" y="3429000"/>
            <a:ext cx="71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/>
              <a:t>ρ</a:t>
            </a:r>
            <a:r>
              <a:rPr lang="en-US" sz="2400" b="1" i="1" dirty="0"/>
              <a:t>(p)</a:t>
            </a:r>
            <a:endParaRPr lang="en-US" sz="2400" b="1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765610"/>
              </p:ext>
            </p:extLst>
          </p:nvPr>
        </p:nvGraphicFramePr>
        <p:xfrm>
          <a:off x="5580112" y="4653136"/>
          <a:ext cx="345638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5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0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2482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err="1">
                          <a:solidFill>
                            <a:schemeClr val="tx1"/>
                          </a:solidFill>
                        </a:rPr>
                        <a:t>Φ</a:t>
                      </a:r>
                      <a:endParaRPr lang="en-US" b="1" i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 err="1">
                          <a:solidFill>
                            <a:schemeClr val="tx1"/>
                          </a:solidFill>
                        </a:rPr>
                        <a:t>ρ</a:t>
                      </a:r>
                      <a:endParaRPr lang="en-US" sz="1800" b="1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3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[</a:t>
                      </a:r>
                      <a:r>
                        <a:rPr lang="en-US" baseline="0" dirty="0" err="1"/>
                        <a:t>n</a:t>
                      </a:r>
                      <a:r>
                        <a:rPr lang="en-US" baseline="-25000" dirty="0" err="1"/>
                        <a:t>eq</a:t>
                      </a:r>
                      <a:r>
                        <a:rPr lang="en-US" baseline="0" dirty="0"/>
                        <a:t>/cm</a:t>
                      </a:r>
                      <a:r>
                        <a:rPr lang="en-US" baseline="30000" dirty="0"/>
                        <a:t>2</a:t>
                      </a:r>
                      <a:r>
                        <a:rPr lang="en-US" baseline="0" dirty="0"/>
                        <a:t>]</a:t>
                      </a:r>
                      <a:endParaRPr lang="en-US" baseline="30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[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8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 </a:t>
                      </a:r>
                      <a:r>
                        <a:rPr lang="en-US" sz="18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Ωcm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[10</a:t>
                      </a:r>
                      <a:r>
                        <a:rPr lang="en-US" baseline="30000" dirty="0"/>
                        <a:t>9</a:t>
                      </a:r>
                      <a:r>
                        <a:rPr lang="en-US" dirty="0"/>
                        <a:t> cm</a:t>
                      </a:r>
                      <a:r>
                        <a:rPr lang="en-US" baseline="30000" dirty="0"/>
                        <a:t>-3</a:t>
                      </a:r>
                      <a:r>
                        <a:rPr lang="en-US" baseline="0" dirty="0"/>
                        <a:t>]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3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1e16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3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5e16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3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1e17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Picture 9" descr="1e17-ren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1365290"/>
            <a:ext cx="2915816" cy="15596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52320" y="2564904"/>
            <a:ext cx="65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1e17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16216" y="1268760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804248" y="1580400"/>
            <a:ext cx="1584176" cy="720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804248" y="2167200"/>
            <a:ext cx="1584176" cy="24840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04248" y="1556792"/>
            <a:ext cx="0" cy="1224136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028384" y="1268760"/>
            <a:ext cx="89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8388424" y="1556792"/>
            <a:ext cx="0" cy="1224136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7C240CD-000A-304A-A95F-0D8421ECA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C230D11-AA41-4546-8214-39E5BCABB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19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Trapping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Extrapolation from low fluence data with         </a:t>
            </a:r>
            <a:r>
              <a:rPr lang="en-GB" i="1" dirty="0"/>
              <a:t>𝛽</a:t>
            </a:r>
            <a:r>
              <a:rPr lang="en-GB" i="1" baseline="-25000" dirty="0" err="1"/>
              <a:t>e,h</a:t>
            </a:r>
            <a:r>
              <a:rPr lang="en-GB" dirty="0"/>
              <a:t>(-20°C)=4.4,5.8x10</a:t>
            </a:r>
            <a:r>
              <a:rPr lang="en-GB" baseline="30000" dirty="0"/>
              <a:t>-16 </a:t>
            </a:r>
            <a:r>
              <a:rPr lang="en-GB" dirty="0"/>
              <a:t>cm</a:t>
            </a:r>
            <a:r>
              <a:rPr lang="en-GB" baseline="30000" dirty="0"/>
              <a:t>2</a:t>
            </a:r>
            <a:r>
              <a:rPr lang="en-GB" dirty="0"/>
              <a:t>/ns; </a:t>
            </a:r>
            <a:r>
              <a:rPr lang="en-GB" i="1" dirty="0"/>
              <a:t>1/</a:t>
            </a:r>
            <a:r>
              <a:rPr lang="en-GB" i="1" dirty="0" err="1"/>
              <a:t>τ</a:t>
            </a:r>
            <a:r>
              <a:rPr lang="en-GB" i="1" dirty="0"/>
              <a:t>= 𝛽 </a:t>
            </a:r>
            <a:r>
              <a:rPr lang="en-GB" i="1" dirty="0" err="1"/>
              <a:t>Φ</a:t>
            </a:r>
            <a:endParaRPr lang="en-GB" i="1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Measured data exceeds (by far) linear extrapolation of trapping</a:t>
            </a:r>
          </a:p>
          <a:p>
            <a:pPr lvl="1"/>
            <a:r>
              <a:rPr lang="en-GB" dirty="0"/>
              <a:t>n.b.1: </a:t>
            </a:r>
            <a:r>
              <a:rPr lang="en-GB" i="1" dirty="0"/>
              <a:t>E</a:t>
            </a:r>
            <a:r>
              <a:rPr lang="en-GB" dirty="0"/>
              <a:t>~3 V/</a:t>
            </a:r>
            <a:r>
              <a:rPr lang="en-GB" dirty="0" err="1"/>
              <a:t>μm</a:t>
            </a:r>
            <a:r>
              <a:rPr lang="en-GB" dirty="0"/>
              <a:t> by far not enough to saturate velocity</a:t>
            </a:r>
          </a:p>
          <a:p>
            <a:pPr lvl="1"/>
            <a:r>
              <a:rPr lang="en-GB" dirty="0"/>
              <a:t>n.b.2: little sign of CM at highest fluences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959323"/>
              </p:ext>
            </p:extLst>
          </p:nvPr>
        </p:nvGraphicFramePr>
        <p:xfrm>
          <a:off x="827584" y="2420888"/>
          <a:ext cx="6576390" cy="22250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584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5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5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52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Φ</a:t>
                      </a:r>
                      <a:r>
                        <a:rPr lang="en-GB" dirty="0"/>
                        <a:t> [1e15]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i="1" dirty="0"/>
                        <a:t>τ </a:t>
                      </a:r>
                      <a:r>
                        <a:rPr lang="en-GB" dirty="0"/>
                        <a:t>[</a:t>
                      </a:r>
                      <a:r>
                        <a:rPr lang="en-GB" dirty="0" err="1"/>
                        <a:t>ps</a:t>
                      </a:r>
                      <a:r>
                        <a:rPr lang="en-GB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i="1" dirty="0" err="1"/>
                        <a:t>mfp@v</a:t>
                      </a:r>
                      <a:r>
                        <a:rPr lang="en-GB" i="1" baseline="-25000" dirty="0" err="1"/>
                        <a:t>sat</a:t>
                      </a:r>
                      <a:r>
                        <a:rPr lang="en-GB" i="1" baseline="-25000" dirty="0"/>
                        <a:t> </a:t>
                      </a:r>
                      <a:r>
                        <a:rPr lang="en-GB" i="0" baseline="0" dirty="0"/>
                        <a:t>[</a:t>
                      </a:r>
                      <a:r>
                        <a:rPr lang="en-GB" i="0" baseline="0" dirty="0" err="1"/>
                        <a:t>μm</a:t>
                      </a:r>
                      <a:r>
                        <a:rPr lang="en-GB" i="0" baseline="0" dirty="0"/>
                        <a:t>]</a:t>
                      </a:r>
                      <a:endParaRPr lang="en-GB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4.8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i="1" baseline="0" dirty="0"/>
                        <a:t>MPV</a:t>
                      </a:r>
                      <a:r>
                        <a:rPr lang="en-GB" i="0" baseline="0" dirty="0"/>
                        <a:t> [e</a:t>
                      </a:r>
                      <a:r>
                        <a:rPr lang="en-GB" i="0" baseline="-25000" dirty="0"/>
                        <a:t>0</a:t>
                      </a:r>
                      <a:r>
                        <a:rPr lang="en-GB" i="0" baseline="0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7600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3800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760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380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i="1" baseline="0" dirty="0"/>
                        <a:t>MPV</a:t>
                      </a:r>
                      <a:r>
                        <a:rPr lang="en-GB" i="0" baseline="0" dirty="0"/>
                        <a:t>@1000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8900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5500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i="1" baseline="0" dirty="0"/>
                        <a:t>CCD</a:t>
                      </a:r>
                      <a:r>
                        <a:rPr lang="en-GB" i="0" baseline="-25000" dirty="0"/>
                        <a:t>1000 V </a:t>
                      </a:r>
                      <a:r>
                        <a:rPr lang="en-GB" i="0" baseline="0" dirty="0"/>
                        <a:t>[</a:t>
                      </a:r>
                      <a:r>
                        <a:rPr lang="en-GB" i="0" baseline="0" dirty="0" err="1"/>
                        <a:t>μm</a:t>
                      </a:r>
                      <a:r>
                        <a:rPr lang="en-GB" i="0" baseline="0" dirty="0"/>
                        <a:t>]</a:t>
                      </a:r>
                      <a:endParaRPr lang="en-GB" i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 rot="5400000">
            <a:off x="7287181" y="2986277"/>
            <a:ext cx="2283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From “magic formula”</a:t>
            </a:r>
          </a:p>
          <a:p>
            <a:r>
              <a:rPr lang="en-US" b="1" i="1" dirty="0"/>
              <a:t>JINST 9 P10016(2014)</a:t>
            </a:r>
            <a:endParaRPr lang="en-GB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452320" y="4077072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D2DBF5-E328-8F4D-9CAC-E789D904F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C078B86-95EB-5E4C-BF94-3A1B7F6E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60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bility-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01332" y="1725297"/>
            <a:ext cx="1707117" cy="23782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0"/>
            <a:ext cx="6048672" cy="4997152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More realistic: take </a:t>
            </a:r>
            <a:r>
              <a:rPr lang="en-GB" i="1" dirty="0" err="1"/>
              <a:t>v</a:t>
            </a:r>
            <a:r>
              <a:rPr lang="en-GB" i="1" baseline="-25000" dirty="0" err="1"/>
              <a:t>sum</a:t>
            </a:r>
            <a:r>
              <a:rPr lang="en-GB" dirty="0"/>
              <a:t> at average </a:t>
            </a:r>
            <a:r>
              <a:rPr lang="en-GB" i="1" dirty="0"/>
              <a:t>E </a:t>
            </a:r>
            <a:r>
              <a:rPr lang="en-GB" dirty="0"/>
              <a:t>= 3.3 V/</a:t>
            </a:r>
            <a:r>
              <a:rPr lang="en-GB" dirty="0" err="1"/>
              <a:t>μm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r>
              <a:rPr lang="en-GB" dirty="0"/>
              <a:t>Implies factor of 6-9 less trapping at highest </a:t>
            </a:r>
            <a:r>
              <a:rPr lang="en-GB" dirty="0" err="1"/>
              <a:t>fluences</a:t>
            </a:r>
            <a:endParaRPr lang="en-GB" dirty="0"/>
          </a:p>
          <a:p>
            <a:pPr marL="620713" lvl="1" indent="-266700"/>
            <a:r>
              <a:rPr lang="en-GB" dirty="0"/>
              <a:t>lowest </a:t>
            </a:r>
            <a:r>
              <a:rPr lang="en-GB" dirty="0" err="1"/>
              <a:t>fluence</a:t>
            </a:r>
            <a:r>
              <a:rPr lang="en-GB" dirty="0"/>
              <a:t> still x2 from extrapolation</a:t>
            </a:r>
          </a:p>
          <a:p>
            <a:pPr marL="620713" lvl="1" indent="-266700"/>
            <a:r>
              <a:rPr lang="en-GB" dirty="0"/>
              <a:t>weak dependence on </a:t>
            </a:r>
            <a:r>
              <a:rPr lang="en-GB" dirty="0" err="1"/>
              <a:t>fluence</a:t>
            </a:r>
            <a:r>
              <a:rPr lang="en-GB" dirty="0"/>
              <a:t> as anticipated </a:t>
            </a:r>
          </a:p>
          <a:p>
            <a:pPr marL="620713" lvl="1" indent="-266700"/>
            <a:r>
              <a:rPr lang="en-GB" dirty="0"/>
              <a:t>CM would effectively shorten trapping times </a:t>
            </a:r>
          </a:p>
          <a:p>
            <a:pPr marL="620713" lvl="1" indent="-266700"/>
            <a:r>
              <a:rPr lang="en-GB" dirty="0"/>
              <a:t>not good when large </a:t>
            </a:r>
            <a:r>
              <a:rPr lang="en-GB" i="1" dirty="0"/>
              <a:t>E</a:t>
            </a:r>
            <a:r>
              <a:rPr lang="en-GB" dirty="0"/>
              <a:t> variations  (</a:t>
            </a:r>
            <a:r>
              <a:rPr lang="en-GB" i="1" dirty="0"/>
              <a:t>v(E) </a:t>
            </a:r>
            <a:r>
              <a:rPr lang="en-GB" dirty="0"/>
              <a:t>saturates)</a:t>
            </a:r>
          </a:p>
          <a:p>
            <a:pPr marL="620713" lvl="1" indent="-266700"/>
            <a:r>
              <a:rPr lang="en-GB" dirty="0"/>
              <a:t>not good when </a:t>
            </a:r>
            <a:r>
              <a:rPr lang="en-GB" i="1" dirty="0"/>
              <a:t>CCD</a:t>
            </a:r>
            <a:r>
              <a:rPr lang="en-GB" dirty="0"/>
              <a:t> </a:t>
            </a:r>
            <a:r>
              <a:rPr lang="en-GB" i="1" dirty="0"/>
              <a:t>≈</a:t>
            </a:r>
            <a:r>
              <a:rPr lang="en-GB" dirty="0"/>
              <a:t> thickness (less signal at same </a:t>
            </a:r>
            <a:r>
              <a:rPr lang="en-GB" i="1" dirty="0"/>
              <a:t>τ </a:t>
            </a:r>
            <a:r>
              <a:rPr lang="en-GB" dirty="0"/>
              <a:t>)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000733"/>
              </p:ext>
            </p:extLst>
          </p:nvPr>
        </p:nvGraphicFramePr>
        <p:xfrm>
          <a:off x="179512" y="1988840"/>
          <a:ext cx="6576390" cy="18542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584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5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5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52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Φ</a:t>
                      </a:r>
                      <a:r>
                        <a:rPr lang="en-GB" dirty="0"/>
                        <a:t> [1e15]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i="1" dirty="0" err="1"/>
                        <a:t>v</a:t>
                      </a:r>
                      <a:r>
                        <a:rPr lang="en-GB" i="1" baseline="-25000" dirty="0" err="1"/>
                        <a:t>sum</a:t>
                      </a:r>
                      <a:r>
                        <a:rPr lang="en-GB" i="1" dirty="0"/>
                        <a:t>(3.3 </a:t>
                      </a:r>
                      <a:r>
                        <a:rPr lang="en-GB" dirty="0"/>
                        <a:t>V/</a:t>
                      </a:r>
                      <a:r>
                        <a:rPr lang="en-GB" dirty="0" err="1"/>
                        <a:t>μm</a:t>
                      </a:r>
                      <a:r>
                        <a:rPr lang="en-GB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i="1" baseline="0" dirty="0"/>
                        <a:t>CCD</a:t>
                      </a:r>
                      <a:r>
                        <a:rPr lang="en-GB" i="0" baseline="-25000" dirty="0"/>
                        <a:t>1000 V </a:t>
                      </a:r>
                      <a:r>
                        <a:rPr lang="en-GB" i="0" baseline="0" dirty="0"/>
                        <a:t>[</a:t>
                      </a:r>
                      <a:r>
                        <a:rPr lang="en-GB" i="0" baseline="0" dirty="0" err="1"/>
                        <a:t>μm</a:t>
                      </a:r>
                      <a:r>
                        <a:rPr lang="en-GB" i="0" baseline="0" dirty="0"/>
                        <a:t>]</a:t>
                      </a:r>
                      <a:endParaRPr lang="en-GB" i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i="1" dirty="0"/>
                        <a:t>τ ≈ CCD/v </a:t>
                      </a:r>
                      <a:r>
                        <a:rPr lang="en-GB" dirty="0"/>
                        <a:t>[</a:t>
                      </a:r>
                      <a:r>
                        <a:rPr lang="en-GB" dirty="0" err="1"/>
                        <a:t>ps</a:t>
                      </a:r>
                      <a:r>
                        <a:rPr lang="en-GB" dirty="0"/>
                        <a:t>]</a:t>
                      </a:r>
                      <a:r>
                        <a:rPr lang="en-GB" i="0" baseline="-25000" dirty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560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i="1" dirty="0" err="1"/>
                        <a:t>τ</a:t>
                      </a:r>
                      <a:r>
                        <a:rPr lang="en-GB" i="1" baseline="-25000" dirty="0" err="1"/>
                        <a:t>ext</a:t>
                      </a:r>
                      <a:r>
                        <a:rPr lang="en-GB" i="1" dirty="0"/>
                        <a:t> </a:t>
                      </a:r>
                      <a:r>
                        <a:rPr lang="en-GB" dirty="0"/>
                        <a:t>[</a:t>
                      </a:r>
                      <a:r>
                        <a:rPr lang="en-GB" dirty="0" err="1"/>
                        <a:t>ps</a:t>
                      </a:r>
                      <a:r>
                        <a:rPr lang="en-GB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 flipV="1">
            <a:off x="7812360" y="2060848"/>
            <a:ext cx="0" cy="172819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902" y="4221088"/>
            <a:ext cx="3282098" cy="1976512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0E13A5E-6D93-E34D-B45D-2D00132AB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76D78E1-4375-9749-B8C9-C0550EEED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064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Exploiting TCT Waveforms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2664296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Waveforms at </a:t>
            </a:r>
            <a:r>
              <a:rPr lang="en-GB" i="1" dirty="0"/>
              <a:t>y</a:t>
            </a:r>
            <a:r>
              <a:rPr lang="en-GB" dirty="0"/>
              <a:t>=100 </a:t>
            </a:r>
            <a:r>
              <a:rPr lang="en-GB" dirty="0" err="1"/>
              <a:t>μm</a:t>
            </a:r>
            <a:r>
              <a:rPr lang="en-GB" dirty="0"/>
              <a:t>, 800 V, </a:t>
            </a:r>
            <a:r>
              <a:rPr lang="en-US" dirty="0"/>
              <a:t>5x10</a:t>
            </a:r>
            <a:r>
              <a:rPr lang="en-US" baseline="30000" dirty="0"/>
              <a:t>16</a:t>
            </a:r>
            <a:r>
              <a:rPr lang="en-US" dirty="0"/>
              <a:t> and 10</a:t>
            </a:r>
            <a:r>
              <a:rPr lang="en-US" baseline="30000" dirty="0"/>
              <a:t>17</a:t>
            </a:r>
            <a:r>
              <a:rPr lang="en-US" dirty="0"/>
              <a:t> </a:t>
            </a:r>
            <a:endParaRPr lang="en-GB" dirty="0"/>
          </a:p>
          <a:p>
            <a:pPr lvl="1"/>
            <a:r>
              <a:rPr lang="en-GB" i="1" dirty="0"/>
              <a:t>E ≈ </a:t>
            </a:r>
            <a:r>
              <a:rPr lang="en-GB" dirty="0"/>
              <a:t>3 V/</a:t>
            </a:r>
            <a:r>
              <a:rPr lang="en-GB" dirty="0" err="1"/>
              <a:t>μm</a:t>
            </a:r>
            <a:r>
              <a:rPr lang="en-GB" dirty="0"/>
              <a:t>, </a:t>
            </a:r>
            <a:r>
              <a:rPr lang="en-GB" i="1" dirty="0"/>
              <a:t>CCD/2</a:t>
            </a:r>
            <a:r>
              <a:rPr lang="en-GB" dirty="0"/>
              <a:t> implies signal within ~10 </a:t>
            </a:r>
            <a:r>
              <a:rPr lang="en-GB" dirty="0" err="1"/>
              <a:t>μm</a:t>
            </a:r>
            <a:r>
              <a:rPr lang="en-GB" dirty="0"/>
              <a:t> or &lt;0.2 ns </a:t>
            </a:r>
          </a:p>
          <a:p>
            <a:pPr lvl="2"/>
            <a:r>
              <a:rPr lang="en-GB" dirty="0"/>
              <a:t>the rest you see is the transfer function of the system</a:t>
            </a:r>
          </a:p>
          <a:p>
            <a:r>
              <a:rPr lang="en-GB" dirty="0"/>
              <a:t>Still distinct signals from the two </a:t>
            </a:r>
            <a:r>
              <a:rPr lang="en-GB" dirty="0" err="1"/>
              <a:t>fluences</a:t>
            </a:r>
            <a:endParaRPr lang="en-GB" dirty="0"/>
          </a:p>
          <a:p>
            <a:pPr lvl="1"/>
            <a:r>
              <a:rPr lang="en-GB" dirty="0"/>
              <a:t>treat 10</a:t>
            </a:r>
            <a:r>
              <a:rPr lang="en-GB" baseline="30000" dirty="0"/>
              <a:t>17</a:t>
            </a:r>
            <a:r>
              <a:rPr lang="en-GB" dirty="0"/>
              <a:t> waveform as transfer function of the system</a:t>
            </a:r>
          </a:p>
          <a:p>
            <a:pPr lvl="2"/>
            <a:r>
              <a:rPr lang="en-GB" dirty="0"/>
              <a:t>convolute with </a:t>
            </a:r>
            <a:r>
              <a:rPr lang="en-GB" i="1" dirty="0"/>
              <a:t>e</a:t>
            </a:r>
            <a:r>
              <a:rPr lang="en-GB" i="1" baseline="30000" dirty="0"/>
              <a:t>-t/τ</a:t>
            </a:r>
            <a:r>
              <a:rPr lang="en-GB" i="1" dirty="0"/>
              <a:t> </a:t>
            </a:r>
            <a:r>
              <a:rPr lang="en-GB" dirty="0"/>
              <a:t>to match 5x10</a:t>
            </a:r>
            <a:r>
              <a:rPr lang="en-GB" baseline="30000" dirty="0"/>
              <a:t>16</a:t>
            </a:r>
            <a:r>
              <a:rPr lang="en-GB" dirty="0"/>
              <a:t> response</a:t>
            </a:r>
          </a:p>
          <a:p>
            <a:pPr lvl="2"/>
            <a:r>
              <a:rPr lang="en-GB" i="1" dirty="0"/>
              <a:t>τ </a:t>
            </a:r>
            <a:r>
              <a:rPr lang="en-GB" dirty="0"/>
              <a:t>= 0.2 ns provides a good match</a:t>
            </a:r>
          </a:p>
          <a:p>
            <a:r>
              <a:rPr lang="en-GB" dirty="0"/>
              <a:t>In fact, measure ~</a:t>
            </a:r>
            <a:r>
              <a:rPr lang="en-GB" i="1" dirty="0" err="1"/>
              <a:t>Δτ</a:t>
            </a:r>
            <a:r>
              <a:rPr lang="en-GB" dirty="0"/>
              <a:t>, as “transfer” already convoluted with </a:t>
            </a:r>
            <a:r>
              <a:rPr lang="en-GB" i="1" dirty="0"/>
              <a:t>e</a:t>
            </a:r>
            <a:r>
              <a:rPr lang="en-GB" i="1" baseline="30000" dirty="0"/>
              <a:t>-t/</a:t>
            </a:r>
            <a:r>
              <a:rPr lang="en-GB" i="1" baseline="30000" dirty="0" err="1"/>
              <a:t>τ</a:t>
            </a:r>
            <a:r>
              <a:rPr lang="en-GB" i="1" baseline="30000" dirty="0"/>
              <a:t>(1e17) </a:t>
            </a:r>
            <a:r>
              <a:rPr lang="en-GB" dirty="0"/>
              <a:t>!</a:t>
            </a:r>
          </a:p>
          <a:p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pic>
        <p:nvPicPr>
          <p:cNvPr id="7" name="Picture 6" descr="5e16-1e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897052"/>
            <a:ext cx="3384376" cy="2538282"/>
          </a:xfrm>
          <a:prstGeom prst="rect">
            <a:avLst/>
          </a:prstGeom>
        </p:spPr>
      </p:pic>
      <p:pic>
        <p:nvPicPr>
          <p:cNvPr id="8" name="Picture 7" descr="tau5e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3938729"/>
            <a:ext cx="3384376" cy="2538282"/>
          </a:xfrm>
          <a:prstGeom prst="rect">
            <a:avLst/>
          </a:prstGeom>
        </p:spPr>
      </p:pic>
      <p:sp>
        <p:nvSpPr>
          <p:cNvPr id="9" name="Striped Right Arrow 8"/>
          <p:cNvSpPr/>
          <p:nvPr/>
        </p:nvSpPr>
        <p:spPr>
          <a:xfrm>
            <a:off x="3851920" y="4797152"/>
            <a:ext cx="1368152" cy="720080"/>
          </a:xfrm>
          <a:prstGeom prst="stripedRightArrow">
            <a:avLst/>
          </a:prstGeom>
          <a:noFill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923928" y="4509120"/>
            <a:ext cx="106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τ </a:t>
            </a:r>
            <a:r>
              <a:rPr lang="en-GB" dirty="0"/>
              <a:t>= 0.2 ns 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4907CA1-339E-ED44-991F-BD962BAC1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42D5C8E-EDF9-CB46-98F0-0B6C06F3B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33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F9F84B-BA54-2744-A8FA-9DEE73A6A4FB}"/>
              </a:ext>
            </a:extLst>
          </p:cNvPr>
          <p:cNvCxnSpPr/>
          <p:nvPr/>
        </p:nvCxnSpPr>
        <p:spPr>
          <a:xfrm>
            <a:off x="1403648" y="5589240"/>
            <a:ext cx="792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8396FF-F7B3-0E4A-A84C-2DBA7BD844AD}"/>
              </a:ext>
            </a:extLst>
          </p:cNvPr>
          <p:cNvCxnSpPr/>
          <p:nvPr/>
        </p:nvCxnSpPr>
        <p:spPr>
          <a:xfrm>
            <a:off x="1691680" y="4941168"/>
            <a:ext cx="0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1FB523-0801-B14D-93B5-49780534D8AB}"/>
              </a:ext>
            </a:extLst>
          </p:cNvPr>
          <p:cNvCxnSpPr/>
          <p:nvPr/>
        </p:nvCxnSpPr>
        <p:spPr>
          <a:xfrm>
            <a:off x="1907704" y="4941168"/>
            <a:ext cx="0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C067A42-33A8-7044-AEDD-D020F947903E}"/>
              </a:ext>
            </a:extLst>
          </p:cNvPr>
          <p:cNvCxnSpPr/>
          <p:nvPr/>
        </p:nvCxnSpPr>
        <p:spPr>
          <a:xfrm>
            <a:off x="1972800" y="4942800"/>
            <a:ext cx="0" cy="115212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1180919-F56D-F541-8072-77989F9E3839}"/>
              </a:ext>
            </a:extLst>
          </p:cNvPr>
          <p:cNvCxnSpPr/>
          <p:nvPr/>
        </p:nvCxnSpPr>
        <p:spPr>
          <a:xfrm>
            <a:off x="1746000" y="4942800"/>
            <a:ext cx="0" cy="115212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BA57977-6E44-D04C-A26C-E00E6BE0924F}"/>
              </a:ext>
            </a:extLst>
          </p:cNvPr>
          <p:cNvSpPr txBox="1"/>
          <p:nvPr/>
        </p:nvSpPr>
        <p:spPr>
          <a:xfrm>
            <a:off x="2748773" y="5317366"/>
            <a:ext cx="837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FWHM</a:t>
            </a:r>
          </a:p>
          <a:p>
            <a:r>
              <a:rPr lang="en-US" dirty="0">
                <a:solidFill>
                  <a:srgbClr val="00B050"/>
                </a:solidFill>
              </a:rPr>
              <a:t>525 </a:t>
            </a:r>
            <a:r>
              <a:rPr lang="en-US" dirty="0" err="1">
                <a:solidFill>
                  <a:srgbClr val="00B050"/>
                </a:solidFill>
              </a:rPr>
              <a:t>ps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33CC"/>
                </a:solidFill>
              </a:rPr>
              <a:t>500 </a:t>
            </a:r>
            <a:r>
              <a:rPr lang="en-US" dirty="0" err="1">
                <a:solidFill>
                  <a:srgbClr val="0033CC"/>
                </a:solidFill>
              </a:rPr>
              <a:t>ps</a:t>
            </a:r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2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Waveforms: How sensitive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5013176"/>
            <a:ext cx="8219256" cy="1112987"/>
          </a:xfrm>
        </p:spPr>
        <p:txBody>
          <a:bodyPr>
            <a:normAutofit fontScale="77500" lnSpcReduction="20000"/>
          </a:bodyPr>
          <a:lstStyle/>
          <a:p>
            <a:r>
              <a:rPr lang="en-GB" i="1" dirty="0" err="1"/>
              <a:t>Δτ</a:t>
            </a:r>
            <a:r>
              <a:rPr lang="en-GB" i="1" dirty="0"/>
              <a:t> = </a:t>
            </a:r>
            <a:r>
              <a:rPr lang="en-GB" dirty="0"/>
              <a:t>0.2 ns certainly best fit, 0.1 too narrow, 0.3 too broad</a:t>
            </a:r>
          </a:p>
          <a:p>
            <a:r>
              <a:rPr lang="en-GB" dirty="0"/>
              <a:t>precision ~50 </a:t>
            </a:r>
            <a:r>
              <a:rPr lang="en-GB" dirty="0" err="1"/>
              <a:t>ps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pic>
        <p:nvPicPr>
          <p:cNvPr id="8" name="Picture 7" descr="5e16-0,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110" y="2276872"/>
            <a:ext cx="2987824" cy="2240868"/>
          </a:xfrm>
          <a:prstGeom prst="rect">
            <a:avLst/>
          </a:prstGeom>
        </p:spPr>
      </p:pic>
      <p:pic>
        <p:nvPicPr>
          <p:cNvPr id="9" name="Picture 8" descr="5e16-0,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69" y="2276873"/>
            <a:ext cx="3081101" cy="2310826"/>
          </a:xfrm>
          <a:prstGeom prst="rect">
            <a:avLst/>
          </a:prstGeom>
        </p:spPr>
      </p:pic>
      <p:pic>
        <p:nvPicPr>
          <p:cNvPr id="10" name="Picture 9" descr="tau5e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2060848"/>
            <a:ext cx="3607964" cy="2705973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F3914C6-211B-B744-9802-4C888AB96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ACB691F-FF58-204A-98AA-583E8CDB0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437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Trapping – position dependence 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pic>
        <p:nvPicPr>
          <p:cNvPr id="8" name="Picture 7" descr="wf5e16r_3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1261640"/>
            <a:ext cx="2557515" cy="1918136"/>
          </a:xfrm>
          <a:prstGeom prst="rect">
            <a:avLst/>
          </a:prstGeom>
        </p:spPr>
      </p:pic>
      <p:pic>
        <p:nvPicPr>
          <p:cNvPr id="9" name="Picture 8" descr="wf5e16r_8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3133848"/>
            <a:ext cx="2555776" cy="1916832"/>
          </a:xfrm>
          <a:prstGeom prst="rect">
            <a:avLst/>
          </a:prstGeom>
        </p:spPr>
      </p:pic>
      <p:pic>
        <p:nvPicPr>
          <p:cNvPr id="11" name="Picture 10" descr="wf5e16r_18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4934048"/>
            <a:ext cx="2555776" cy="1916832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57200" y="1600200"/>
            <a:ext cx="3538736" cy="4525963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Waveforms plotted every 50 um in detector depth for reverse bias at 1000 V</a:t>
            </a:r>
          </a:p>
          <a:p>
            <a:r>
              <a:rPr lang="en-GB" dirty="0"/>
              <a:t>Forward bias in middle of detector added at 600 V</a:t>
            </a:r>
          </a:p>
          <a:p>
            <a:r>
              <a:rPr lang="en-GB" dirty="0"/>
              <a:t>Very little, if any, </a:t>
            </a:r>
            <a:r>
              <a:rPr lang="en-GB" dirty="0" err="1"/>
              <a:t>wf</a:t>
            </a:r>
            <a:r>
              <a:rPr lang="en-GB" dirty="0"/>
              <a:t> dependence on position observed</a:t>
            </a:r>
          </a:p>
          <a:p>
            <a:r>
              <a:rPr lang="en-GB" dirty="0"/>
              <a:t>Trapping not position (even not bias) dependent !?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932040" y="1477664"/>
            <a:ext cx="0" cy="51845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148064" y="1477664"/>
            <a:ext cx="0" cy="51845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6532715" y="1268760"/>
            <a:ext cx="2611285" cy="5589240"/>
            <a:chOff x="4192963" y="1268760"/>
            <a:chExt cx="2611285" cy="5589240"/>
          </a:xfrm>
        </p:grpSpPr>
        <p:pic>
          <p:nvPicPr>
            <p:cNvPr id="12" name="Picture 11" descr="wf5e16r_230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2963" y="1268760"/>
              <a:ext cx="2592288" cy="1944216"/>
            </a:xfrm>
            <a:prstGeom prst="rect">
              <a:avLst/>
            </a:prstGeom>
          </p:spPr>
        </p:pic>
        <p:pic>
          <p:nvPicPr>
            <p:cNvPr id="13" name="Picture 12" descr="wf5e16r_280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1959" y="3113583"/>
              <a:ext cx="2592289" cy="1944217"/>
            </a:xfrm>
            <a:prstGeom prst="rect">
              <a:avLst/>
            </a:prstGeom>
          </p:spPr>
        </p:pic>
        <p:pic>
          <p:nvPicPr>
            <p:cNvPr id="14" name="Picture 13" descr="wf5e16f_130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1960" y="4913784"/>
              <a:ext cx="2592288" cy="1944216"/>
            </a:xfrm>
            <a:prstGeom prst="rect">
              <a:avLst/>
            </a:prstGeom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5148064" y="1484784"/>
              <a:ext cx="0" cy="518457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364088" y="1484784"/>
              <a:ext cx="0" cy="518457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5616624" y="5301208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FW bias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292080" y="2348880"/>
            <a:ext cx="884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reverse</a:t>
            </a:r>
          </a:p>
          <a:p>
            <a:r>
              <a:rPr lang="en-GB" dirty="0"/>
              <a:t> bias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6703D9-1E17-A74C-8B73-1460CA433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136EED-1F59-CB46-9408-20CF90587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109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273C4-572A-BF48-8C38-A2E9E0E9D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Trapping @3e17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0D0F0-5342-8A40-BAFB-0EDA52DAB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39350"/>
            <a:ext cx="8784976" cy="241259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Moved to another setup – different waveforms</a:t>
            </a:r>
          </a:p>
          <a:p>
            <a:pPr lvl="1"/>
            <a:r>
              <a:rPr lang="en-US" dirty="0"/>
              <a:t>Widths of reverse and FW similar</a:t>
            </a:r>
          </a:p>
          <a:p>
            <a:pPr lvl="1"/>
            <a:r>
              <a:rPr lang="en-US" dirty="0"/>
              <a:t>With decreases 1-&gt;3e17</a:t>
            </a:r>
          </a:p>
          <a:p>
            <a:pPr lvl="1"/>
            <a:r>
              <a:rPr lang="en-US" dirty="0"/>
              <a:t>Irregular waveforms with small signal @3e17</a:t>
            </a:r>
          </a:p>
          <a:p>
            <a:pPr lvl="1"/>
            <a:r>
              <a:rPr lang="en-US" dirty="0"/>
              <a:t>Hard to state something more quantitative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F052A-38CD-7B49-B544-4C4350767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97FC3-339E-0A4F-B963-ABD4E7D99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96BF4-CDC4-9140-9697-C5FAEEDC1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76AA2C-54B6-7A44-908B-60A90371F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27" y="3835713"/>
            <a:ext cx="3678161" cy="24977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891D16-FC2A-8044-9083-2FFB20C2C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835713"/>
            <a:ext cx="3675170" cy="24957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D82684-DFE8-9645-8311-C29FD521C748}"/>
              </a:ext>
            </a:extLst>
          </p:cNvPr>
          <p:cNvSpPr txBox="1"/>
          <p:nvPr/>
        </p:nvSpPr>
        <p:spPr>
          <a:xfrm>
            <a:off x="4123019" y="4215483"/>
            <a:ext cx="9186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Blue</a:t>
            </a:r>
          </a:p>
          <a:p>
            <a:r>
              <a:rPr lang="en-US" dirty="0">
                <a:solidFill>
                  <a:srgbClr val="0033CC"/>
                </a:solidFill>
              </a:rPr>
              <a:t>Reverse</a:t>
            </a:r>
          </a:p>
          <a:p>
            <a:endParaRPr lang="en-US" dirty="0"/>
          </a:p>
          <a:p>
            <a:r>
              <a:rPr lang="en-US" dirty="0"/>
              <a:t>Black</a:t>
            </a:r>
          </a:p>
          <a:p>
            <a:r>
              <a:rPr lang="en-US" dirty="0"/>
              <a:t>FW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952179-F538-AC4B-88F4-F5B16D56EDA2}"/>
              </a:ext>
            </a:extLst>
          </p:cNvPr>
          <p:cNvSpPr txBox="1"/>
          <p:nvPr/>
        </p:nvSpPr>
        <p:spPr>
          <a:xfrm>
            <a:off x="2230765" y="4071467"/>
            <a:ext cx="720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1e17</a:t>
            </a:r>
          </a:p>
          <a:p>
            <a:r>
              <a:rPr lang="en-US" dirty="0"/>
              <a:t>800 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691DF0-E943-E14E-BC12-89331A1F24A6}"/>
              </a:ext>
            </a:extLst>
          </p:cNvPr>
          <p:cNvSpPr txBox="1"/>
          <p:nvPr/>
        </p:nvSpPr>
        <p:spPr>
          <a:xfrm>
            <a:off x="7603523" y="4055992"/>
            <a:ext cx="837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3e17</a:t>
            </a:r>
          </a:p>
          <a:p>
            <a:r>
              <a:rPr lang="en-US" dirty="0"/>
              <a:t>1000 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00D767-02A8-AB45-8C5E-6D0EB53B8F40}"/>
              </a:ext>
            </a:extLst>
          </p:cNvPr>
          <p:cNvSpPr txBox="1"/>
          <p:nvPr/>
        </p:nvSpPr>
        <p:spPr>
          <a:xfrm>
            <a:off x="1727632" y="5283513"/>
            <a:ext cx="837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FWHM</a:t>
            </a:r>
          </a:p>
          <a:p>
            <a:r>
              <a:rPr lang="en-US" dirty="0">
                <a:solidFill>
                  <a:srgbClr val="0033CC"/>
                </a:solidFill>
              </a:rPr>
              <a:t>830 </a:t>
            </a:r>
            <a:r>
              <a:rPr lang="en-US" dirty="0" err="1">
                <a:solidFill>
                  <a:srgbClr val="0033CC"/>
                </a:solidFill>
              </a:rPr>
              <a:t>ps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F26459-0100-9C47-9A9D-ECAA3A287C7C}"/>
              </a:ext>
            </a:extLst>
          </p:cNvPr>
          <p:cNvSpPr txBox="1"/>
          <p:nvPr/>
        </p:nvSpPr>
        <p:spPr>
          <a:xfrm>
            <a:off x="6787200" y="5294144"/>
            <a:ext cx="837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FWHM</a:t>
            </a:r>
          </a:p>
          <a:p>
            <a:r>
              <a:rPr lang="en-US" dirty="0">
                <a:solidFill>
                  <a:srgbClr val="0033CC"/>
                </a:solidFill>
              </a:rPr>
              <a:t>750 </a:t>
            </a:r>
            <a:r>
              <a:rPr lang="en-US" dirty="0" err="1">
                <a:solidFill>
                  <a:srgbClr val="0033CC"/>
                </a:solidFill>
              </a:rPr>
              <a:t>ps</a:t>
            </a:r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3769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84784"/>
            <a:ext cx="8507288" cy="489654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Measurements performed on Si detectors irradiated to extreme fluences</a:t>
            </a:r>
          </a:p>
          <a:p>
            <a:pPr lvl="1"/>
            <a:r>
              <a:rPr lang="en-US" dirty="0"/>
              <a:t>Neutrons from 10</a:t>
            </a:r>
            <a:r>
              <a:rPr lang="en-US" baseline="30000" dirty="0"/>
              <a:t>15</a:t>
            </a:r>
            <a:r>
              <a:rPr lang="en-US" dirty="0"/>
              <a:t> to 3x10</a:t>
            </a:r>
            <a:r>
              <a:rPr lang="en-US" baseline="30000" dirty="0"/>
              <a:t>17</a:t>
            </a:r>
            <a:r>
              <a:rPr lang="en-US" dirty="0"/>
              <a:t>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r>
              <a:rPr lang="en-US" dirty="0"/>
              <a:t>/cm</a:t>
            </a:r>
            <a:r>
              <a:rPr lang="en-US" baseline="30000" dirty="0"/>
              <a:t>2 </a:t>
            </a:r>
            <a:r>
              <a:rPr lang="en-US" dirty="0"/>
              <a:t>, PS protons from  5x10</a:t>
            </a:r>
            <a:r>
              <a:rPr lang="en-US" baseline="30000" dirty="0"/>
              <a:t>14</a:t>
            </a:r>
            <a:r>
              <a:rPr lang="en-US" dirty="0"/>
              <a:t> to 3x10</a:t>
            </a:r>
            <a:r>
              <a:rPr lang="en-US" baseline="30000" dirty="0"/>
              <a:t>16</a:t>
            </a:r>
            <a:r>
              <a:rPr lang="en-US" dirty="0"/>
              <a:t> p/cm</a:t>
            </a:r>
            <a:r>
              <a:rPr lang="en-US" baseline="30000" dirty="0"/>
              <a:t>2 </a:t>
            </a:r>
            <a:endParaRPr lang="en-US" dirty="0"/>
          </a:p>
          <a:p>
            <a:pPr lvl="1"/>
            <a:r>
              <a:rPr lang="en-US" dirty="0"/>
              <a:t>Velocity vs. electric field impact observed and interpreted as reduction of zero field mobility </a:t>
            </a:r>
          </a:p>
          <a:p>
            <a:pPr lvl="2"/>
            <a:r>
              <a:rPr lang="en-US" dirty="0"/>
              <a:t>Zero field mobility follows power law with |</a:t>
            </a:r>
            <a:r>
              <a:rPr lang="en-US" i="1" dirty="0"/>
              <a:t>a</a:t>
            </a:r>
            <a:r>
              <a:rPr lang="en-US" dirty="0"/>
              <a:t>|</a:t>
            </a:r>
            <a:r>
              <a:rPr lang="en-US" i="1" dirty="0"/>
              <a:t> </a:t>
            </a:r>
            <a:r>
              <a:rPr lang="en-US" dirty="0"/>
              <a:t>≤ 1</a:t>
            </a:r>
            <a:r>
              <a:rPr lang="en-US" i="1" dirty="0"/>
              <a:t>, Φ</a:t>
            </a:r>
            <a:r>
              <a:rPr lang="en-US" i="1" baseline="-25000" dirty="0"/>
              <a:t>½</a:t>
            </a:r>
            <a:r>
              <a:rPr lang="en-US" i="1" dirty="0"/>
              <a:t> ≈ </a:t>
            </a:r>
            <a:r>
              <a:rPr lang="en-US" dirty="0"/>
              <a:t>10</a:t>
            </a:r>
            <a:r>
              <a:rPr lang="en-US" baseline="30000" dirty="0"/>
              <a:t>16</a:t>
            </a:r>
            <a:r>
              <a:rPr lang="en-US" dirty="0"/>
              <a:t> n/cm</a:t>
            </a:r>
            <a:r>
              <a:rPr lang="en-US" baseline="30000" dirty="0"/>
              <a:t>2</a:t>
            </a:r>
          </a:p>
          <a:p>
            <a:pPr lvl="2"/>
            <a:r>
              <a:rPr lang="en-US" dirty="0"/>
              <a:t>Protons degrade mobility more than neutrons</a:t>
            </a:r>
          </a:p>
          <a:p>
            <a:pPr lvl="2"/>
            <a:r>
              <a:rPr lang="en-US" dirty="0"/>
              <a:t>Induces resistivity increase in-line with measured </a:t>
            </a:r>
            <a:r>
              <a:rPr lang="en-US" i="1" dirty="0"/>
              <a:t>I-V</a:t>
            </a:r>
            <a:endParaRPr lang="en-US" dirty="0"/>
          </a:p>
          <a:p>
            <a:pPr lvl="2"/>
            <a:r>
              <a:rPr lang="en-US" dirty="0">
                <a:solidFill>
                  <a:schemeClr val="tx1"/>
                </a:solidFill>
              </a:rPr>
              <a:t>Must have adverse effect on charge multiplication !</a:t>
            </a:r>
          </a:p>
          <a:p>
            <a:pPr lvl="1"/>
            <a:r>
              <a:rPr lang="en-US" dirty="0"/>
              <a:t>Simple field profile for very high neutron fluences</a:t>
            </a:r>
          </a:p>
          <a:p>
            <a:pPr lvl="2"/>
            <a:r>
              <a:rPr lang="en-US" dirty="0"/>
              <a:t>SCR and highly resistive ENB</a:t>
            </a:r>
          </a:p>
          <a:p>
            <a:pPr lvl="2"/>
            <a:r>
              <a:rPr lang="en-US" dirty="0"/>
              <a:t>Effective acceptor introduction rates reduced by factor ~100 </a:t>
            </a:r>
            <a:r>
              <a:rPr lang="en-US" dirty="0" err="1"/>
              <a:t>wrt</a:t>
            </a:r>
            <a:r>
              <a:rPr lang="en-US" dirty="0"/>
              <a:t> low fluences</a:t>
            </a:r>
          </a:p>
          <a:p>
            <a:pPr lvl="2"/>
            <a:r>
              <a:rPr lang="en-US" dirty="0"/>
              <a:t>Current much lower than anticipated. Generated in SCR only ? Ohmic at highest fluences…</a:t>
            </a:r>
          </a:p>
          <a:p>
            <a:pPr lvl="1"/>
            <a:r>
              <a:rPr lang="en-US" dirty="0"/>
              <a:t>Trapping estimates for very high neutron </a:t>
            </a:r>
            <a:r>
              <a:rPr lang="en-US" dirty="0" err="1"/>
              <a:t>fluences</a:t>
            </a:r>
            <a:endParaRPr lang="en-US" dirty="0"/>
          </a:p>
          <a:p>
            <a:pPr lvl="3"/>
            <a:r>
              <a:rPr lang="en-US" dirty="0"/>
              <a:t>from charge collection</a:t>
            </a:r>
          </a:p>
          <a:p>
            <a:pPr lvl="3"/>
            <a:r>
              <a:rPr lang="en-US" dirty="0"/>
              <a:t>from waveforms</a:t>
            </a:r>
          </a:p>
          <a:p>
            <a:pPr lvl="2"/>
            <a:r>
              <a:rPr lang="en-US" dirty="0"/>
              <a:t>All estimates point to severe non-linearity of trapping with fluence</a:t>
            </a:r>
          </a:p>
          <a:p>
            <a:pPr lvl="2"/>
            <a:r>
              <a:rPr lang="en-US" dirty="0"/>
              <a:t>Trapping appears independent of electric field</a:t>
            </a:r>
          </a:p>
          <a:p>
            <a:r>
              <a:rPr lang="en-US" dirty="0"/>
              <a:t>Conclusion: </a:t>
            </a:r>
            <a:r>
              <a:rPr lang="en-US" i="1" dirty="0"/>
              <a:t>Low fluence extrapolations do not work at all !</a:t>
            </a:r>
          </a:p>
          <a:p>
            <a:pPr marL="0" indent="0">
              <a:buNone/>
            </a:pPr>
            <a:r>
              <a:rPr lang="en-US" dirty="0"/>
              <a:t>  … go out and </a:t>
            </a:r>
            <a:r>
              <a:rPr lang="en-US" i="1" dirty="0"/>
              <a:t>measure</a:t>
            </a:r>
            <a:r>
              <a:rPr lang="en-US" dirty="0"/>
              <a:t> to get anything working at </a:t>
            </a:r>
            <a:r>
              <a:rPr lang="en-US" i="1" dirty="0"/>
              <a:t>extreme </a:t>
            </a:r>
            <a:r>
              <a:rPr lang="en-US" dirty="0"/>
              <a:t>fluences !!!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46BB9C-94B7-2948-858E-5D1C1520A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A3BDFA7-CE7A-9F49-8201-A2F8AD02B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118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30AC88A-62F4-BE48-A199-494ABF484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2729D1-D81F-5546-AF4E-C9FFB96E1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99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28800"/>
            <a:ext cx="5688632" cy="482919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Multiplication is textbook physics</a:t>
            </a:r>
          </a:p>
          <a:p>
            <a:pPr lvl="1"/>
            <a:r>
              <a:rPr lang="en-US" dirty="0"/>
              <a:t>e.g. S.M. </a:t>
            </a:r>
            <a:r>
              <a:rPr lang="en-US" dirty="0" err="1"/>
              <a:t>Sze</a:t>
            </a:r>
            <a:r>
              <a:rPr lang="en-US" dirty="0"/>
              <a:t>, Physics of Semiconductor Devices,  Wiley, New York, 1981</a:t>
            </a:r>
          </a:p>
          <a:p>
            <a:pPr lvl="2"/>
            <a:r>
              <a:rPr lang="en-US" dirty="0"/>
              <a:t>Ch 1.6.4 High-Field Property</a:t>
            </a:r>
          </a:p>
          <a:p>
            <a:pPr lvl="3"/>
            <a:r>
              <a:rPr lang="en-US" dirty="0"/>
              <a:t>Velocity saturation, impact ionization</a:t>
            </a:r>
          </a:p>
          <a:p>
            <a:pPr lvl="2"/>
            <a:r>
              <a:rPr lang="en-US" dirty="0"/>
              <a:t>Ch 2.5.3 Avalanche Multiplication</a:t>
            </a:r>
          </a:p>
          <a:p>
            <a:pPr lvl="3"/>
            <a:r>
              <a:rPr lang="en-US" dirty="0"/>
              <a:t>Junction break-down</a:t>
            </a:r>
          </a:p>
          <a:p>
            <a:r>
              <a:rPr lang="en-US" dirty="0"/>
              <a:t>Measured impact ionization</a:t>
            </a:r>
          </a:p>
          <a:p>
            <a:pPr lvl="1"/>
            <a:r>
              <a:rPr lang="en-US" dirty="0"/>
              <a:t>Electrons create 1 pair in 10 µm at </a:t>
            </a:r>
            <a:r>
              <a:rPr lang="en-US" i="1" dirty="0"/>
              <a:t>E</a:t>
            </a:r>
            <a:r>
              <a:rPr lang="en-US" dirty="0"/>
              <a:t>~20 V/µm (100 µm at 14 V/µm), holes need </a:t>
            </a:r>
            <a:r>
              <a:rPr lang="en-US" i="1" dirty="0"/>
              <a:t>E</a:t>
            </a:r>
            <a:r>
              <a:rPr lang="en-US" dirty="0"/>
              <a:t>~40 V/µm</a:t>
            </a:r>
          </a:p>
          <a:p>
            <a:pPr lvl="1"/>
            <a:r>
              <a:rPr lang="en-US" dirty="0"/>
              <a:t>Holes need ~1 mm for pair creation at </a:t>
            </a:r>
            <a:r>
              <a:rPr lang="en-US" i="1" dirty="0"/>
              <a:t>E~</a:t>
            </a:r>
            <a:r>
              <a:rPr lang="en-US" dirty="0"/>
              <a:t>20 V/µm</a:t>
            </a:r>
          </a:p>
          <a:p>
            <a:pPr lvl="2"/>
            <a:r>
              <a:rPr lang="en-US" dirty="0"/>
              <a:t>Neglect hole multiplication in signal creation altogether </a:t>
            </a:r>
          </a:p>
          <a:p>
            <a:pPr lvl="2"/>
            <a:r>
              <a:rPr lang="en-US" dirty="0"/>
              <a:t>Need to invoke hole multiplication for junction breakdown</a:t>
            </a:r>
          </a:p>
          <a:p>
            <a:r>
              <a:rPr lang="el-GR" sz="3600" i="1" dirty="0"/>
              <a:t>α</a:t>
            </a:r>
            <a:r>
              <a:rPr lang="el-GR" sz="3600" i="1" baseline="-25000" dirty="0"/>
              <a:t>e</a:t>
            </a:r>
            <a:r>
              <a:rPr lang="en-US" sz="3600" dirty="0"/>
              <a:t> &gt;&gt; </a:t>
            </a:r>
            <a:r>
              <a:rPr lang="en-US" sz="3600" i="1" dirty="0"/>
              <a:t>α</a:t>
            </a:r>
            <a:r>
              <a:rPr lang="en-US" sz="3600" i="1" baseline="-25000" dirty="0"/>
              <a:t>h</a:t>
            </a:r>
            <a:r>
              <a:rPr lang="en-US" sz="3600" dirty="0"/>
              <a:t> - Nature gentle to us (in silicon)</a:t>
            </a:r>
          </a:p>
          <a:p>
            <a:pPr lvl="1"/>
            <a:r>
              <a:rPr lang="en-US" dirty="0"/>
              <a:t>Large range in </a:t>
            </a:r>
            <a:r>
              <a:rPr lang="en-US" i="1" dirty="0"/>
              <a:t>E</a:t>
            </a:r>
            <a:r>
              <a:rPr lang="en-US" dirty="0"/>
              <a:t> where electrons multiply    without inducing breakdown</a:t>
            </a:r>
          </a:p>
          <a:p>
            <a:pPr lvl="1"/>
            <a:r>
              <a:rPr lang="en-US" dirty="0"/>
              <a:t>But beware of (too) high electric fields !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0980915"/>
              </p:ext>
            </p:extLst>
          </p:nvPr>
        </p:nvGraphicFramePr>
        <p:xfrm>
          <a:off x="6156176" y="1556792"/>
          <a:ext cx="2574925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93" name="Equation" r:id="rId3" imgW="1168400" imgH="254000" progId="Equation.3">
                  <p:embed/>
                </p:oleObj>
              </mc:Choice>
              <mc:Fallback>
                <p:oleObj name="Equation" r:id="rId3" imgW="11684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176" y="1556792"/>
                        <a:ext cx="2574925" cy="5619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Group 28"/>
          <p:cNvGrpSpPr/>
          <p:nvPr/>
        </p:nvGrpSpPr>
        <p:grpSpPr>
          <a:xfrm>
            <a:off x="5940152" y="2564904"/>
            <a:ext cx="3124632" cy="1944216"/>
            <a:chOff x="6019368" y="2276872"/>
            <a:chExt cx="3124632" cy="1944216"/>
          </a:xfrm>
        </p:grpSpPr>
        <p:pic>
          <p:nvPicPr>
            <p:cNvPr id="9" name="Picture 8" descr="coeff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9368" y="2276872"/>
              <a:ext cx="3124632" cy="1944216"/>
            </a:xfrm>
            <a:prstGeom prst="rect">
              <a:avLst/>
            </a:prstGeom>
          </p:spPr>
        </p:pic>
        <p:cxnSp>
          <p:nvCxnSpPr>
            <p:cNvPr id="11" name="Elbow Connector 10"/>
            <p:cNvCxnSpPr/>
            <p:nvPr/>
          </p:nvCxnSpPr>
          <p:spPr>
            <a:xfrm rot="16200000" flipH="1">
              <a:off x="6300192" y="3140968"/>
              <a:ext cx="936104" cy="648072"/>
            </a:xfrm>
            <a:prstGeom prst="bentConnector3">
              <a:avLst>
                <a:gd name="adj1" fmla="val 1200"/>
              </a:avLst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/>
            <p:nvPr/>
          </p:nvCxnSpPr>
          <p:spPr>
            <a:xfrm>
              <a:off x="6444208" y="2996951"/>
              <a:ext cx="2016224" cy="936104"/>
            </a:xfrm>
            <a:prstGeom prst="bentConnector3">
              <a:avLst>
                <a:gd name="adj1" fmla="val 99850"/>
              </a:avLst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6044849" y="4509120"/>
            <a:ext cx="30991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R.VAN OVERSTRAETEN and H.DE MAN, </a:t>
            </a:r>
          </a:p>
          <a:p>
            <a:r>
              <a:rPr lang="en-US" sz="1200" dirty="0"/>
              <a:t>Solid-State Electronics 13(1970),583-608.</a:t>
            </a:r>
          </a:p>
          <a:p>
            <a:r>
              <a:rPr lang="en-US" sz="1200" dirty="0"/>
              <a:t>W.MAES, K.DE MEYER, R.VAN OVERSTRAETEN, </a:t>
            </a:r>
          </a:p>
          <a:p>
            <a:r>
              <a:rPr lang="en-US" sz="1200" dirty="0"/>
              <a:t>Solid-State Electronics 33(1990),705-718.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4734" y="2132856"/>
            <a:ext cx="3035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A. G. </a:t>
            </a:r>
            <a:r>
              <a:rPr lang="pl-PL" sz="1200" dirty="0" err="1"/>
              <a:t>Chynoweth</a:t>
            </a:r>
            <a:r>
              <a:rPr lang="pl-PL" sz="1200" dirty="0"/>
              <a:t>, </a:t>
            </a:r>
            <a:r>
              <a:rPr lang="pl-PL" sz="1200" dirty="0" err="1"/>
              <a:t>Phys</a:t>
            </a:r>
            <a:r>
              <a:rPr lang="pl-PL" sz="1200" dirty="0"/>
              <a:t>. Rev. 109, 1537(1958). </a:t>
            </a:r>
            <a:endParaRPr lang="en-US" sz="1200" dirty="0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0063745"/>
              </p:ext>
            </p:extLst>
          </p:nvPr>
        </p:nvGraphicFramePr>
        <p:xfrm>
          <a:off x="5394745" y="5301208"/>
          <a:ext cx="3733500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94" name="Equation" r:id="rId6" imgW="1803400" imgH="533400" progId="Equation.3">
                  <p:embed/>
                </p:oleObj>
              </mc:Choice>
              <mc:Fallback>
                <p:oleObj name="Equation" r:id="rId6" imgW="18034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4745" y="5301208"/>
                        <a:ext cx="3733500" cy="100811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6108794" y="6021288"/>
            <a:ext cx="2869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Breakdown condition, can swap </a:t>
            </a:r>
            <a:r>
              <a:rPr lang="en-US" sz="1200" i="1" dirty="0"/>
              <a:t>α</a:t>
            </a:r>
            <a:r>
              <a:rPr lang="en-US" sz="1200" i="1" baseline="-25000" dirty="0"/>
              <a:t>e</a:t>
            </a:r>
            <a:r>
              <a:rPr lang="en-US" sz="1200" i="1" dirty="0"/>
              <a:t> </a:t>
            </a:r>
            <a:r>
              <a:rPr lang="en-US" sz="1200" dirty="0"/>
              <a:t>with </a:t>
            </a:r>
            <a:r>
              <a:rPr lang="en-US" sz="1200" i="1" dirty="0"/>
              <a:t>α</a:t>
            </a:r>
            <a:r>
              <a:rPr lang="en-US" sz="1200" i="1" baseline="-25000" dirty="0"/>
              <a:t>h</a:t>
            </a:r>
            <a:r>
              <a:rPr lang="en-US" sz="1200" dirty="0"/>
              <a:t> </a:t>
            </a:r>
          </a:p>
        </p:txBody>
      </p:sp>
      <p:sp>
        <p:nvSpPr>
          <p:cNvPr id="34" name="Oval 33"/>
          <p:cNvSpPr/>
          <p:nvPr/>
        </p:nvSpPr>
        <p:spPr>
          <a:xfrm>
            <a:off x="6732240" y="4149080"/>
            <a:ext cx="571504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028384" y="4149080"/>
            <a:ext cx="571504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Elbow Connector 35"/>
          <p:cNvCxnSpPr/>
          <p:nvPr/>
        </p:nvCxnSpPr>
        <p:spPr>
          <a:xfrm rot="16200000" flipH="1">
            <a:off x="6192180" y="3772800"/>
            <a:ext cx="648072" cy="288032"/>
          </a:xfrm>
          <a:prstGeom prst="bentConnector3">
            <a:avLst>
              <a:gd name="adj1" fmla="val 2067"/>
            </a:avLst>
          </a:prstGeom>
          <a:ln w="31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66B1D3-17C7-9D4D-8177-DC4825D51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B82D6AF-3DAB-DE4B-B1AF-D89BC603F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2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Measurements up to 1.6x10</a:t>
            </a:r>
            <a:r>
              <a:rPr lang="en-US" sz="3600" baseline="30000" dirty="0"/>
              <a:t>17 </a:t>
            </a:r>
            <a:r>
              <a:rPr lang="en-US" sz="3600" dirty="0" err="1"/>
              <a:t>n</a:t>
            </a:r>
            <a:r>
              <a:rPr lang="en-US" sz="3600" baseline="-25000" dirty="0" err="1"/>
              <a:t>eq</a:t>
            </a:r>
            <a:r>
              <a:rPr lang="en-US" sz="3600" dirty="0"/>
              <a:t>/cm</a:t>
            </a:r>
            <a:r>
              <a:rPr lang="en-US" sz="3600" baseline="30000" dirty="0"/>
              <a:t>2</a:t>
            </a:r>
            <a:r>
              <a:rPr lang="en-US" sz="3600" dirty="0"/>
              <a:t> 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6084168" cy="226084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Observed signal not at all compatible with expectations</a:t>
            </a:r>
          </a:p>
          <a:p>
            <a:pPr lvl="1"/>
            <a:r>
              <a:rPr lang="en-GB" dirty="0"/>
              <a:t>Above </a:t>
            </a:r>
            <a:r>
              <a:rPr lang="en-US" dirty="0"/>
              <a:t>3x10</a:t>
            </a:r>
            <a:r>
              <a:rPr lang="en-US" baseline="30000" dirty="0"/>
              <a:t>15</a:t>
            </a:r>
            <a:r>
              <a:rPr lang="en-US" dirty="0"/>
              <a:t> linear </a:t>
            </a:r>
            <a:r>
              <a:rPr lang="en-US" i="1" dirty="0"/>
              <a:t>CCE(</a:t>
            </a:r>
            <a:r>
              <a:rPr lang="en-US" i="1" dirty="0" err="1"/>
              <a:t>V</a:t>
            </a:r>
            <a:r>
              <a:rPr lang="en-US" i="1" baseline="-25000" dirty="0" err="1"/>
              <a:t>bias</a:t>
            </a:r>
            <a:r>
              <a:rPr lang="en-US" i="1" dirty="0"/>
              <a:t>)</a:t>
            </a:r>
          </a:p>
          <a:p>
            <a:pPr lvl="1"/>
            <a:r>
              <a:rPr lang="en-US" dirty="0"/>
              <a:t>Power law scaling with </a:t>
            </a:r>
            <a:r>
              <a:rPr lang="en-US" dirty="0" err="1"/>
              <a:t>fluence</a:t>
            </a:r>
            <a:r>
              <a:rPr lang="en-US" dirty="0"/>
              <a:t>, </a:t>
            </a:r>
            <a:r>
              <a:rPr lang="en-US" i="1" dirty="0"/>
              <a:t>b ≈ -</a:t>
            </a:r>
            <a:r>
              <a:rPr lang="en-US" dirty="0"/>
              <a:t>⅔</a:t>
            </a:r>
          </a:p>
          <a:p>
            <a:pPr lvl="1"/>
            <a:r>
              <a:rPr lang="en-US" dirty="0"/>
              <a:t>Leakage current “saturating”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6"/>
          <a:stretch/>
        </p:blipFill>
        <p:spPr>
          <a:xfrm>
            <a:off x="0" y="4725144"/>
            <a:ext cx="6530052" cy="16310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14389" y="5013176"/>
            <a:ext cx="2729611" cy="13234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From:</a:t>
            </a:r>
          </a:p>
          <a:p>
            <a:r>
              <a:rPr lang="en-US" sz="2000" dirty="0"/>
              <a:t> </a:t>
            </a:r>
            <a:r>
              <a:rPr lang="en-US" sz="2000" b="1" dirty="0"/>
              <a:t>G. Kramberger et al.,</a:t>
            </a:r>
          </a:p>
          <a:p>
            <a:r>
              <a:rPr lang="en-US" sz="2000" b="1" i="1" dirty="0"/>
              <a:t>JINST 8 P08004 (2013)</a:t>
            </a:r>
            <a:r>
              <a:rPr lang="en-US" sz="2000" b="1" dirty="0"/>
              <a:t>.</a:t>
            </a:r>
          </a:p>
          <a:p>
            <a:endParaRPr lang="en-US" sz="20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899592" y="5680800"/>
            <a:ext cx="51125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7504" y="5445224"/>
            <a:ext cx="81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1000 e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225160"/>
              </p:ext>
            </p:extLst>
          </p:nvPr>
        </p:nvGraphicFramePr>
        <p:xfrm>
          <a:off x="1043608" y="3933056"/>
          <a:ext cx="4954588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9" name="Equation" r:id="rId4" imgW="2247900" imgH="304800" progId="Equation.3">
                  <p:embed/>
                </p:oleObj>
              </mc:Choice>
              <mc:Fallback>
                <p:oleObj name="Equation" r:id="rId4" imgW="22479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3933056"/>
                        <a:ext cx="4954588" cy="6731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0146919"/>
              </p:ext>
            </p:extLst>
          </p:nvPr>
        </p:nvGraphicFramePr>
        <p:xfrm>
          <a:off x="6660232" y="3933056"/>
          <a:ext cx="1901825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80" name="Equation" r:id="rId6" imgW="863600" imgH="406400" progId="Equation.3">
                  <p:embed/>
                </p:oleObj>
              </mc:Choice>
              <mc:Fallback>
                <p:oleObj name="Equation" r:id="rId6" imgW="8636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32" y="3933056"/>
                        <a:ext cx="1901825" cy="8953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228" t="-1" r="-1" b="-2315"/>
          <a:stretch/>
        </p:blipFill>
        <p:spPr>
          <a:xfrm>
            <a:off x="6300192" y="1484784"/>
            <a:ext cx="2780206" cy="23952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24328" y="2780928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T=-25°C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59AABDB-41D9-CC49-9B69-8435FF254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7FD578F-2FAC-294F-8CF9-5D0DBD2F8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333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Velocity Profiles Protons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</a:t>
            </a:r>
          </a:p>
        </p:txBody>
      </p:sp>
      <p:pic>
        <p:nvPicPr>
          <p:cNvPr id="7" name="Picture 6" descr="vel-1e16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11" y="4077072"/>
            <a:ext cx="3595907" cy="2348880"/>
          </a:xfrm>
          <a:prstGeom prst="rect">
            <a:avLst/>
          </a:prstGeom>
        </p:spPr>
      </p:pic>
      <p:pic>
        <p:nvPicPr>
          <p:cNvPr id="9" name="Picture 8" descr="vel-5e14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4785"/>
            <a:ext cx="3600000" cy="2276233"/>
          </a:xfrm>
          <a:prstGeom prst="rect">
            <a:avLst/>
          </a:prstGeom>
        </p:spPr>
      </p:pic>
      <p:pic>
        <p:nvPicPr>
          <p:cNvPr id="8" name="Picture 7" descr="vel-3e15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2708920"/>
            <a:ext cx="3600000" cy="2351556"/>
          </a:xfrm>
          <a:prstGeom prst="rect">
            <a:avLst/>
          </a:prstGeom>
        </p:spPr>
      </p:pic>
      <p:pic>
        <p:nvPicPr>
          <p:cNvPr id="3" name="Picture 2" descr="vel-3e16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000" y="4104000"/>
            <a:ext cx="3600000" cy="2231911"/>
          </a:xfrm>
          <a:prstGeom prst="rect">
            <a:avLst/>
          </a:prstGeom>
        </p:spPr>
      </p:pic>
      <p:pic>
        <p:nvPicPr>
          <p:cNvPr id="10" name="Picture 9" descr="vel-1e15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210" y="1412777"/>
            <a:ext cx="3600000" cy="2351555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467544" y="1772816"/>
            <a:ext cx="81369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707904" y="2132856"/>
            <a:ext cx="1534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FF0000"/>
                </a:solidFill>
              </a:rPr>
              <a:t>v</a:t>
            </a:r>
            <a:r>
              <a:rPr lang="en-GB" dirty="0">
                <a:solidFill>
                  <a:srgbClr val="FF0000"/>
                </a:solidFill>
              </a:rPr>
              <a:t> = 190 </a:t>
            </a:r>
            <a:r>
              <a:rPr lang="en-GB" dirty="0" err="1">
                <a:solidFill>
                  <a:srgbClr val="FF0000"/>
                </a:solidFill>
              </a:rPr>
              <a:t>μm</a:t>
            </a:r>
            <a:r>
              <a:rPr lang="en-GB" dirty="0">
                <a:solidFill>
                  <a:srgbClr val="FF0000"/>
                </a:solidFill>
              </a:rPr>
              <a:t>/ns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3275856" y="3068960"/>
            <a:ext cx="22322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95536" y="4437112"/>
            <a:ext cx="22322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012160" y="4437112"/>
            <a:ext cx="22322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779912" y="5157192"/>
            <a:ext cx="1497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Same scale as </a:t>
            </a:r>
          </a:p>
          <a:p>
            <a:r>
              <a:rPr lang="en-GB" b="1" dirty="0"/>
              <a:t>for neutrons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2EEF838-CE87-CF46-A3E9-68BDE727D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8825C4F-CDD9-4C4C-9FC3-0FB074D92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356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f-1e16R-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1048"/>
            <a:ext cx="3463544" cy="26369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Field Profiles Protons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pic>
        <p:nvPicPr>
          <p:cNvPr id="12" name="Picture 11" descr="Ef-5e14R-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3137"/>
            <a:ext cx="3419872" cy="2601927"/>
          </a:xfrm>
          <a:prstGeom prst="rect">
            <a:avLst/>
          </a:prstGeom>
        </p:spPr>
      </p:pic>
      <p:pic>
        <p:nvPicPr>
          <p:cNvPr id="11" name="Picture 10" descr="Ef-3e15R-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1" y="2836814"/>
            <a:ext cx="3744416" cy="2850749"/>
          </a:xfrm>
          <a:prstGeom prst="rect">
            <a:avLst/>
          </a:prstGeom>
        </p:spPr>
      </p:pic>
      <p:pic>
        <p:nvPicPr>
          <p:cNvPr id="10" name="Picture 9" descr="Ef-3e16R-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580" y="3861048"/>
            <a:ext cx="3404932" cy="2592288"/>
          </a:xfrm>
          <a:prstGeom prst="rect">
            <a:avLst/>
          </a:prstGeom>
        </p:spPr>
      </p:pic>
      <p:pic>
        <p:nvPicPr>
          <p:cNvPr id="13" name="Picture 12" descr="Ef-1e15R-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5" y="1394357"/>
            <a:ext cx="3376173" cy="2568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3888" y="1556792"/>
            <a:ext cx="1993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Smaller peak fields </a:t>
            </a:r>
          </a:p>
          <a:p>
            <a:r>
              <a:rPr lang="en-GB" b="1" dirty="0"/>
              <a:t>than for neutrons</a:t>
            </a:r>
          </a:p>
          <a:p>
            <a:r>
              <a:rPr lang="en-GB" b="1" dirty="0"/>
              <a:t>Scale 0-7 V/</a:t>
            </a:r>
            <a:r>
              <a:rPr lang="en-GB" b="1" dirty="0" err="1"/>
              <a:t>μm</a:t>
            </a:r>
            <a:endParaRPr lang="en-GB" b="1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309E62-2194-9B4C-B378-8B7ED5784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3F94BB1-8284-C043-99BD-D14031669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30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</a:t>
            </a:r>
            <a:r>
              <a:rPr lang="en-GB" i="1" dirty="0"/>
              <a:t>CCE(V)</a:t>
            </a:r>
            <a:r>
              <a:rPr lang="en-GB" dirty="0"/>
              <a:t>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What could be linear</a:t>
            </a:r>
          </a:p>
          <a:p>
            <a:pPr lvl="1"/>
            <a:r>
              <a:rPr lang="en-GB" dirty="0"/>
              <a:t>SCR governed </a:t>
            </a:r>
            <a:r>
              <a:rPr lang="en-GB" i="1" dirty="0"/>
              <a:t>CCE(V) </a:t>
            </a:r>
            <a:r>
              <a:rPr lang="en-GB" dirty="0"/>
              <a:t>after irradiation (√</a:t>
            </a:r>
            <a:r>
              <a:rPr lang="en-GB" i="1" dirty="0"/>
              <a:t>V</a:t>
            </a:r>
            <a:r>
              <a:rPr lang="en-GB" dirty="0"/>
              <a:t>), highly resistive ENB (√</a:t>
            </a:r>
            <a:r>
              <a:rPr lang="en-GB" i="1" dirty="0"/>
              <a:t>V)</a:t>
            </a:r>
            <a:r>
              <a:rPr lang="en-GB" dirty="0"/>
              <a:t>, without trapping </a:t>
            </a:r>
          </a:p>
          <a:p>
            <a:pPr lvl="1"/>
            <a:r>
              <a:rPr lang="en-GB" dirty="0"/>
              <a:t>Trapping dominated with non-saturated drift velocity</a:t>
            </a:r>
          </a:p>
          <a:p>
            <a:r>
              <a:rPr lang="en-GB" dirty="0"/>
              <a:t>What is </a:t>
            </a:r>
            <a:r>
              <a:rPr lang="en-GB" i="1" dirty="0"/>
              <a:t>not </a:t>
            </a:r>
            <a:r>
              <a:rPr lang="en-GB" dirty="0"/>
              <a:t>linear</a:t>
            </a:r>
          </a:p>
          <a:p>
            <a:pPr lvl="1"/>
            <a:r>
              <a:rPr lang="en-GB" dirty="0"/>
              <a:t>velocity saturation</a:t>
            </a:r>
          </a:p>
          <a:p>
            <a:pPr lvl="1"/>
            <a:r>
              <a:rPr lang="en-GB" dirty="0"/>
              <a:t>charge multiplication</a:t>
            </a:r>
          </a:p>
          <a:p>
            <a:pPr lvl="1"/>
            <a:r>
              <a:rPr lang="en-GB" dirty="0"/>
              <a:t>double junction</a:t>
            </a:r>
          </a:p>
          <a:p>
            <a:pPr lvl="1"/>
            <a:r>
              <a:rPr lang="en-GB" dirty="0"/>
              <a:t>field in ENB</a:t>
            </a:r>
          </a:p>
          <a:p>
            <a:pPr lvl="1"/>
            <a:r>
              <a:rPr lang="en-GB" dirty="0"/>
              <a:t>...</a:t>
            </a:r>
          </a:p>
          <a:p>
            <a:r>
              <a:rPr lang="en-GB" dirty="0"/>
              <a:t>Just a nice coincidence or some physics behind ?</a:t>
            </a:r>
          </a:p>
          <a:p>
            <a:pPr lvl="1"/>
            <a:r>
              <a:rPr lang="en-GB" dirty="0"/>
              <a:t>look </a:t>
            </a:r>
            <a:r>
              <a:rPr lang="en-GB" i="1" dirty="0"/>
              <a:t>into</a:t>
            </a:r>
            <a:r>
              <a:rPr lang="en-GB" dirty="0"/>
              <a:t> silicon to search for an answer</a:t>
            </a:r>
          </a:p>
          <a:p>
            <a:pPr lvl="1"/>
            <a:endParaRPr lang="en-GB" dirty="0"/>
          </a:p>
          <a:p>
            <a:pPr lvl="2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CD78040-FC05-8442-B9E7-8E692CD6E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BAD61E8-550F-4F43-A485-3EC6F9292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71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6084" b="1454"/>
          <a:stretch/>
        </p:blipFill>
        <p:spPr>
          <a:xfrm>
            <a:off x="4877699" y="1556792"/>
            <a:ext cx="4261485" cy="24828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TCT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71612"/>
            <a:ext cx="4932040" cy="480971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Edge-TCT</a:t>
            </a:r>
          </a:p>
          <a:p>
            <a:pPr lvl="1"/>
            <a:r>
              <a:rPr lang="en-US" dirty="0"/>
              <a:t>Generate charges by edge-on IR laser perpendicular to strips, detector edge polished </a:t>
            </a:r>
          </a:p>
          <a:p>
            <a:pPr lvl="1"/>
            <a:r>
              <a:rPr lang="en-US" dirty="0"/>
              <a:t>Focus laser under the strip to be measured, move detector to scan</a:t>
            </a:r>
          </a:p>
          <a:p>
            <a:pPr lvl="1"/>
            <a:r>
              <a:rPr lang="en-US" dirty="0"/>
              <a:t>Measure induced signal with fast amplifier with sub-ns rise-time (Transient Current Technique)</a:t>
            </a:r>
          </a:p>
          <a:p>
            <a:pPr lvl="1"/>
            <a:r>
              <a:rPr lang="en-US" dirty="0"/>
              <a:t>Laser beam width 8 µm FWHM under the chosen strip, fast (40 </a:t>
            </a:r>
            <a:r>
              <a:rPr lang="en-US" dirty="0" err="1"/>
              <a:t>ps</a:t>
            </a:r>
            <a:r>
              <a:rPr lang="en-US" dirty="0"/>
              <a:t>) and powerful laser</a:t>
            </a:r>
          </a:p>
          <a:p>
            <a:pPr lvl="2"/>
            <a:r>
              <a:rPr lang="en-US" sz="2600" dirty="0"/>
              <a:t>Caveat – injecting charge under all strips effectively results in constant weighting (albeit not electric !) field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00192" y="1556792"/>
            <a:ext cx="1049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Edge TCT</a:t>
            </a:r>
          </a:p>
        </p:txBody>
      </p:sp>
      <p:pic>
        <p:nvPicPr>
          <p:cNvPr id="10" name="Picture 9" descr="Scanning-TCT-phot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150" y="4365104"/>
            <a:ext cx="3026850" cy="1988840"/>
          </a:xfrm>
          <a:prstGeom prst="rect">
            <a:avLst/>
          </a:prstGeom>
        </p:spPr>
      </p:pic>
      <p:pic>
        <p:nvPicPr>
          <p:cNvPr id="12" name="Picture 11" descr="particulars-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4365104"/>
            <a:ext cx="1221669" cy="1872208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ACCB097-5483-D541-8EA7-0A5273DB9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48CAC56-807B-FD49-BE55-8F41F46D2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Field 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556792"/>
            <a:ext cx="5760640" cy="319695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Initial signal proportional to velocity sum at given detector depth</a:t>
            </a:r>
          </a:p>
          <a:p>
            <a:r>
              <a:rPr lang="en-US" dirty="0"/>
              <a:t>Caveats for field extraction</a:t>
            </a:r>
          </a:p>
          <a:p>
            <a:pPr lvl="1"/>
            <a:r>
              <a:rPr lang="en-US" dirty="0"/>
              <a:t>Transfer function of electronics smears out signal, snapshot taken at ~600 </a:t>
            </a:r>
            <a:r>
              <a:rPr lang="en-US" dirty="0" err="1"/>
              <a:t>ps</a:t>
            </a:r>
            <a:endParaRPr lang="en-US" dirty="0"/>
          </a:p>
          <a:p>
            <a:pPr lvl="2"/>
            <a:r>
              <a:rPr lang="en-US" dirty="0"/>
              <a:t>Problematic with heavy trapping</a:t>
            </a:r>
          </a:p>
          <a:p>
            <a:pPr lvl="2"/>
            <a:r>
              <a:rPr lang="en-US" dirty="0"/>
              <a:t>Electrons with </a:t>
            </a:r>
            <a:r>
              <a:rPr lang="en-US" i="1" dirty="0" err="1"/>
              <a:t>v</a:t>
            </a:r>
            <a:r>
              <a:rPr lang="en-US" i="1" baseline="-25000" dirty="0" err="1"/>
              <a:t>sat</a:t>
            </a:r>
            <a:r>
              <a:rPr lang="en-US" i="1" dirty="0"/>
              <a:t> </a:t>
            </a:r>
            <a:r>
              <a:rPr lang="en-US" dirty="0"/>
              <a:t>hit electrode in 500 </a:t>
            </a:r>
            <a:r>
              <a:rPr lang="en-US" dirty="0" err="1"/>
              <a:t>ps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Mobility depends on </a:t>
            </a:r>
            <a:r>
              <a:rPr lang="en-US" i="1" dirty="0"/>
              <a:t>E</a:t>
            </a:r>
          </a:p>
          <a:p>
            <a:pPr lvl="2"/>
            <a:r>
              <a:rPr lang="en-US" i="1" dirty="0"/>
              <a:t>v</a:t>
            </a:r>
            <a:r>
              <a:rPr lang="en-US" dirty="0"/>
              <a:t> saturates for </a:t>
            </a:r>
            <a:r>
              <a:rPr lang="en-US" i="1" dirty="0"/>
              <a:t>E</a:t>
            </a:r>
            <a:r>
              <a:rPr lang="en-US" dirty="0"/>
              <a:t> &gt;&gt; 1V/</a:t>
            </a:r>
            <a:r>
              <a:rPr lang="en-US" dirty="0" err="1"/>
              <a:t>μm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176205"/>
              </p:ext>
            </p:extLst>
          </p:nvPr>
        </p:nvGraphicFramePr>
        <p:xfrm>
          <a:off x="5796136" y="1700808"/>
          <a:ext cx="3347864" cy="1901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16" name="Equation" r:id="rId3" imgW="1663700" imgH="711200" progId="Equation.3">
                  <p:embed/>
                </p:oleObj>
              </mc:Choice>
              <mc:Fallback>
                <p:oleObj name="Equation" r:id="rId3" imgW="16637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1700808"/>
                        <a:ext cx="3347864" cy="1901481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001" y="4005064"/>
            <a:ext cx="3762999" cy="2592288"/>
          </a:xfrm>
          <a:prstGeom prst="rect">
            <a:avLst/>
          </a:prstGeom>
        </p:spPr>
      </p:pic>
      <p:pic>
        <p:nvPicPr>
          <p:cNvPr id="14" name="Picture 13" descr="drif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4725144"/>
            <a:ext cx="2618794" cy="17281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37974" y="4725144"/>
            <a:ext cx="1052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electrons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7974" y="5082334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holes</a:t>
            </a:r>
          </a:p>
        </p:txBody>
      </p:sp>
      <p:pic>
        <p:nvPicPr>
          <p:cNvPr id="19" name="Picture 18" descr="e-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799" y="4753946"/>
            <a:ext cx="2592289" cy="16993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11960" y="4800002"/>
            <a:ext cx="1052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electrons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11960" y="5157192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holes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4932040" y="4869160"/>
            <a:ext cx="0" cy="1368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347864" y="5805264"/>
            <a:ext cx="2157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90% </a:t>
            </a:r>
            <a:r>
              <a:rPr lang="en-US" dirty="0" err="1"/>
              <a:t>v</a:t>
            </a:r>
            <a:r>
              <a:rPr lang="en-US" baseline="-25000" dirty="0" err="1"/>
              <a:t>sat,e</a:t>
            </a:r>
            <a:r>
              <a:rPr lang="en-US" baseline="-25000" dirty="0"/>
              <a:t> </a:t>
            </a:r>
            <a:r>
              <a:rPr lang="en-US" dirty="0"/>
              <a:t>@2.5V/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948264" y="4365104"/>
            <a:ext cx="864096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372200" y="4077072"/>
            <a:ext cx="17658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Measured signal</a:t>
            </a:r>
          </a:p>
          <a:p>
            <a:pPr algn="ctr"/>
            <a:r>
              <a:rPr lang="en-US" dirty="0"/>
              <a:t>non-irradiated</a:t>
            </a:r>
          </a:p>
          <a:p>
            <a:pPr marL="0" lvl="2" algn="ctr"/>
            <a:r>
              <a:rPr lang="en-US" dirty="0"/>
              <a:t>50 </a:t>
            </a:r>
            <a:r>
              <a:rPr lang="en-US" dirty="0" err="1"/>
              <a:t>μm</a:t>
            </a:r>
            <a:r>
              <a:rPr lang="en-US" dirty="0"/>
              <a:t> from strip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C688369-E9C0-E94D-8304-43944D07C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D72C15B-1EA3-E047-89F1-B37692B68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29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Results from Neutrons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82" y="4077072"/>
            <a:ext cx="8229600" cy="244827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Very instructive regarding qualitative electric field shape</a:t>
            </a:r>
          </a:p>
          <a:p>
            <a:pPr lvl="1"/>
            <a:r>
              <a:rPr lang="en-US" dirty="0"/>
              <a:t>Non-irradiated “by the book” for abrupt junction </a:t>
            </a:r>
            <a:r>
              <a:rPr lang="en-US" dirty="0" err="1"/>
              <a:t>n</a:t>
            </a:r>
            <a:r>
              <a:rPr lang="en-US" baseline="30000" dirty="0" err="1"/>
              <a:t>+</a:t>
            </a:r>
            <a:r>
              <a:rPr lang="en-US" dirty="0" err="1"/>
              <a:t>p</a:t>
            </a:r>
            <a:r>
              <a:rPr lang="en-US" dirty="0"/>
              <a:t> diode</a:t>
            </a:r>
          </a:p>
          <a:p>
            <a:pPr lvl="2"/>
            <a:r>
              <a:rPr lang="en-US" dirty="0"/>
              <a:t>SCR and ENB nicely separated, small double junction near backplane</a:t>
            </a:r>
          </a:p>
          <a:p>
            <a:pPr lvl="1"/>
            <a:r>
              <a:rPr lang="en-US" dirty="0"/>
              <a:t>Medium </a:t>
            </a:r>
            <a:r>
              <a:rPr lang="en-US" dirty="0" err="1"/>
              <a:t>fluence</a:t>
            </a:r>
            <a:r>
              <a:rPr lang="en-US" dirty="0"/>
              <a:t> (</a:t>
            </a:r>
            <a:r>
              <a:rPr lang="en-US" dirty="0" err="1"/>
              <a:t>Φ</a:t>
            </a:r>
            <a:r>
              <a:rPr lang="en-US" dirty="0"/>
              <a:t>=10</a:t>
            </a:r>
            <a:r>
              <a:rPr lang="en-US" baseline="30000" dirty="0"/>
              <a:t>15 </a:t>
            </a:r>
            <a:r>
              <a:rPr lang="en-US" dirty="0"/>
              <a:t>neutrons): some surprise</a:t>
            </a:r>
          </a:p>
          <a:p>
            <a:pPr lvl="2"/>
            <a:r>
              <a:rPr lang="en-US" dirty="0"/>
              <a:t>Smaller space charge than expected in SCR, some field in “ENB”</a:t>
            </a:r>
          </a:p>
          <a:p>
            <a:pPr lvl="1"/>
            <a:r>
              <a:rPr lang="en-US" dirty="0"/>
              <a:t>Large </a:t>
            </a:r>
            <a:r>
              <a:rPr lang="en-US" dirty="0" err="1"/>
              <a:t>fluence</a:t>
            </a:r>
            <a:r>
              <a:rPr lang="en-US" dirty="0"/>
              <a:t> (</a:t>
            </a:r>
            <a:r>
              <a:rPr lang="en-US" dirty="0" err="1"/>
              <a:t>Φ</a:t>
            </a:r>
            <a:r>
              <a:rPr lang="en-US" dirty="0"/>
              <a:t>=10</a:t>
            </a:r>
            <a:r>
              <a:rPr lang="en-US" baseline="30000" dirty="0"/>
              <a:t>16</a:t>
            </a:r>
            <a:r>
              <a:rPr lang="en-US" dirty="0"/>
              <a:t>): full of surprises</a:t>
            </a:r>
          </a:p>
          <a:p>
            <a:pPr lvl="2"/>
            <a:r>
              <a:rPr lang="en-US" dirty="0"/>
              <a:t>Still lower space charge, sizeable field in “ENB”</a:t>
            </a:r>
          </a:p>
          <a:p>
            <a:pPr lvl="2"/>
            <a:r>
              <a:rPr lang="en-US" dirty="0"/>
              <a:t>Charge multiplication (CM)  additional trouble for interpretation at large </a:t>
            </a:r>
            <a:r>
              <a:rPr lang="en-US" i="1" dirty="0"/>
              <a:t>V</a:t>
            </a:r>
          </a:p>
          <a:p>
            <a:r>
              <a:rPr lang="en-US" dirty="0"/>
              <a:t>Nice, but let’s try to get </a:t>
            </a:r>
            <a:r>
              <a:rPr lang="en-US" i="1" dirty="0"/>
              <a:t>quantitative 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29355" y="1988840"/>
            <a:ext cx="9173355" cy="2205796"/>
            <a:chOff x="-34399" y="2060848"/>
            <a:chExt cx="9173355" cy="220579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4399" y="2098691"/>
              <a:ext cx="3059832" cy="216795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4346" y="2132856"/>
              <a:ext cx="3029983" cy="208823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53411" y="2132856"/>
              <a:ext cx="3070116" cy="2088232"/>
            </a:xfrm>
            <a:prstGeom prst="rect">
              <a:avLst/>
            </a:prstGeom>
          </p:spPr>
        </p:pic>
        <p:sp>
          <p:nvSpPr>
            <p:cNvPr id="14" name="Down Arrow 13"/>
            <p:cNvSpPr/>
            <p:nvPr/>
          </p:nvSpPr>
          <p:spPr>
            <a:xfrm rot="16200000">
              <a:off x="1333245" y="2672916"/>
              <a:ext cx="360040" cy="1152128"/>
            </a:xfrm>
            <a:prstGeom prst="downArrow">
              <a:avLst/>
            </a:prstGeom>
            <a:gradFill flip="none" rotWithShape="1">
              <a:gsLst>
                <a:gs pos="0">
                  <a:srgbClr val="FF6600">
                    <a:alpha val="31000"/>
                  </a:srgbClr>
                </a:gs>
                <a:gs pos="100000">
                  <a:schemeClr val="accent6">
                    <a:lumMod val="40000"/>
                    <a:lumOff val="60000"/>
                    <a:alpha val="31000"/>
                  </a:schemeClr>
                </a:gs>
              </a:gsLst>
              <a:lin ang="16200000" scaled="0"/>
              <a:tileRect/>
            </a:gradFill>
            <a:ln>
              <a:gradFill flip="none" rotWithShape="1">
                <a:gsLst>
                  <a:gs pos="0">
                    <a:schemeClr val="accent6"/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5400000" scaled="0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37201" y="2852936"/>
              <a:ext cx="1102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Depletion</a:t>
              </a:r>
            </a:p>
          </p:txBody>
        </p:sp>
        <p:sp>
          <p:nvSpPr>
            <p:cNvPr id="16" name="Down Arrow 15"/>
            <p:cNvSpPr/>
            <p:nvPr/>
          </p:nvSpPr>
          <p:spPr>
            <a:xfrm rot="16200000">
              <a:off x="4285573" y="2528900"/>
              <a:ext cx="360040" cy="1152128"/>
            </a:xfrm>
            <a:prstGeom prst="downArrow">
              <a:avLst/>
            </a:prstGeom>
            <a:gradFill flip="none" rotWithShape="1">
              <a:gsLst>
                <a:gs pos="0">
                  <a:srgbClr val="FF6600">
                    <a:alpha val="31000"/>
                  </a:srgbClr>
                </a:gs>
                <a:gs pos="100000">
                  <a:schemeClr val="accent6">
                    <a:lumMod val="40000"/>
                    <a:lumOff val="60000"/>
                    <a:alpha val="31000"/>
                  </a:schemeClr>
                </a:gs>
              </a:gsLst>
              <a:lin ang="16200000" scaled="0"/>
              <a:tileRect/>
            </a:gradFill>
            <a:ln>
              <a:gradFill flip="none" rotWithShape="1">
                <a:gsLst>
                  <a:gs pos="0">
                    <a:schemeClr val="accent6"/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5400000" scaled="0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17521" y="2708920"/>
              <a:ext cx="1102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Depletion</a:t>
              </a:r>
            </a:p>
          </p:txBody>
        </p:sp>
        <p:sp>
          <p:nvSpPr>
            <p:cNvPr id="19" name="Down Arrow 18"/>
            <p:cNvSpPr/>
            <p:nvPr/>
          </p:nvSpPr>
          <p:spPr>
            <a:xfrm rot="16200000">
              <a:off x="6805853" y="2600908"/>
              <a:ext cx="360040" cy="720080"/>
            </a:xfrm>
            <a:prstGeom prst="downArrow">
              <a:avLst/>
            </a:prstGeom>
            <a:gradFill flip="none" rotWithShape="1">
              <a:gsLst>
                <a:gs pos="0">
                  <a:srgbClr val="FF6600">
                    <a:alpha val="31000"/>
                  </a:srgbClr>
                </a:gs>
                <a:gs pos="100000">
                  <a:schemeClr val="accent6">
                    <a:lumMod val="40000"/>
                    <a:lumOff val="60000"/>
                    <a:alpha val="31000"/>
                  </a:schemeClr>
                </a:gs>
              </a:gsLst>
              <a:lin ang="16200000" scaled="0"/>
              <a:tileRect/>
            </a:gradFill>
            <a:ln>
              <a:gradFill flip="none" rotWithShape="1">
                <a:gsLst>
                  <a:gs pos="0">
                    <a:schemeClr val="accent6"/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5400000" scaled="0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09809" y="2492896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Depletion 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7121" y="2276872"/>
              <a:ext cx="1063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v </a:t>
              </a:r>
              <a:r>
                <a:rPr lang="en-US" sz="1400" dirty="0"/>
                <a:t>saturation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13465" y="2204864"/>
              <a:ext cx="1063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v </a:t>
              </a:r>
              <a:r>
                <a:rPr lang="en-US" sz="1400" dirty="0"/>
                <a:t>saturation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95743" y="2060848"/>
              <a:ext cx="6324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CM !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29289" y="3573016"/>
              <a:ext cx="5421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E</a:t>
              </a:r>
              <a:r>
                <a:rPr lang="en-US" dirty="0"/>
                <a:t>=0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249569" y="3501008"/>
              <a:ext cx="9809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Small</a:t>
              </a:r>
              <a:r>
                <a:rPr lang="en-US" i="1" dirty="0"/>
                <a:t> E</a:t>
              </a:r>
              <a:r>
                <a:rPr lang="en-US" dirty="0"/>
                <a:t>?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85873" y="3501008"/>
              <a:ext cx="13282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Sizeable </a:t>
              </a:r>
              <a:r>
                <a:rPr lang="en-US" i="1" dirty="0"/>
                <a:t>E</a:t>
              </a:r>
              <a:r>
                <a:rPr lang="en-US" dirty="0"/>
                <a:t>??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090697" y="2420888"/>
              <a:ext cx="10482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“double</a:t>
              </a:r>
            </a:p>
            <a:p>
              <a:r>
                <a:rPr lang="en-US" dirty="0"/>
                <a:t>junction”</a:t>
              </a:r>
            </a:p>
          </p:txBody>
        </p:sp>
      </p:grpSp>
      <p:sp>
        <p:nvSpPr>
          <p:cNvPr id="29" name="Content Placeholder 2"/>
          <p:cNvSpPr txBox="1">
            <a:spLocks/>
          </p:cNvSpPr>
          <p:nvPr/>
        </p:nvSpPr>
        <p:spPr>
          <a:xfrm>
            <a:off x="0" y="1412776"/>
            <a:ext cx="9144000" cy="936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Hamamatsu ATL07 n</a:t>
            </a:r>
            <a:r>
              <a:rPr lang="en-US" sz="2200" baseline="30000" dirty="0"/>
              <a:t>+</a:t>
            </a:r>
            <a:r>
              <a:rPr lang="en-US" sz="2200" dirty="0"/>
              <a:t> mini-strip,  FZ p-type, neutron irradiated at JSI TRIGA reactor</a:t>
            </a:r>
          </a:p>
          <a:p>
            <a:pPr lvl="1"/>
            <a:r>
              <a:rPr lang="en-US" sz="1900" dirty="0"/>
              <a:t>In steps up to 10</a:t>
            </a:r>
            <a:r>
              <a:rPr lang="en-US" sz="1900" baseline="30000" dirty="0"/>
              <a:t>16</a:t>
            </a:r>
            <a:r>
              <a:rPr lang="en-US" sz="1900" dirty="0"/>
              <a:t> </a:t>
            </a:r>
            <a:r>
              <a:rPr lang="en-US" sz="1900" dirty="0" err="1"/>
              <a:t>n</a:t>
            </a:r>
            <a:r>
              <a:rPr lang="en-US" sz="1900" baseline="-25000" dirty="0" err="1"/>
              <a:t>eq</a:t>
            </a:r>
            <a:r>
              <a:rPr lang="en-US" sz="1900" dirty="0"/>
              <a:t>/cm</a:t>
            </a:r>
            <a:r>
              <a:rPr lang="en-US" sz="1900" baseline="30000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6523048" y="4862328"/>
            <a:ext cx="2513587" cy="123110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Published in :</a:t>
            </a:r>
          </a:p>
          <a:p>
            <a:r>
              <a:rPr lang="en-US" dirty="0"/>
              <a:t> </a:t>
            </a:r>
            <a:r>
              <a:rPr lang="en-US" b="1" dirty="0"/>
              <a:t>G. Kramberger et al.,</a:t>
            </a:r>
          </a:p>
          <a:p>
            <a:r>
              <a:rPr lang="en-US" b="1" dirty="0"/>
              <a:t> </a:t>
            </a:r>
            <a:r>
              <a:rPr lang="en-US" b="1" i="1" dirty="0"/>
              <a:t>JINST 9 P10016(2014)</a:t>
            </a:r>
            <a:r>
              <a:rPr lang="en-US" b="1" dirty="0"/>
              <a:t>.</a:t>
            </a:r>
          </a:p>
          <a:p>
            <a:endParaRPr lang="en-US" sz="2000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367793C-78F0-5F48-B4FE-A65C5C866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432C51D-3EC2-884C-84EB-A7601007C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94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Extending the Reach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6120680" cy="496855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In 2014 added </a:t>
            </a:r>
            <a:r>
              <a:rPr lang="en-US" dirty="0">
                <a:solidFill>
                  <a:srgbClr val="FF0000"/>
                </a:solidFill>
              </a:rPr>
              <a:t>5x10</a:t>
            </a:r>
            <a:r>
              <a:rPr lang="en-US" baseline="30000" dirty="0">
                <a:solidFill>
                  <a:srgbClr val="FF0000"/>
                </a:solidFill>
              </a:rPr>
              <a:t>16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baseline="30000" dirty="0">
                <a:solidFill>
                  <a:srgbClr val="FF0000"/>
                </a:solidFill>
              </a:rPr>
              <a:t>17</a:t>
            </a:r>
            <a:r>
              <a:rPr lang="en-US" dirty="0"/>
              <a:t>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 measurements of the same detector</a:t>
            </a:r>
          </a:p>
          <a:p>
            <a:pPr lvl="1"/>
            <a:r>
              <a:rPr lang="en-US" dirty="0"/>
              <a:t>10</a:t>
            </a:r>
            <a:r>
              <a:rPr lang="en-US" baseline="30000" dirty="0"/>
              <a:t>16</a:t>
            </a:r>
            <a:r>
              <a:rPr lang="en-US" dirty="0"/>
              <a:t> of this </a:t>
            </a:r>
            <a:r>
              <a:rPr lang="en-US" dirty="0" err="1"/>
              <a:t>fluence</a:t>
            </a:r>
            <a:r>
              <a:rPr lang="en-US" dirty="0"/>
              <a:t> fully annealed, the rest 80 min @ 60°C</a:t>
            </a:r>
          </a:p>
          <a:p>
            <a:r>
              <a:rPr lang="en-US" dirty="0"/>
              <a:t>Intrinsic feature – signal oscillations</a:t>
            </a:r>
          </a:p>
          <a:p>
            <a:pPr lvl="1"/>
            <a:r>
              <a:rPr lang="en-US" dirty="0"/>
              <a:t>period ~5/4 ns </a:t>
            </a:r>
          </a:p>
          <a:p>
            <a:pPr lvl="1"/>
            <a:r>
              <a:rPr lang="en-US" dirty="0"/>
              <a:t>LRC   (C~2pf =&gt; L~20 </a:t>
            </a:r>
            <a:r>
              <a:rPr lang="en-US" dirty="0" err="1"/>
              <a:t>nH</a:t>
            </a:r>
            <a:r>
              <a:rPr lang="en-US" dirty="0"/>
              <a:t> ~ 1cm of wire)</a:t>
            </a:r>
          </a:p>
          <a:p>
            <a:pPr lvl="1"/>
            <a:r>
              <a:rPr lang="en-US" dirty="0"/>
              <a:t>velocity (slope) and charge (integral) yield consistent results</a:t>
            </a:r>
          </a:p>
          <a:p>
            <a:pPr lvl="1"/>
            <a:r>
              <a:rPr lang="en-US" dirty="0"/>
              <a:t>should be, as </a:t>
            </a:r>
            <a:r>
              <a:rPr lang="en-US" i="1" dirty="0"/>
              <a:t>Q ≈ Q</a:t>
            </a:r>
            <a:r>
              <a:rPr lang="en-US" i="1" baseline="-25000" dirty="0"/>
              <a:t>0</a:t>
            </a:r>
            <a:r>
              <a:rPr lang="en-US" i="1" dirty="0"/>
              <a:t> </a:t>
            </a:r>
            <a:r>
              <a:rPr lang="en-US" i="1" dirty="0" err="1"/>
              <a:t>v</a:t>
            </a:r>
            <a:r>
              <a:rPr lang="en-US" i="1" baseline="-25000" dirty="0" err="1"/>
              <a:t>sum</a:t>
            </a:r>
            <a:r>
              <a:rPr lang="en-US" i="1" dirty="0" err="1"/>
              <a:t>τ</a:t>
            </a:r>
            <a:r>
              <a:rPr lang="en-US" i="1" baseline="-25000" dirty="0" err="1"/>
              <a:t>eff</a:t>
            </a:r>
            <a:r>
              <a:rPr lang="en-US" i="1" baseline="-25000" dirty="0"/>
              <a:t> </a:t>
            </a:r>
            <a:r>
              <a:rPr lang="en-US" i="1" dirty="0"/>
              <a:t>/d</a:t>
            </a:r>
          </a:p>
          <a:p>
            <a:pPr>
              <a:buFont typeface="Lucida Grande"/>
              <a:buChar char="☹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Cannot use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I(t)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to measure trapping...</a:t>
            </a:r>
          </a:p>
          <a:p>
            <a:pPr marL="0" indent="0">
              <a:buNone/>
            </a:pPr>
            <a:r>
              <a:rPr lang="en-US" dirty="0">
                <a:solidFill>
                  <a:srgbClr val="008000"/>
                </a:solidFill>
              </a:rPr>
              <a:t>... shall take a closer look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AIDA-TTW, Oxford, 2/4/2019</a:t>
            </a:r>
            <a:endParaRPr lang="en-US" dirty="0"/>
          </a:p>
        </p:txBody>
      </p:sp>
      <p:pic>
        <p:nvPicPr>
          <p:cNvPr id="7" name="Picture 3" descr="I:\analog\TCT\Atlas12\pics\A075e16\Pulses_1e17_400V_re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5681" y="1340768"/>
            <a:ext cx="2708319" cy="1872209"/>
          </a:xfrm>
          <a:prstGeom prst="rect">
            <a:avLst/>
          </a:prstGeom>
          <a:noFill/>
        </p:spPr>
      </p:pic>
      <p:pic>
        <p:nvPicPr>
          <p:cNvPr id="8" name="Picture 2" descr="I:\analog\TCT\Atlas12\pics\New folder\A07_5e16_ChargePro_300-1100_std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9" y="4879963"/>
            <a:ext cx="2699792" cy="1978038"/>
          </a:xfrm>
          <a:prstGeom prst="rect">
            <a:avLst/>
          </a:prstGeom>
          <a:noFill/>
        </p:spPr>
      </p:pic>
      <p:pic>
        <p:nvPicPr>
          <p:cNvPr id="9" name="Picture 3" descr="I:\analog\TCT\Atlas12\pics\New folder\A07_5e16_VelPro_300-1100_std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4129" y="3140968"/>
            <a:ext cx="2719871" cy="19927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524328" y="4149080"/>
            <a:ext cx="1353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17</a:t>
            </a:r>
            <a:r>
              <a:rPr lang="en-US" dirty="0"/>
              <a:t> velocity</a:t>
            </a:r>
          </a:p>
          <a:p>
            <a:r>
              <a:rPr lang="en-US" dirty="0"/>
              <a:t>profile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76256" y="1412776"/>
            <a:ext cx="1108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Signal </a:t>
            </a:r>
            <a:r>
              <a:rPr lang="en-US" i="1" dirty="0"/>
              <a:t>I(t)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96336" y="5877272"/>
            <a:ext cx="1260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17</a:t>
            </a:r>
            <a:r>
              <a:rPr lang="en-US" dirty="0"/>
              <a:t> charge</a:t>
            </a:r>
          </a:p>
          <a:p>
            <a:r>
              <a:rPr lang="en-US" dirty="0"/>
              <a:t>profile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33844F4-BF79-5343-A605-BA27D473B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Marko Mikuž: Extreme Sensors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7D6B4D4-6F57-8F47-A551-887B9EADA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72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73397</TotalTime>
  <Words>3585</Words>
  <Application>Microsoft Macintosh PowerPoint</Application>
  <PresentationFormat>On-screen Show (4:3)</PresentationFormat>
  <Paragraphs>694</Paragraphs>
  <Slides>41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Lucida Calligraphy</vt:lpstr>
      <vt:lpstr>Lucida Grande</vt:lpstr>
      <vt:lpstr>Symbol</vt:lpstr>
      <vt:lpstr>Wingdings</vt:lpstr>
      <vt:lpstr>Office Theme</vt:lpstr>
      <vt:lpstr>Equation</vt:lpstr>
      <vt:lpstr> Silicon Sensors  at  Extreme  Radiation Fluences  </vt:lpstr>
      <vt:lpstr>Extreme ?</vt:lpstr>
      <vt:lpstr>Expectations for 1017 neq/cm2 </vt:lpstr>
      <vt:lpstr>Measurements up to 1.6x1017 neq/cm2 </vt:lpstr>
      <vt:lpstr>Linear CCE(V) ?</vt:lpstr>
      <vt:lpstr>Edge TCT</vt:lpstr>
      <vt:lpstr>Electric Field Measurement</vt:lpstr>
      <vt:lpstr>Selected Results from Neutrons</vt:lpstr>
      <vt:lpstr>Extending the Reach</vt:lpstr>
      <vt:lpstr>Absolute Field Measurement</vt:lpstr>
      <vt:lpstr>Proton Irradiations</vt:lpstr>
      <vt:lpstr>Reverse velocity profiles</vt:lpstr>
      <vt:lpstr>Proton irradiations - details</vt:lpstr>
      <vt:lpstr>Protons revisited</vt:lpstr>
      <vt:lpstr>Additional irradiations</vt:lpstr>
      <vt:lpstr>Basic measurements</vt:lpstr>
      <vt:lpstr>Mobility Considerations FW bias</vt:lpstr>
      <vt:lpstr>Mobility Fits</vt:lpstr>
      <vt:lpstr>Mobility Results</vt:lpstr>
      <vt:lpstr>Mobility Analysis</vt:lpstr>
      <vt:lpstr>Mobility Comparison</vt:lpstr>
      <vt:lpstr>Velocity and Field Profiles</vt:lpstr>
      <vt:lpstr>Velocity Profiles Neutrons</vt:lpstr>
      <vt:lpstr>Field Profiles Neutrons</vt:lpstr>
      <vt:lpstr>Current Characteristics</vt:lpstr>
      <vt:lpstr>Reverse Bias Field Profile</vt:lpstr>
      <vt:lpstr>SCR Consistency</vt:lpstr>
      <vt:lpstr>ATL12 up to 3e17</vt:lpstr>
      <vt:lpstr>Acceptor introduction in SCR</vt:lpstr>
      <vt:lpstr>“ENB” Consistency</vt:lpstr>
      <vt:lpstr>Trapping Considerations</vt:lpstr>
      <vt:lpstr>More Considerations</vt:lpstr>
      <vt:lpstr>Exploiting TCT Waveforms</vt:lpstr>
      <vt:lpstr>Waveforms: How sensitive ?</vt:lpstr>
      <vt:lpstr>Trapping – position dependence ?</vt:lpstr>
      <vt:lpstr>Trapping @3e17</vt:lpstr>
      <vt:lpstr>Summary</vt:lpstr>
      <vt:lpstr>Backup Slides</vt:lpstr>
      <vt:lpstr>Charge Multiplication</vt:lpstr>
      <vt:lpstr>Velocity Profiles Protons</vt:lpstr>
      <vt:lpstr>Field Profiles Protons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study of anomalous charge collection efficiency in heavily irradiated silicon strip detectors</dc:title>
  <dc:creator>mm</dc:creator>
  <cp:lastModifiedBy>Microsoft Office User</cp:lastModifiedBy>
  <cp:revision>736</cp:revision>
  <dcterms:created xsi:type="dcterms:W3CDTF">2009-08-25T12:43:27Z</dcterms:created>
  <dcterms:modified xsi:type="dcterms:W3CDTF">2019-04-02T10:16:06Z</dcterms:modified>
</cp:coreProperties>
</file>