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59" r:id="rId4"/>
    <p:sldId id="258" r:id="rId5"/>
    <p:sldId id="257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69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2" y="3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07106-C3E2-46EE-A92A-89003C36E9DA}" type="datetimeFigureOut">
              <a:rPr lang="en-US" smtClean="0"/>
              <a:t>4/19/2019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4E970-0AA4-4C23-885A-DA0384DABC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718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07106-C3E2-46EE-A92A-89003C36E9DA}" type="datetimeFigureOut">
              <a:rPr lang="en-US" smtClean="0"/>
              <a:t>4/19/2019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4E970-0AA4-4C23-885A-DA0384DABC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10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07106-C3E2-46EE-A92A-89003C36E9DA}" type="datetimeFigureOut">
              <a:rPr lang="en-US" smtClean="0"/>
              <a:t>4/19/2019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4E970-0AA4-4C23-885A-DA0384DABC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220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07106-C3E2-46EE-A92A-89003C36E9DA}" type="datetimeFigureOut">
              <a:rPr lang="en-US" smtClean="0"/>
              <a:t>4/19/2019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4E970-0AA4-4C23-885A-DA0384DABC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641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07106-C3E2-46EE-A92A-89003C36E9DA}" type="datetimeFigureOut">
              <a:rPr lang="en-US" smtClean="0"/>
              <a:t>4/19/2019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4E970-0AA4-4C23-885A-DA0384DABC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755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07106-C3E2-46EE-A92A-89003C36E9DA}" type="datetimeFigureOut">
              <a:rPr lang="en-US" smtClean="0"/>
              <a:t>4/19/2019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4E970-0AA4-4C23-885A-DA0384DABC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101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07106-C3E2-46EE-A92A-89003C36E9DA}" type="datetimeFigureOut">
              <a:rPr lang="en-US" smtClean="0"/>
              <a:t>4/19/2019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4E970-0AA4-4C23-885A-DA0384DABC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215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07106-C3E2-46EE-A92A-89003C36E9DA}" type="datetimeFigureOut">
              <a:rPr lang="en-US" smtClean="0"/>
              <a:t>4/19/2019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4E970-0AA4-4C23-885A-DA0384DABC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433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07106-C3E2-46EE-A92A-89003C36E9DA}" type="datetimeFigureOut">
              <a:rPr lang="en-US" smtClean="0"/>
              <a:t>4/19/2019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4E970-0AA4-4C23-885A-DA0384DABC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510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07106-C3E2-46EE-A92A-89003C36E9DA}" type="datetimeFigureOut">
              <a:rPr lang="en-US" smtClean="0"/>
              <a:t>4/19/2019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4E970-0AA4-4C23-885A-DA0384DABC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7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07106-C3E2-46EE-A92A-89003C36E9DA}" type="datetimeFigureOut">
              <a:rPr lang="en-US" smtClean="0"/>
              <a:t>4/19/2019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4E970-0AA4-4C23-885A-DA0384DABC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768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807106-C3E2-46EE-A92A-89003C36E9DA}" type="datetimeFigureOut">
              <a:rPr lang="en-US" smtClean="0"/>
              <a:t>4/19/2019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64E970-0AA4-4C23-885A-DA0384DABC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784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77516" y="550779"/>
            <a:ext cx="8609345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RD50 CMOS project – </a:t>
            </a:r>
            <a:r>
              <a:rPr lang="en-US" dirty="0" err="1" smtClean="0"/>
              <a:t>nov</a:t>
            </a:r>
            <a:r>
              <a:rPr lang="en-US" dirty="0" smtClean="0"/>
              <a:t>  </a:t>
            </a:r>
            <a:r>
              <a:rPr lang="en-US" dirty="0" err="1" smtClean="0"/>
              <a:t>čip</a:t>
            </a:r>
            <a:r>
              <a:rPr lang="en-US" dirty="0" smtClean="0"/>
              <a:t> RD50-MPW2 pride </a:t>
            </a:r>
            <a:r>
              <a:rPr lang="en-US" dirty="0" err="1" smtClean="0"/>
              <a:t>ven</a:t>
            </a:r>
            <a:r>
              <a:rPr lang="en-US" dirty="0" smtClean="0"/>
              <a:t> </a:t>
            </a:r>
            <a:r>
              <a:rPr lang="en-US" dirty="0" err="1" smtClean="0"/>
              <a:t>julija</a:t>
            </a:r>
            <a:r>
              <a:rPr lang="en-US" dirty="0" smtClean="0"/>
              <a:t>, 4 </a:t>
            </a:r>
            <a:r>
              <a:rPr lang="en-US" dirty="0" err="1" smtClean="0"/>
              <a:t>upornosti</a:t>
            </a:r>
            <a:endParaRPr lang="en-US" dirty="0" smtClean="0"/>
          </a:p>
          <a:p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mi </a:t>
            </a:r>
            <a:r>
              <a:rPr lang="en-US" dirty="0" err="1" smtClean="0"/>
              <a:t>bomo</a:t>
            </a:r>
            <a:r>
              <a:rPr lang="en-US" dirty="0" smtClean="0"/>
              <a:t> </a:t>
            </a:r>
            <a:r>
              <a:rPr lang="en-US" dirty="0" err="1" smtClean="0"/>
              <a:t>merili</a:t>
            </a:r>
            <a:r>
              <a:rPr lang="en-US" dirty="0" smtClean="0"/>
              <a:t> E-TCT s </a:t>
            </a:r>
            <a:r>
              <a:rPr lang="en-US" dirty="0" err="1" smtClean="0"/>
              <a:t>pasivnimi</a:t>
            </a:r>
            <a:r>
              <a:rPr lang="en-US" dirty="0" smtClean="0"/>
              <a:t> </a:t>
            </a:r>
            <a:r>
              <a:rPr lang="en-US" dirty="0" err="1" smtClean="0"/>
              <a:t>pixli</a:t>
            </a:r>
            <a:r>
              <a:rPr lang="en-US" dirty="0" smtClean="0"/>
              <a:t> (diode)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</a:t>
            </a:r>
            <a:r>
              <a:rPr lang="en-US" dirty="0" smtClean="0"/>
              <a:t>obro bi </a:t>
            </a:r>
            <a:r>
              <a:rPr lang="en-US" dirty="0" err="1" smtClean="0"/>
              <a:t>bilo</a:t>
            </a:r>
            <a:r>
              <a:rPr lang="en-US" dirty="0" smtClean="0"/>
              <a:t>, </a:t>
            </a:r>
            <a:r>
              <a:rPr lang="en-US" dirty="0" err="1" smtClean="0"/>
              <a:t>če</a:t>
            </a:r>
            <a:r>
              <a:rPr lang="en-US" dirty="0" smtClean="0"/>
              <a:t> bi </a:t>
            </a:r>
            <a:r>
              <a:rPr lang="en-US" dirty="0" err="1" smtClean="0"/>
              <a:t>lahko</a:t>
            </a:r>
            <a:r>
              <a:rPr lang="en-US" dirty="0" smtClean="0"/>
              <a:t> </a:t>
            </a:r>
            <a:r>
              <a:rPr lang="en-US" dirty="0" err="1" smtClean="0"/>
              <a:t>brali</a:t>
            </a:r>
            <a:r>
              <a:rPr lang="en-US" dirty="0" smtClean="0"/>
              <a:t> in </a:t>
            </a:r>
            <a:r>
              <a:rPr lang="en-US" dirty="0" err="1" smtClean="0"/>
              <a:t>merili</a:t>
            </a:r>
            <a:r>
              <a:rPr lang="en-US" dirty="0" smtClean="0"/>
              <a:t> E-TCT </a:t>
            </a:r>
            <a:r>
              <a:rPr lang="en-US" dirty="0" err="1" smtClean="0"/>
              <a:t>tudi</a:t>
            </a:r>
            <a:r>
              <a:rPr lang="en-US" dirty="0" smtClean="0"/>
              <a:t> z </a:t>
            </a:r>
            <a:r>
              <a:rPr lang="en-US" dirty="0" err="1" smtClean="0"/>
              <a:t>aktivnimi</a:t>
            </a:r>
            <a:r>
              <a:rPr lang="en-US" dirty="0" smtClean="0"/>
              <a:t> </a:t>
            </a:r>
            <a:r>
              <a:rPr lang="en-US" dirty="0" err="1" smtClean="0"/>
              <a:t>detektorji</a:t>
            </a:r>
            <a:r>
              <a:rPr lang="en-US" dirty="0" smtClean="0"/>
              <a:t> </a:t>
            </a:r>
          </a:p>
          <a:p>
            <a:r>
              <a:rPr lang="en-US" dirty="0"/>
              <a:t> </a:t>
            </a:r>
            <a:r>
              <a:rPr lang="en-US" dirty="0" smtClean="0"/>
              <a:t>     (to bi se </a:t>
            </a:r>
            <a:r>
              <a:rPr lang="en-US" dirty="0" err="1" smtClean="0"/>
              <a:t>dalo</a:t>
            </a:r>
            <a:r>
              <a:rPr lang="en-US" dirty="0" smtClean="0"/>
              <a:t> z RD50-MPW2, </a:t>
            </a:r>
            <a:r>
              <a:rPr lang="en-US" dirty="0" err="1" smtClean="0"/>
              <a:t>ker</a:t>
            </a:r>
            <a:r>
              <a:rPr lang="en-US" dirty="0" smtClean="0"/>
              <a:t> je </a:t>
            </a:r>
            <a:r>
              <a:rPr lang="en-US" dirty="0" err="1" smtClean="0"/>
              <a:t>čip</a:t>
            </a:r>
            <a:r>
              <a:rPr lang="en-US" dirty="0" smtClean="0"/>
              <a:t> </a:t>
            </a:r>
            <a:r>
              <a:rPr lang="en-US" dirty="0" err="1" smtClean="0"/>
              <a:t>majhen</a:t>
            </a:r>
            <a:r>
              <a:rPr lang="en-US" dirty="0" smtClean="0"/>
              <a:t> in je PCB </a:t>
            </a:r>
            <a:r>
              <a:rPr lang="en-US" dirty="0" err="1" smtClean="0"/>
              <a:t>narejen</a:t>
            </a:r>
            <a:r>
              <a:rPr lang="en-US" dirty="0" smtClean="0"/>
              <a:t> </a:t>
            </a:r>
            <a:r>
              <a:rPr lang="en-US" dirty="0" err="1" smtClean="0"/>
              <a:t>tako</a:t>
            </a:r>
            <a:r>
              <a:rPr lang="en-US" dirty="0" smtClean="0"/>
              <a:t>, da je </a:t>
            </a:r>
            <a:r>
              <a:rPr lang="en-US" dirty="0" err="1" smtClean="0"/>
              <a:t>čip</a:t>
            </a:r>
            <a:r>
              <a:rPr lang="en-US" dirty="0" smtClean="0"/>
              <a:t> </a:t>
            </a:r>
            <a:r>
              <a:rPr lang="en-US" dirty="0" err="1" smtClean="0"/>
              <a:t>ob</a:t>
            </a:r>
            <a:r>
              <a:rPr lang="en-US" dirty="0" smtClean="0"/>
              <a:t> </a:t>
            </a:r>
            <a:r>
              <a:rPr lang="en-US" dirty="0" err="1" smtClean="0"/>
              <a:t>robu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branje</a:t>
            </a:r>
            <a:r>
              <a:rPr lang="en-US" dirty="0" smtClean="0"/>
              <a:t> </a:t>
            </a:r>
            <a:r>
              <a:rPr lang="en-US" dirty="0" err="1" smtClean="0"/>
              <a:t>aktivnih</a:t>
            </a:r>
            <a:r>
              <a:rPr lang="en-US" dirty="0" smtClean="0"/>
              <a:t> </a:t>
            </a:r>
            <a:r>
              <a:rPr lang="en-US" dirty="0" err="1" smtClean="0"/>
              <a:t>pixlov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RD50-MPW2 bi </a:t>
            </a:r>
            <a:r>
              <a:rPr lang="en-US" dirty="0" err="1" smtClean="0"/>
              <a:t>rabili</a:t>
            </a:r>
            <a:endParaRPr lang="en-US" dirty="0" smtClean="0"/>
          </a:p>
          <a:p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CaRIBOu</a:t>
            </a:r>
            <a:r>
              <a:rPr lang="en-US" dirty="0" smtClean="0"/>
              <a:t> – </a:t>
            </a:r>
            <a:r>
              <a:rPr lang="en-US" dirty="0" err="1" smtClean="0"/>
              <a:t>dobimo</a:t>
            </a:r>
            <a:r>
              <a:rPr lang="en-US" dirty="0" smtClean="0"/>
              <a:t> </a:t>
            </a:r>
            <a:r>
              <a:rPr lang="en-US" dirty="0" err="1" smtClean="0"/>
              <a:t>pri</a:t>
            </a:r>
            <a:r>
              <a:rPr lang="en-US" dirty="0" smtClean="0"/>
              <a:t> UNI Geneva ~1400 CHF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 </a:t>
            </a:r>
            <a:r>
              <a:rPr lang="en-US" dirty="0"/>
              <a:t>Xilinx </a:t>
            </a:r>
            <a:r>
              <a:rPr lang="en-US" dirty="0" smtClean="0"/>
              <a:t>ZC706 </a:t>
            </a:r>
            <a:r>
              <a:rPr lang="en-US" dirty="0"/>
              <a:t>evaluation </a:t>
            </a:r>
            <a:r>
              <a:rPr lang="en-US" dirty="0" smtClean="0"/>
              <a:t>board ~ 2500 USD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dirty="0" smtClean="0">
                <a:sym typeface="Wingdings" panose="05000000000000000000" pitchFamily="2" charset="2"/>
              </a:rPr>
              <a:t> A </a:t>
            </a:r>
            <a:r>
              <a:rPr lang="en-US" dirty="0" err="1" smtClean="0">
                <a:sym typeface="Wingdings" panose="05000000000000000000" pitchFamily="2" charset="2"/>
              </a:rPr>
              <a:t>tole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nabavimo</a:t>
            </a:r>
            <a:r>
              <a:rPr lang="en-US" dirty="0" smtClean="0">
                <a:sym typeface="Wingdings" panose="05000000000000000000" pitchFamily="2" charset="2"/>
              </a:rPr>
              <a:t>?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83410" y="101600"/>
            <a:ext cx="10370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HVCMOS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28096185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1263" y="470568"/>
            <a:ext cx="2291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Status RADMON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ITk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62217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133" y="587395"/>
            <a:ext cx="9540436" cy="3366637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5207364" y="2091895"/>
            <a:ext cx="121368" cy="11384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9061383" y="1387046"/>
            <a:ext cx="117499" cy="12840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9491512" y="2455895"/>
            <a:ext cx="104420" cy="10477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1161007" y="815544"/>
            <a:ext cx="129125" cy="113301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613346" y="4135023"/>
            <a:ext cx="989561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Approximate locations confirmed, to early to specify exact locations: </a:t>
            </a:r>
          </a:p>
          <a:p>
            <a:endParaRPr lang="en-US" dirty="0" smtClean="0"/>
          </a:p>
          <a:p>
            <a:r>
              <a:rPr lang="en-US" b="1" dirty="0" smtClean="0"/>
              <a:t>1)</a:t>
            </a:r>
            <a:r>
              <a:rPr lang="en-US" dirty="0" smtClean="0"/>
              <a:t> strip </a:t>
            </a:r>
            <a:r>
              <a:rPr lang="en-US" dirty="0"/>
              <a:t>barrel outer cylinder, z ~ 0, r </a:t>
            </a:r>
            <a:r>
              <a:rPr lang="en-US" dirty="0" smtClean="0"/>
              <a:t>~ </a:t>
            </a:r>
            <a:r>
              <a:rPr lang="en-US" dirty="0"/>
              <a:t>1100 mm, one in each </a:t>
            </a:r>
            <a:r>
              <a:rPr lang="en-US" dirty="0" smtClean="0"/>
              <a:t>quadrant </a:t>
            </a:r>
            <a:r>
              <a:rPr lang="en-US" b="1" dirty="0" smtClean="0">
                <a:solidFill>
                  <a:srgbClr val="00B050"/>
                </a:solidFill>
                <a:sym typeface="Wingdings" panose="05000000000000000000" pitchFamily="2" charset="2"/>
              </a:rPr>
              <a:t></a:t>
            </a:r>
            <a:r>
              <a:rPr lang="en-US" b="1" dirty="0" smtClean="0">
                <a:solidFill>
                  <a:srgbClr val="00B050"/>
                </a:solidFill>
              </a:rPr>
              <a:t> confirmed</a:t>
            </a:r>
          </a:p>
          <a:p>
            <a:r>
              <a:rPr lang="en-US" b="1" dirty="0" smtClean="0"/>
              <a:t>2)</a:t>
            </a:r>
            <a:r>
              <a:rPr lang="en-US" dirty="0" smtClean="0"/>
              <a:t> strip </a:t>
            </a:r>
            <a:r>
              <a:rPr lang="en-US" dirty="0"/>
              <a:t>EC volume (r ~ 600 mm, z ~ 1600 mm in each quadrant, on side A and C)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fixed on the blades of disk 1 or disk 2 </a:t>
            </a:r>
            <a:r>
              <a:rPr lang="en-US" b="1" dirty="0">
                <a:solidFill>
                  <a:srgbClr val="00B050"/>
                </a:solidFill>
                <a:sym typeface="Wingdings" panose="05000000000000000000" pitchFamily="2" charset="2"/>
              </a:rPr>
              <a:t> </a:t>
            </a:r>
            <a:r>
              <a:rPr lang="en-US" b="1" dirty="0" smtClean="0">
                <a:solidFill>
                  <a:srgbClr val="00B050"/>
                </a:solidFill>
                <a:sym typeface="Wingdings" panose="05000000000000000000" pitchFamily="2" charset="2"/>
              </a:rPr>
              <a:t>confirmed</a:t>
            </a:r>
            <a:endParaRPr lang="en-US" b="1" dirty="0" smtClean="0">
              <a:solidFill>
                <a:srgbClr val="00B050"/>
              </a:solidFill>
            </a:endParaRPr>
          </a:p>
          <a:p>
            <a:r>
              <a:rPr lang="en-US" b="1" dirty="0" smtClean="0"/>
              <a:t>3)</a:t>
            </a:r>
            <a:r>
              <a:rPr lang="en-US" dirty="0" smtClean="0"/>
              <a:t> endcap side </a:t>
            </a:r>
            <a:r>
              <a:rPr lang="en-US" dirty="0"/>
              <a:t>A and C (z </a:t>
            </a:r>
            <a:r>
              <a:rPr lang="en-US" dirty="0" smtClean="0"/>
              <a:t>&gt; </a:t>
            </a:r>
            <a:r>
              <a:rPr lang="en-US" dirty="0"/>
              <a:t>3000 mm</a:t>
            </a:r>
            <a:r>
              <a:rPr lang="en-US" dirty="0" smtClean="0"/>
              <a:t>, r </a:t>
            </a:r>
            <a:r>
              <a:rPr lang="en-US" dirty="0"/>
              <a:t>~ </a:t>
            </a:r>
            <a:r>
              <a:rPr lang="en-US" dirty="0" smtClean="0"/>
              <a:t>400 </a:t>
            </a:r>
            <a:r>
              <a:rPr lang="en-US" dirty="0"/>
              <a:t>mm and r ~ 800 mm, </a:t>
            </a:r>
            <a:r>
              <a:rPr lang="en-US" dirty="0" smtClean="0"/>
              <a:t>one in </a:t>
            </a:r>
            <a:r>
              <a:rPr lang="en-US" dirty="0"/>
              <a:t>each </a:t>
            </a:r>
            <a:r>
              <a:rPr lang="en-US" dirty="0" smtClean="0"/>
              <a:t>quadrant)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a</a:t>
            </a:r>
            <a:r>
              <a:rPr lang="en-US" dirty="0" smtClean="0"/>
              <a:t>t r ~ 800 mm strip PP1 volume,  fixed on the outer side of the structural bulkhead </a:t>
            </a:r>
            <a:r>
              <a:rPr lang="en-US" b="1" dirty="0" smtClean="0">
                <a:solidFill>
                  <a:srgbClr val="00B050"/>
                </a:solidFill>
                <a:sym typeface="Wingdings" panose="05000000000000000000" pitchFamily="2" charset="2"/>
              </a:rPr>
              <a:t> confirmed</a:t>
            </a:r>
            <a:endParaRPr lang="en-US" b="1" dirty="0" smtClean="0">
              <a:solidFill>
                <a:srgbClr val="00B050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a</a:t>
            </a:r>
            <a:r>
              <a:rPr lang="en-US" dirty="0" smtClean="0"/>
              <a:t>t lower r (~ 400 mm )  </a:t>
            </a:r>
            <a:r>
              <a:rPr lang="en-US" dirty="0" smtClean="0">
                <a:sym typeface="Wingdings" panose="05000000000000000000" pitchFamily="2" charset="2"/>
              </a:rPr>
              <a:t> on the outer side of PP1 (see figure) </a:t>
            </a:r>
            <a:r>
              <a:rPr lang="en-US" b="1" dirty="0" smtClean="0">
                <a:solidFill>
                  <a:srgbClr val="00B050"/>
                </a:solidFill>
                <a:sym typeface="Wingdings" panose="05000000000000000000" pitchFamily="2" charset="2"/>
              </a:rPr>
              <a:t> </a:t>
            </a:r>
            <a:r>
              <a:rPr lang="en-US" b="1" dirty="0">
                <a:solidFill>
                  <a:srgbClr val="00B050"/>
                </a:solidFill>
                <a:sym typeface="Wingdings" panose="05000000000000000000" pitchFamily="2" charset="2"/>
              </a:rPr>
              <a:t> confirmed</a:t>
            </a: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3512" y="96253"/>
            <a:ext cx="24186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tabLst>
                <a:tab pos="263525" algn="l"/>
              </a:tabLst>
            </a:pPr>
            <a:r>
              <a:rPr lang="en-US" b="1" dirty="0" err="1" smtClean="0"/>
              <a:t>Lokacije</a:t>
            </a:r>
            <a:r>
              <a:rPr lang="en-US" b="1" dirty="0" smtClean="0"/>
              <a:t> </a:t>
            </a:r>
            <a:r>
              <a:rPr lang="en-US" b="1" dirty="0" err="1" smtClean="0"/>
              <a:t>radmonov</a:t>
            </a:r>
            <a:r>
              <a:rPr lang="en-US" b="1" dirty="0" smtClean="0"/>
              <a:t> (28)</a:t>
            </a:r>
            <a:endParaRPr lang="en-US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27025" y="6582839"/>
            <a:ext cx="4114800" cy="365125"/>
          </a:xfrm>
        </p:spPr>
        <p:txBody>
          <a:bodyPr/>
          <a:lstStyle/>
          <a:p>
            <a:r>
              <a:rPr lang="en-US" dirty="0" smtClean="0"/>
              <a:t>I. Mandić, </a:t>
            </a:r>
            <a:r>
              <a:rPr lang="en-US" dirty="0" err="1" smtClean="0"/>
              <a:t>Jožef</a:t>
            </a:r>
            <a:r>
              <a:rPr lang="en-US" dirty="0" smtClean="0"/>
              <a:t> Stefan Institute, Ljubljana    AUW, April 2019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3AEDB-E2CB-4B36-A1B3-AFCE574782A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1388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1622" y="1416756"/>
            <a:ext cx="2746346" cy="209039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91289" y="95645"/>
            <a:ext cx="43825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u="sng" dirty="0" smtClean="0"/>
              <a:t>R</a:t>
            </a:r>
            <a:r>
              <a:rPr lang="en-US" sz="2000" u="sng" dirty="0" smtClean="0"/>
              <a:t>adiation </a:t>
            </a:r>
            <a:r>
              <a:rPr lang="en-US" sz="2000" b="1" u="sng" dirty="0" smtClean="0"/>
              <a:t>M</a:t>
            </a:r>
            <a:r>
              <a:rPr lang="en-US" sz="2000" u="sng" dirty="0" smtClean="0"/>
              <a:t>onitor </a:t>
            </a:r>
            <a:r>
              <a:rPr lang="en-US" sz="2000" b="1" u="sng" dirty="0" smtClean="0"/>
              <a:t>S</a:t>
            </a:r>
            <a:r>
              <a:rPr lang="en-US" sz="2000" u="sng" dirty="0" smtClean="0"/>
              <a:t>ensor </a:t>
            </a:r>
            <a:r>
              <a:rPr lang="en-US" sz="2000" b="1" u="sng" dirty="0" smtClean="0"/>
              <a:t>B</a:t>
            </a:r>
            <a:r>
              <a:rPr lang="en-US" sz="2000" u="sng" dirty="0" smtClean="0"/>
              <a:t>oard (RMSB)</a:t>
            </a:r>
            <a:endParaRPr lang="en-US" sz="2000" u="sng" dirty="0"/>
          </a:p>
        </p:txBody>
      </p:sp>
      <p:sp>
        <p:nvSpPr>
          <p:cNvPr id="9" name="TextBox 8"/>
          <p:cNvSpPr txBox="1"/>
          <p:nvPr/>
        </p:nvSpPr>
        <p:spPr>
          <a:xfrm>
            <a:off x="946834" y="3603066"/>
            <a:ext cx="8964698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3</a:t>
            </a:r>
            <a:r>
              <a:rPr lang="en-US" dirty="0" smtClean="0"/>
              <a:t> cm x 3 cm, 0.8 cm thick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</a:t>
            </a:r>
            <a:r>
              <a:rPr lang="en-US" dirty="0" smtClean="0"/>
              <a:t>eramic (Al</a:t>
            </a:r>
            <a:r>
              <a:rPr lang="en-US" b="1" baseline="-25000" dirty="0" smtClean="0"/>
              <a:t>2</a:t>
            </a:r>
            <a:r>
              <a:rPr lang="en-US" dirty="0" smtClean="0"/>
              <a:t>O</a:t>
            </a:r>
            <a:r>
              <a:rPr lang="en-US" b="1" baseline="-25000" dirty="0" smtClean="0"/>
              <a:t>3</a:t>
            </a:r>
            <a:r>
              <a:rPr lang="en-US" dirty="0" smtClean="0"/>
              <a:t>) hybrid, connected to PCB frame with soldered wires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</a:t>
            </a:r>
            <a:r>
              <a:rPr lang="en-US" dirty="0" smtClean="0"/>
              <a:t>ack side covered with resistive layer to heat the ceramics </a:t>
            </a:r>
            <a:r>
              <a:rPr lang="en-US" dirty="0" smtClean="0">
                <a:sym typeface="Wingdings" panose="05000000000000000000" pitchFamily="2" charset="2"/>
              </a:rPr>
              <a:t> stabilize temperature at 20°C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ym typeface="Wingdings" panose="05000000000000000000" pitchFamily="2" charset="2"/>
              </a:rPr>
              <a:t>f</a:t>
            </a:r>
            <a:r>
              <a:rPr lang="en-US" dirty="0" smtClean="0">
                <a:sym typeface="Wingdings" panose="05000000000000000000" pitchFamily="2" charset="2"/>
              </a:rPr>
              <a:t>ixed in PEEK support for mechanical protection and air gap for insulation</a:t>
            </a:r>
          </a:p>
          <a:p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b="1" dirty="0" smtClean="0">
                <a:sym typeface="Wingdings" panose="05000000000000000000" pitchFamily="2" charset="2"/>
              </a:rPr>
              <a:t>Sensors on </a:t>
            </a:r>
            <a:r>
              <a:rPr lang="en-US" b="1" dirty="0" err="1" smtClean="0">
                <a:sym typeface="Wingdings" panose="05000000000000000000" pitchFamily="2" charset="2"/>
              </a:rPr>
              <a:t>ITk</a:t>
            </a:r>
            <a:r>
              <a:rPr lang="en-US" b="1" dirty="0" smtClean="0">
                <a:sym typeface="Wingdings" panose="05000000000000000000" pitchFamily="2" charset="2"/>
              </a:rPr>
              <a:t> RMSB:</a:t>
            </a:r>
            <a:endParaRPr lang="en-US" b="1" dirty="0">
              <a:sym typeface="Wingdings" panose="05000000000000000000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ym typeface="Wingdings" panose="05000000000000000000" pitchFamily="2" charset="2"/>
              </a:rPr>
              <a:t>3 </a:t>
            </a:r>
            <a:r>
              <a:rPr lang="en-US" dirty="0" err="1" smtClean="0">
                <a:sym typeface="Wingdings" panose="05000000000000000000" pitchFamily="2" charset="2"/>
              </a:rPr>
              <a:t>RadFETs</a:t>
            </a:r>
            <a:r>
              <a:rPr lang="en-US" dirty="0" smtClean="0">
                <a:sym typeface="Wingdings" panose="05000000000000000000" pitchFamily="2" charset="2"/>
              </a:rPr>
              <a:t> (TID)  need to qualify </a:t>
            </a:r>
            <a:r>
              <a:rPr lang="en-US" dirty="0" err="1" smtClean="0">
                <a:sym typeface="Wingdings" panose="05000000000000000000" pitchFamily="2" charset="2"/>
              </a:rPr>
              <a:t>NurFET</a:t>
            </a:r>
            <a:endParaRPr lang="en-US" dirty="0" smtClean="0">
              <a:sym typeface="Wingdings" panose="05000000000000000000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ym typeface="Wingdings" panose="05000000000000000000" pitchFamily="2" charset="2"/>
              </a:rPr>
              <a:t>3 diodes (NIEL)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ym typeface="Wingdings" panose="05000000000000000000" pitchFamily="2" charset="2"/>
              </a:rPr>
              <a:t>1 temperature sensor (10 </a:t>
            </a:r>
            <a:r>
              <a:rPr lang="en-US" dirty="0" err="1" smtClean="0">
                <a:sym typeface="Wingdings" panose="05000000000000000000" pitchFamily="2" charset="2"/>
              </a:rPr>
              <a:t>kOhm</a:t>
            </a:r>
            <a:r>
              <a:rPr lang="en-US" dirty="0" smtClean="0">
                <a:sym typeface="Wingdings" panose="05000000000000000000" pitchFamily="2" charset="2"/>
              </a:rPr>
              <a:t> NTC)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ym typeface="Wingdings" panose="05000000000000000000" pitchFamily="2" charset="2"/>
            </a:endParaRPr>
          </a:p>
          <a:p>
            <a:endParaRPr lang="en-US" dirty="0" smtClean="0">
              <a:sym typeface="Wingdings" panose="05000000000000000000" pitchFamily="2" charset="2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6529351" y="1204156"/>
            <a:ext cx="2045629" cy="2461861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FDB9F-E652-4C4B-8033-BA65F740BC01}" type="slidenum">
              <a:rPr lang="en-US" smtClean="0"/>
              <a:t>4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10207" y="557049"/>
            <a:ext cx="45013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example from ATLAS ID shown on photos</a:t>
            </a:r>
          </a:p>
          <a:p>
            <a:r>
              <a:rPr lang="en-US" dirty="0" smtClean="0"/>
              <a:t>      </a:t>
            </a:r>
            <a:r>
              <a:rPr lang="en-US" dirty="0" smtClean="0">
                <a:sym typeface="Wingdings" panose="05000000000000000000" pitchFamily="2" charset="2"/>
              </a:rPr>
              <a:t> m</a:t>
            </a:r>
            <a:r>
              <a:rPr lang="en-US" dirty="0" smtClean="0"/>
              <a:t>ake something very similar for the </a:t>
            </a:r>
            <a:r>
              <a:rPr lang="en-US" dirty="0" err="1" smtClean="0"/>
              <a:t>ITk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2713101" y="1909538"/>
            <a:ext cx="252248" cy="1061545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1728474" y="2163221"/>
            <a:ext cx="1039091" cy="138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44475" y="1926738"/>
            <a:ext cx="113588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</a:t>
            </a:r>
            <a:r>
              <a:rPr lang="en-US" dirty="0" smtClean="0"/>
              <a:t>onnector</a:t>
            </a:r>
          </a:p>
          <a:p>
            <a:r>
              <a:rPr lang="en-US" dirty="0" smtClean="0"/>
              <a:t>or</a:t>
            </a:r>
          </a:p>
          <a:p>
            <a:r>
              <a:rPr lang="en-US" dirty="0" smtClean="0"/>
              <a:t>pigtail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30721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FDB9F-E652-4C4B-8033-BA65F740BC01}" type="slidenum">
              <a:rPr lang="en-US" smtClean="0"/>
              <a:t>5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91588" y="60960"/>
            <a:ext cx="10833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u="sng" dirty="0" smtClean="0"/>
              <a:t>Readout</a:t>
            </a:r>
            <a:endParaRPr lang="en-US" sz="2000" b="1" u="sng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3696" y="570841"/>
            <a:ext cx="7346731" cy="413253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135117" y="4834758"/>
            <a:ext cx="9023560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ELMB,  DAC </a:t>
            </a:r>
            <a:r>
              <a:rPr lang="en-US" dirty="0" smtClean="0">
                <a:sym typeface="Wingdings" panose="05000000000000000000" pitchFamily="2" charset="2"/>
              </a:rPr>
              <a:t> </a:t>
            </a:r>
            <a:r>
              <a:rPr lang="en-US" dirty="0" smtClean="0"/>
              <a:t>current sources, temp. stabilization, communication with DCS as in ATLAS ID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             </a:t>
            </a:r>
            <a:r>
              <a:rPr lang="en-US" dirty="0" smtClean="0">
                <a:sym typeface="Wingdings" panose="05000000000000000000" pitchFamily="2" charset="2"/>
              </a:rPr>
              <a:t>  ELMB DAC goes only up to </a:t>
            </a:r>
            <a:r>
              <a:rPr lang="en-US" dirty="0">
                <a:sym typeface="Wingdings" panose="05000000000000000000" pitchFamily="2" charset="2"/>
              </a:rPr>
              <a:t>3</a:t>
            </a:r>
            <a:r>
              <a:rPr lang="en-US" dirty="0" smtClean="0">
                <a:sym typeface="Wingdings" panose="05000000000000000000" pitchFamily="2" charset="2"/>
              </a:rPr>
              <a:t>0 V </a:t>
            </a:r>
            <a:r>
              <a:rPr lang="en-US" dirty="0" smtClean="0"/>
              <a:t> 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              </a:t>
            </a:r>
            <a:r>
              <a:rPr lang="en-US" dirty="0" smtClean="0">
                <a:sym typeface="Wingdings" panose="05000000000000000000" pitchFamily="2" charset="2"/>
              </a:rPr>
              <a:t> 30 V je </a:t>
            </a:r>
            <a:r>
              <a:rPr lang="en-US" dirty="0" err="1" smtClean="0">
                <a:sym typeface="Wingdings" panose="05000000000000000000" pitchFamily="2" charset="2"/>
              </a:rPr>
              <a:t>premalo</a:t>
            </a:r>
            <a:r>
              <a:rPr lang="en-US" dirty="0" smtClean="0">
                <a:sym typeface="Wingdings" panose="05000000000000000000" pitchFamily="2" charset="2"/>
              </a:rPr>
              <a:t>, da bi </a:t>
            </a:r>
            <a:r>
              <a:rPr lang="en-US" dirty="0" err="1" smtClean="0">
                <a:sym typeface="Wingdings" panose="05000000000000000000" pitchFamily="2" charset="2"/>
              </a:rPr>
              <a:t>šli</a:t>
            </a:r>
            <a:r>
              <a:rPr lang="en-US" dirty="0" smtClean="0">
                <a:sym typeface="Wingdings" panose="05000000000000000000" pitchFamily="2" charset="2"/>
              </a:rPr>
              <a:t> do </a:t>
            </a:r>
            <a:r>
              <a:rPr lang="en-US" dirty="0" err="1" smtClean="0">
                <a:sym typeface="Wingdings" panose="05000000000000000000" pitchFamily="2" charset="2"/>
              </a:rPr>
              <a:t>zadosti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visokih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doz</a:t>
            </a:r>
            <a:r>
              <a:rPr lang="en-US" dirty="0" smtClean="0">
                <a:sym typeface="Wingdings" panose="05000000000000000000" pitchFamily="2" charset="2"/>
              </a:rPr>
              <a:t> (1e15 in 100 </a:t>
            </a:r>
            <a:r>
              <a:rPr lang="en-US" dirty="0" err="1" smtClean="0">
                <a:sym typeface="Wingdings" panose="05000000000000000000" pitchFamily="2" charset="2"/>
              </a:rPr>
              <a:t>kGy</a:t>
            </a:r>
            <a:r>
              <a:rPr lang="en-US" dirty="0" smtClean="0">
                <a:sym typeface="Wingdings" panose="05000000000000000000" pitchFamily="2" charset="2"/>
              </a:rPr>
              <a:t>)</a:t>
            </a:r>
            <a:endParaRPr lang="en-US" dirty="0" smtClean="0"/>
          </a:p>
          <a:p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</a:t>
            </a:r>
            <a:r>
              <a:rPr lang="en-US" dirty="0" smtClean="0"/>
              <a:t>artly custom </a:t>
            </a:r>
            <a:r>
              <a:rPr lang="en-US" dirty="0" smtClean="0"/>
              <a:t>made: combination of ELMB (for ADC, communication with DCS) and 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</a:t>
            </a:r>
            <a:r>
              <a:rPr lang="en-US" dirty="0" smtClean="0"/>
              <a:t>ully custom made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          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805333" y="1185333"/>
            <a:ext cx="338666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Current source: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0.1 and 1 mA current pulses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u</a:t>
            </a:r>
            <a:r>
              <a:rPr lang="en-US" dirty="0" smtClean="0"/>
              <a:t>p to 100 V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0.1 s – 1 s long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5446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00150" y="754380"/>
            <a:ext cx="651510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203960" y="1512570"/>
            <a:ext cx="651510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219200" y="2259330"/>
            <a:ext cx="651510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222586" y="3063240"/>
            <a:ext cx="651510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>
            <a:stCxn id="2" idx="3"/>
          </p:cNvCxnSpPr>
          <p:nvPr/>
        </p:nvCxnSpPr>
        <p:spPr>
          <a:xfrm>
            <a:off x="1851660" y="1040130"/>
            <a:ext cx="2251710" cy="22860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1885526" y="1802130"/>
            <a:ext cx="2251710" cy="22860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1885527" y="2513330"/>
            <a:ext cx="2251710" cy="22860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1868593" y="3359997"/>
            <a:ext cx="2251710" cy="22860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4165599" y="660400"/>
            <a:ext cx="1439334" cy="298026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4402667" y="1219200"/>
            <a:ext cx="10840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Switching</a:t>
            </a:r>
          </a:p>
          <a:p>
            <a:r>
              <a:rPr lang="en-US" dirty="0" smtClean="0"/>
              <a:t>matrix</a:t>
            </a:r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3048000" y="1049867"/>
            <a:ext cx="16933" cy="36237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268134" y="1811867"/>
            <a:ext cx="16933" cy="304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505201" y="2506133"/>
            <a:ext cx="33866" cy="25738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860800" y="3369734"/>
            <a:ext cx="16933" cy="19303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711200" y="99906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77334" y="174413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  <a:endParaRPr lang="en-US" dirty="0" smtClean="0"/>
          </a:p>
        </p:txBody>
      </p:sp>
      <p:sp>
        <p:nvSpPr>
          <p:cNvPr id="25" name="TextBox 24"/>
          <p:cNvSpPr txBox="1"/>
          <p:nvPr/>
        </p:nvSpPr>
        <p:spPr>
          <a:xfrm>
            <a:off x="660400" y="237066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  <a:endParaRPr lang="en-US" dirty="0" smtClean="0"/>
          </a:p>
        </p:txBody>
      </p:sp>
      <p:sp>
        <p:nvSpPr>
          <p:cNvPr id="26" name="TextBox 25"/>
          <p:cNvSpPr txBox="1"/>
          <p:nvPr/>
        </p:nvSpPr>
        <p:spPr>
          <a:xfrm>
            <a:off x="643467" y="316653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  <a:endParaRPr lang="en-US" dirty="0" smtClean="0"/>
          </a:p>
        </p:txBody>
      </p:sp>
      <p:sp>
        <p:nvSpPr>
          <p:cNvPr id="27" name="TextBox 26"/>
          <p:cNvSpPr txBox="1"/>
          <p:nvPr/>
        </p:nvSpPr>
        <p:spPr>
          <a:xfrm>
            <a:off x="592667" y="5960533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28</a:t>
            </a:r>
          </a:p>
        </p:txBody>
      </p:sp>
      <p:cxnSp>
        <p:nvCxnSpPr>
          <p:cNvPr id="29" name="Straight Connector 28"/>
          <p:cNvCxnSpPr/>
          <p:nvPr/>
        </p:nvCxnSpPr>
        <p:spPr>
          <a:xfrm>
            <a:off x="1524000" y="3928533"/>
            <a:ext cx="0" cy="2015067"/>
          </a:xfrm>
          <a:prstGeom prst="line">
            <a:avLst/>
          </a:prstGeom>
          <a:ln w="635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3014133" y="4622800"/>
            <a:ext cx="1117600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endCxn id="43" idx="1"/>
          </p:cNvCxnSpPr>
          <p:nvPr/>
        </p:nvCxnSpPr>
        <p:spPr>
          <a:xfrm flipV="1">
            <a:off x="3318933" y="4826000"/>
            <a:ext cx="829732" cy="338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3522133" y="5046133"/>
            <a:ext cx="609600" cy="169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877733" y="5300133"/>
            <a:ext cx="237067" cy="169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42"/>
          <p:cNvSpPr/>
          <p:nvPr/>
        </p:nvSpPr>
        <p:spPr>
          <a:xfrm>
            <a:off x="4148665" y="3843867"/>
            <a:ext cx="1811868" cy="19642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47"/>
          <p:cNvSpPr txBox="1"/>
          <p:nvPr/>
        </p:nvSpPr>
        <p:spPr>
          <a:xfrm>
            <a:off x="4453467" y="4318000"/>
            <a:ext cx="138858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28 channel</a:t>
            </a:r>
          </a:p>
          <a:p>
            <a:r>
              <a:rPr lang="en-US" dirty="0" smtClean="0"/>
              <a:t>Temperature</a:t>
            </a:r>
          </a:p>
          <a:p>
            <a:r>
              <a:rPr lang="en-US" dirty="0" smtClean="0"/>
              <a:t>Control unit</a:t>
            </a:r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6349999" y="626534"/>
            <a:ext cx="1642534" cy="253999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2" name="Straight Connector 51"/>
          <p:cNvCxnSpPr/>
          <p:nvPr/>
        </p:nvCxnSpPr>
        <p:spPr>
          <a:xfrm>
            <a:off x="5604933" y="1913467"/>
            <a:ext cx="72813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6536267" y="1202266"/>
            <a:ext cx="1417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ADC (ELMB?)</a:t>
            </a:r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6366933" y="2065866"/>
            <a:ext cx="15755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Current source</a:t>
            </a:r>
            <a:endParaRPr lang="en-US" dirty="0"/>
          </a:p>
        </p:txBody>
      </p:sp>
      <p:cxnSp>
        <p:nvCxnSpPr>
          <p:cNvPr id="57" name="Straight Connector 56"/>
          <p:cNvCxnSpPr/>
          <p:nvPr/>
        </p:nvCxnSpPr>
        <p:spPr>
          <a:xfrm>
            <a:off x="7975600" y="1845734"/>
            <a:ext cx="846667" cy="169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ectangle 57"/>
          <p:cNvSpPr/>
          <p:nvPr/>
        </p:nvSpPr>
        <p:spPr>
          <a:xfrm>
            <a:off x="6502400" y="1151467"/>
            <a:ext cx="1388533" cy="508000"/>
          </a:xfrm>
          <a:prstGeom prst="rect">
            <a:avLst/>
          </a:prstGeom>
          <a:solidFill>
            <a:schemeClr val="accent1">
              <a:alpha val="1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6400801" y="2032001"/>
            <a:ext cx="1507066" cy="508000"/>
          </a:xfrm>
          <a:prstGeom prst="rect">
            <a:avLst/>
          </a:prstGeom>
          <a:solidFill>
            <a:schemeClr val="accent1">
              <a:alpha val="1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2" name="Straight Connector 61"/>
          <p:cNvCxnSpPr>
            <a:stCxn id="58" idx="2"/>
            <a:endCxn id="59" idx="0"/>
          </p:cNvCxnSpPr>
          <p:nvPr/>
        </p:nvCxnSpPr>
        <p:spPr>
          <a:xfrm flipH="1">
            <a:off x="7154334" y="1659467"/>
            <a:ext cx="42333" cy="3725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9042401" y="1676400"/>
            <a:ext cx="11733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ATLAS DCS</a:t>
            </a:r>
            <a:endParaRPr lang="en-US" dirty="0"/>
          </a:p>
        </p:txBody>
      </p:sp>
      <p:sp>
        <p:nvSpPr>
          <p:cNvPr id="66" name="Rectangle 65"/>
          <p:cNvSpPr/>
          <p:nvPr/>
        </p:nvSpPr>
        <p:spPr>
          <a:xfrm>
            <a:off x="3996266" y="254000"/>
            <a:ext cx="4250267" cy="589280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TextBox 66"/>
          <p:cNvSpPr txBox="1"/>
          <p:nvPr/>
        </p:nvSpPr>
        <p:spPr>
          <a:xfrm>
            <a:off x="5418666" y="6265333"/>
            <a:ext cx="10309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 USA15</a:t>
            </a:r>
            <a:endParaRPr lang="en-US" dirty="0"/>
          </a:p>
        </p:txBody>
      </p:sp>
      <p:sp>
        <p:nvSpPr>
          <p:cNvPr id="68" name="TextBox 67"/>
          <p:cNvSpPr txBox="1"/>
          <p:nvPr/>
        </p:nvSpPr>
        <p:spPr>
          <a:xfrm>
            <a:off x="8568267" y="2726267"/>
            <a:ext cx="3390736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Tele </a:t>
            </a:r>
            <a:r>
              <a:rPr lang="en-US" dirty="0" err="1" smtClean="0"/>
              <a:t>kose</a:t>
            </a:r>
            <a:r>
              <a:rPr lang="en-US" dirty="0" smtClean="0"/>
              <a:t> </a:t>
            </a:r>
            <a:r>
              <a:rPr lang="en-US" dirty="0" err="1" smtClean="0"/>
              <a:t>naj</a:t>
            </a:r>
            <a:r>
              <a:rPr lang="en-US" dirty="0" smtClean="0"/>
              <a:t> bi mi </a:t>
            </a:r>
            <a:r>
              <a:rPr lang="en-US" dirty="0" err="1" smtClean="0"/>
              <a:t>naredili</a:t>
            </a:r>
            <a:endParaRPr lang="en-US" dirty="0" smtClean="0"/>
          </a:p>
          <a:p>
            <a:r>
              <a:rPr lang="en-US" dirty="0" err="1" smtClean="0"/>
              <a:t>Narejeno</a:t>
            </a:r>
            <a:r>
              <a:rPr lang="en-US" dirty="0" smtClean="0"/>
              <a:t> mora </a:t>
            </a:r>
            <a:r>
              <a:rPr lang="en-US" dirty="0" err="1" smtClean="0"/>
              <a:t>biti</a:t>
            </a:r>
            <a:r>
              <a:rPr lang="en-US" dirty="0" smtClean="0"/>
              <a:t> </a:t>
            </a:r>
            <a:r>
              <a:rPr lang="en-US" dirty="0" err="1" smtClean="0"/>
              <a:t>nekje</a:t>
            </a:r>
            <a:r>
              <a:rPr lang="en-US" dirty="0" smtClean="0"/>
              <a:t> do 2026</a:t>
            </a:r>
          </a:p>
          <a:p>
            <a:endParaRPr lang="en-US" dirty="0"/>
          </a:p>
          <a:p>
            <a:r>
              <a:rPr lang="en-US" dirty="0" err="1" smtClean="0"/>
              <a:t>Pri</a:t>
            </a:r>
            <a:r>
              <a:rPr lang="en-US" dirty="0" smtClean="0"/>
              <a:t> ATLAS je </a:t>
            </a:r>
            <a:r>
              <a:rPr lang="en-US" dirty="0" err="1" smtClean="0"/>
              <a:t>vse</a:t>
            </a:r>
            <a:r>
              <a:rPr lang="en-US" dirty="0" smtClean="0"/>
              <a:t> </a:t>
            </a:r>
            <a:r>
              <a:rPr lang="en-US" dirty="0" err="1" smtClean="0"/>
              <a:t>delal</a:t>
            </a:r>
            <a:r>
              <a:rPr lang="en-US" dirty="0" smtClean="0"/>
              <a:t> ELMB</a:t>
            </a:r>
          </a:p>
          <a:p>
            <a:r>
              <a:rPr lang="en-US" dirty="0" err="1" smtClean="0"/>
              <a:t>Za</a:t>
            </a:r>
            <a:r>
              <a:rPr lang="en-US" dirty="0" smtClean="0"/>
              <a:t> upgrade je problem, da bi </a:t>
            </a:r>
            <a:r>
              <a:rPr lang="en-US" dirty="0" err="1" smtClean="0"/>
              <a:t>rabili</a:t>
            </a:r>
            <a:endParaRPr lang="en-US" dirty="0" smtClean="0"/>
          </a:p>
          <a:p>
            <a:r>
              <a:rPr lang="en-US" dirty="0" err="1" smtClean="0"/>
              <a:t>Višje</a:t>
            </a:r>
            <a:r>
              <a:rPr lang="en-US" dirty="0" smtClean="0"/>
              <a:t> </a:t>
            </a:r>
            <a:r>
              <a:rPr lang="en-US" dirty="0" err="1" smtClean="0"/>
              <a:t>napetosti</a:t>
            </a:r>
            <a:r>
              <a:rPr lang="en-US" dirty="0" smtClean="0"/>
              <a:t> </a:t>
            </a:r>
            <a:r>
              <a:rPr lang="en-US" dirty="0" err="1" smtClean="0"/>
              <a:t>kot</a:t>
            </a:r>
            <a:r>
              <a:rPr lang="en-US" dirty="0" smtClean="0"/>
              <a:t> </a:t>
            </a:r>
            <a:r>
              <a:rPr lang="en-US" dirty="0" err="1" smtClean="0"/>
              <a:t>cca</a:t>
            </a:r>
            <a:r>
              <a:rPr lang="en-US" dirty="0" smtClean="0"/>
              <a:t> 30 V </a:t>
            </a:r>
            <a:r>
              <a:rPr lang="en-US" dirty="0" err="1" smtClean="0"/>
              <a:t>kar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Lahko</a:t>
            </a:r>
            <a:r>
              <a:rPr lang="en-US" dirty="0" smtClean="0"/>
              <a:t> </a:t>
            </a:r>
            <a:r>
              <a:rPr lang="en-US" dirty="0" err="1" smtClean="0"/>
              <a:t>dobimo</a:t>
            </a:r>
            <a:r>
              <a:rPr lang="en-US" dirty="0" smtClean="0"/>
              <a:t> </a:t>
            </a:r>
            <a:r>
              <a:rPr lang="en-US" dirty="0" err="1" smtClean="0"/>
              <a:t>iz</a:t>
            </a:r>
            <a:r>
              <a:rPr lang="en-US" smtClean="0"/>
              <a:t> DAC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044389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507</Words>
  <Application>Microsoft Office PowerPoint</Application>
  <PresentationFormat>Widescreen</PresentationFormat>
  <Paragraphs>75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Igor Mandić</dc:creator>
  <cp:lastModifiedBy>Igor Mandić</cp:lastModifiedBy>
  <cp:revision>9</cp:revision>
  <dcterms:created xsi:type="dcterms:W3CDTF">2019-04-12T07:06:48Z</dcterms:created>
  <dcterms:modified xsi:type="dcterms:W3CDTF">2019-04-19T07:54:27Z</dcterms:modified>
</cp:coreProperties>
</file>