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67" r:id="rId4"/>
    <p:sldId id="257" r:id="rId5"/>
    <p:sldId id="268" r:id="rId6"/>
    <p:sldId id="272" r:id="rId7"/>
    <p:sldId id="263" r:id="rId8"/>
    <p:sldId id="269" r:id="rId9"/>
    <p:sldId id="270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4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044A-4874-48FC-9021-52467E3D718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C724-6154-4339-8DA4-3DEE9FFE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9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044A-4874-48FC-9021-52467E3D718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C724-6154-4339-8DA4-3DEE9FFE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1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044A-4874-48FC-9021-52467E3D718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C724-6154-4339-8DA4-3DEE9FFE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044A-4874-48FC-9021-52467E3D718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C724-6154-4339-8DA4-3DEE9FFE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4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044A-4874-48FC-9021-52467E3D718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C724-6154-4339-8DA4-3DEE9FFE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044A-4874-48FC-9021-52467E3D718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C724-6154-4339-8DA4-3DEE9FFE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044A-4874-48FC-9021-52467E3D718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C724-6154-4339-8DA4-3DEE9FFE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2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044A-4874-48FC-9021-52467E3D718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C724-6154-4339-8DA4-3DEE9FFE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4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044A-4874-48FC-9021-52467E3D718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C724-6154-4339-8DA4-3DEE9FFE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8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044A-4874-48FC-9021-52467E3D718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C724-6154-4339-8DA4-3DEE9FFE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1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044A-4874-48FC-9021-52467E3D718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C724-6154-4339-8DA4-3DEE9FFE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0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2044A-4874-48FC-9021-52467E3D718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AC724-6154-4339-8DA4-3DEE9FFE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3747" y="1368926"/>
            <a:ext cx="598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 on measurements with Si detectors irradiated to 3e17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085" y="2496218"/>
            <a:ext cx="87198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um LGAD (CNM)</a:t>
            </a:r>
          </a:p>
          <a:p>
            <a:endParaRPr lang="en-US" dirty="0" smtClean="0"/>
          </a:p>
          <a:p>
            <a:r>
              <a:rPr lang="en-US" dirty="0" smtClean="0"/>
              <a:t>New: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 err="1" smtClean="0"/>
              <a:t>Mohm</a:t>
            </a:r>
            <a:r>
              <a:rPr lang="en-US" dirty="0" smtClean="0"/>
              <a:t> bias </a:t>
            </a:r>
            <a:r>
              <a:rPr lang="en-US" dirty="0" smtClean="0"/>
              <a:t>resistor in Q-TCT amp (</a:t>
            </a:r>
            <a:r>
              <a:rPr lang="en-US" dirty="0" err="1" smtClean="0"/>
              <a:t>Ortec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possible to measure at higher </a:t>
            </a:r>
            <a:r>
              <a:rPr lang="en-US" dirty="0" smtClean="0"/>
              <a:t>bias current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Improved </a:t>
            </a:r>
            <a:r>
              <a:rPr lang="en-US" dirty="0" smtClean="0"/>
              <a:t>cooling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T </a:t>
            </a:r>
            <a:r>
              <a:rPr lang="en-US" dirty="0" smtClean="0"/>
              <a:t>= - 30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85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7" y="739986"/>
            <a:ext cx="4477531" cy="3072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0650" y="1231900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LGAD 1e17</a:t>
            </a:r>
          </a:p>
          <a:p>
            <a:r>
              <a:rPr lang="en-US" dirty="0" smtClean="0"/>
              <a:t>Bias = 1100 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66" y="708596"/>
            <a:ext cx="4414444" cy="3105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2885" y="245980"/>
            <a:ext cx="357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detector, ~ 10 days at RT </a:t>
            </a:r>
            <a:r>
              <a:rPr lang="en-US" dirty="0" err="1" smtClean="0"/>
              <a:t>kater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037221" y="2106863"/>
            <a:ext cx="1192463" cy="251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8667" y="2453416"/>
            <a:ext cx="1599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Multiplication?</a:t>
            </a:r>
          </a:p>
          <a:p>
            <a:r>
              <a:rPr lang="en-US" dirty="0" smtClean="0"/>
              <a:t>Breakdown?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032" y="3958449"/>
            <a:ext cx="3354431" cy="2553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513" y="3920648"/>
            <a:ext cx="3479679" cy="26480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6076" y="1634647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~3000 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87841" y="1672225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~3000 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8203" y="125260"/>
            <a:ext cx="111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Lazarus++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7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316" y="706867"/>
            <a:ext cx="27114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Calculation:</a:t>
            </a:r>
          </a:p>
          <a:p>
            <a:endParaRPr lang="en-US" dirty="0"/>
          </a:p>
          <a:p>
            <a:r>
              <a:rPr lang="en-US" i="1" dirty="0"/>
              <a:t>j</a:t>
            </a:r>
            <a:r>
              <a:rPr lang="en-US" i="1" dirty="0" smtClean="0"/>
              <a:t> =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i="1" dirty="0" smtClean="0"/>
              <a:t>∙E∙(µ</a:t>
            </a:r>
            <a:r>
              <a:rPr lang="en-US" i="1" baseline="-25000" dirty="0" smtClean="0"/>
              <a:t>e</a:t>
            </a:r>
            <a:r>
              <a:rPr lang="en-US" i="1" dirty="0" smtClean="0"/>
              <a:t>+µ</a:t>
            </a:r>
            <a:r>
              <a:rPr lang="en-US" i="1" baseline="-25000" dirty="0" smtClean="0"/>
              <a:t>h</a:t>
            </a:r>
            <a:r>
              <a:rPr lang="en-US" i="1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dirty="0" smtClean="0"/>
              <a:t> = 1.12 eV,</a:t>
            </a:r>
          </a:p>
          <a:p>
            <a:r>
              <a:rPr lang="en-US" dirty="0"/>
              <a:t>m</a:t>
            </a:r>
            <a:r>
              <a:rPr lang="en-US" baseline="-25000" dirty="0" smtClean="0"/>
              <a:t>e</a:t>
            </a:r>
            <a:r>
              <a:rPr lang="en-US" dirty="0" smtClean="0"/>
              <a:t> = 1.08 m</a:t>
            </a:r>
            <a:r>
              <a:rPr lang="en-US" baseline="-25000" dirty="0" smtClean="0"/>
              <a:t>0</a:t>
            </a:r>
          </a:p>
          <a:p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0.6 </a:t>
            </a:r>
            <a:r>
              <a:rPr lang="en-US" dirty="0"/>
              <a:t>m</a:t>
            </a:r>
            <a:r>
              <a:rPr lang="en-US" baseline="-25000" dirty="0"/>
              <a:t>0</a:t>
            </a:r>
          </a:p>
          <a:p>
            <a:r>
              <a:rPr lang="en-US" dirty="0" smtClean="0"/>
              <a:t>Mobility temp scaling:</a:t>
            </a:r>
          </a:p>
          <a:p>
            <a:r>
              <a:rPr lang="en-US" i="1" dirty="0" smtClean="0"/>
              <a:t>µ(T) = µ(T</a:t>
            </a:r>
            <a:r>
              <a:rPr lang="en-US" i="1" baseline="-25000" dirty="0" smtClean="0"/>
              <a:t>0</a:t>
            </a:r>
            <a:r>
              <a:rPr lang="en-US" i="1" dirty="0" smtClean="0"/>
              <a:t>) </a:t>
            </a:r>
            <a:r>
              <a:rPr lang="en-US" dirty="0" smtClean="0"/>
              <a:t>(T/T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r>
              <a:rPr lang="en-US" baseline="30000" dirty="0" smtClean="0"/>
              <a:t>2.2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Phi = </a:t>
            </a:r>
            <a:r>
              <a:rPr lang="en-US" b="1" dirty="0" smtClean="0"/>
              <a:t>3e16</a:t>
            </a:r>
            <a:endParaRPr lang="en-US" b="1" dirty="0"/>
          </a:p>
          <a:p>
            <a:r>
              <a:rPr lang="en-US" dirty="0" smtClean="0"/>
              <a:t> </a:t>
            </a:r>
            <a:r>
              <a:rPr lang="en-US" i="1" dirty="0"/>
              <a:t>µ</a:t>
            </a:r>
            <a:r>
              <a:rPr lang="en-US" i="1" baseline="-25000" dirty="0"/>
              <a:t>e</a:t>
            </a:r>
            <a:r>
              <a:rPr lang="en-US" i="1" dirty="0"/>
              <a:t>+µ</a:t>
            </a:r>
            <a:r>
              <a:rPr lang="en-US" i="1" baseline="-25000" dirty="0"/>
              <a:t>h </a:t>
            </a:r>
            <a:r>
              <a:rPr lang="en-US" dirty="0"/>
              <a:t>= </a:t>
            </a:r>
            <a:r>
              <a:rPr lang="en-US" dirty="0" smtClean="0"/>
              <a:t>1200 cm</a:t>
            </a:r>
            <a:r>
              <a:rPr lang="en-US" baseline="30000" dirty="0" smtClean="0"/>
              <a:t>2</a:t>
            </a:r>
            <a:r>
              <a:rPr lang="en-US" dirty="0" smtClean="0"/>
              <a:t>/Vs</a:t>
            </a:r>
          </a:p>
          <a:p>
            <a:r>
              <a:rPr lang="en-US" dirty="0" smtClean="0"/>
              <a:t>(TCT ~ 600)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Phi = </a:t>
            </a:r>
            <a:r>
              <a:rPr lang="en-US" b="1" dirty="0" smtClean="0"/>
              <a:t>1e17 </a:t>
            </a:r>
          </a:p>
          <a:p>
            <a:r>
              <a:rPr lang="en-US" i="1" dirty="0"/>
              <a:t>µ</a:t>
            </a:r>
            <a:r>
              <a:rPr lang="en-US" i="1" baseline="-25000" dirty="0"/>
              <a:t>e</a:t>
            </a:r>
            <a:r>
              <a:rPr lang="en-US" i="1" dirty="0"/>
              <a:t>+µ</a:t>
            </a:r>
            <a:r>
              <a:rPr lang="en-US" i="1" baseline="-25000" dirty="0"/>
              <a:t>h</a:t>
            </a:r>
            <a:r>
              <a:rPr lang="en-US" dirty="0" smtClean="0"/>
              <a:t> = 800 cm</a:t>
            </a:r>
            <a:r>
              <a:rPr lang="en-US" baseline="30000" dirty="0" smtClean="0"/>
              <a:t>2</a:t>
            </a:r>
            <a:r>
              <a:rPr lang="en-US" dirty="0" smtClean="0"/>
              <a:t>/Vs</a:t>
            </a:r>
          </a:p>
          <a:p>
            <a:r>
              <a:rPr lang="en-US" dirty="0" smtClean="0"/>
              <a:t>(TCT ~ 400)</a:t>
            </a:r>
          </a:p>
          <a:p>
            <a:endParaRPr lang="en-US" dirty="0"/>
          </a:p>
          <a:p>
            <a:r>
              <a:rPr lang="en-US" dirty="0" smtClean="0"/>
              <a:t>Phi = </a:t>
            </a:r>
            <a:r>
              <a:rPr lang="en-US" b="1" dirty="0" smtClean="0"/>
              <a:t>3e17 </a:t>
            </a:r>
          </a:p>
          <a:p>
            <a:r>
              <a:rPr lang="en-US" i="1" dirty="0"/>
              <a:t>µ</a:t>
            </a:r>
            <a:r>
              <a:rPr lang="en-US" i="1" baseline="-25000" dirty="0"/>
              <a:t>e</a:t>
            </a:r>
            <a:r>
              <a:rPr lang="en-US" i="1" dirty="0"/>
              <a:t>+µ</a:t>
            </a:r>
            <a:r>
              <a:rPr lang="en-US" i="1" baseline="-25000" dirty="0"/>
              <a:t>h</a:t>
            </a:r>
            <a:r>
              <a:rPr lang="en-US" dirty="0" smtClean="0"/>
              <a:t> = 180 cm</a:t>
            </a:r>
            <a:r>
              <a:rPr lang="en-US" baseline="30000" dirty="0" smtClean="0"/>
              <a:t>2</a:t>
            </a:r>
            <a:r>
              <a:rPr lang="en-US" dirty="0" smtClean="0"/>
              <a:t>/Vs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364" y="156575"/>
            <a:ext cx="27780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 vs T at 1 V forward bias</a:t>
            </a:r>
            <a:endParaRPr lang="en-US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909" y="468906"/>
            <a:ext cx="8358340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0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733800" y="6419172"/>
            <a:ext cx="4762500" cy="365125"/>
          </a:xfrm>
        </p:spPr>
        <p:txBody>
          <a:bodyPr/>
          <a:lstStyle/>
          <a:p>
            <a:r>
              <a:rPr lang="en-US" dirty="0" smtClean="0"/>
              <a:t>I. Mandić, 32nd RD50 workshop, June 2018, Hamburg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89222" y="5854047"/>
            <a:ext cx="2743200" cy="365125"/>
          </a:xfrm>
        </p:spPr>
        <p:txBody>
          <a:bodyPr/>
          <a:lstStyle/>
          <a:p>
            <a:fld id="{1A818568-98B3-41BD-9184-AAD831A1A33C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549" y="9651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Mobility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251" y="632286"/>
            <a:ext cx="88257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from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Mikuž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al.: mobility estimated </a:t>
            </a:r>
            <a:r>
              <a:rPr lang="en-US" dirty="0" smtClean="0"/>
              <a:t>from velocity profiles in forward bias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Assumptions:  </a:t>
            </a:r>
            <a:r>
              <a:rPr lang="en-US" dirty="0" smtClean="0"/>
              <a:t>1) electric </a:t>
            </a:r>
            <a:r>
              <a:rPr lang="en-US" dirty="0"/>
              <a:t>field in forward bias: </a:t>
            </a:r>
            <a:r>
              <a:rPr lang="en-US" i="1" dirty="0"/>
              <a:t>E = V/D,  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 bias voltage, </a:t>
            </a:r>
            <a:r>
              <a:rPr lang="en-US" i="1" dirty="0"/>
              <a:t>D </a:t>
            </a:r>
            <a:r>
              <a:rPr lang="en-US" dirty="0"/>
              <a:t>detector thickness)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2) saturation velocity </a:t>
            </a:r>
            <a:r>
              <a:rPr lang="en-US" i="1" dirty="0" err="1" smtClean="0"/>
              <a:t>v</a:t>
            </a:r>
            <a:r>
              <a:rPr lang="en-US" b="1" i="1" baseline="-25000" dirty="0" err="1" smtClean="0"/>
              <a:t>sat</a:t>
            </a:r>
            <a:r>
              <a:rPr lang="en-US" dirty="0" smtClean="0"/>
              <a:t> = 190 um/ns does not change with </a:t>
            </a:r>
            <a:r>
              <a:rPr lang="en-US" dirty="0" err="1" smtClean="0"/>
              <a:t>fluence</a:t>
            </a:r>
            <a:r>
              <a:rPr lang="en-US" dirty="0" smtClean="0"/>
              <a:t>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3) </a:t>
            </a:r>
            <a:r>
              <a:rPr lang="en-US" dirty="0"/>
              <a:t>fit with: </a:t>
            </a:r>
            <a:r>
              <a:rPr lang="en-US" sz="2400" i="1" dirty="0"/>
              <a:t>v = µ</a:t>
            </a:r>
            <a:r>
              <a:rPr lang="en-US" sz="2400" b="1" i="1" baseline="-25000" dirty="0"/>
              <a:t>0</a:t>
            </a:r>
            <a:r>
              <a:rPr lang="en-US" sz="2400" b="1" i="1" dirty="0"/>
              <a:t>∙</a:t>
            </a:r>
            <a:r>
              <a:rPr lang="en-US" sz="2400" i="1" dirty="0"/>
              <a:t>E/(1+µ</a:t>
            </a:r>
            <a:r>
              <a:rPr lang="en-US" sz="2400" b="1" i="1" baseline="-25000" dirty="0"/>
              <a:t>0</a:t>
            </a:r>
            <a:r>
              <a:rPr lang="en-US" sz="2400" b="1" i="1" dirty="0"/>
              <a:t>∙</a:t>
            </a:r>
            <a:r>
              <a:rPr lang="en-US" sz="2400" i="1" dirty="0"/>
              <a:t>E/ </a:t>
            </a:r>
            <a:r>
              <a:rPr lang="en-US" sz="2400" i="1" dirty="0" err="1"/>
              <a:t>v</a:t>
            </a:r>
            <a:r>
              <a:rPr lang="en-US" sz="2400" b="1" i="1" baseline="-25000" dirty="0" err="1"/>
              <a:t>sat</a:t>
            </a:r>
            <a:r>
              <a:rPr lang="en-US" sz="2400" i="1" dirty="0" smtClean="0"/>
              <a:t>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5" y="2747711"/>
            <a:ext cx="5369116" cy="3740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8250" y="3052210"/>
            <a:ext cx="13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7849" y="2062096"/>
            <a:ext cx="468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agreement with previous  measurements!</a:t>
            </a:r>
          </a:p>
          <a:p>
            <a:r>
              <a:rPr lang="en-US" dirty="0" smtClean="0"/>
              <a:t>Table from M. </a:t>
            </a:r>
            <a:r>
              <a:rPr lang="en-US" dirty="0" err="1" smtClean="0"/>
              <a:t>Mikuž</a:t>
            </a:r>
            <a:r>
              <a:rPr lang="en-US" dirty="0" smtClean="0"/>
              <a:t> et al.: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68464" y="5182709"/>
            <a:ext cx="6123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at 3e17 uncertain </a:t>
            </a:r>
            <a:r>
              <a:rPr lang="en-US" dirty="0" smtClean="0">
                <a:sym typeface="Wingdings" panose="05000000000000000000" pitchFamily="2" charset="2"/>
              </a:rPr>
              <a:t> should be interpreted as upper limit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z</a:t>
            </a:r>
            <a:r>
              <a:rPr lang="en-US" dirty="0" smtClean="0"/>
              <a:t>ero field mobility decreases with </a:t>
            </a:r>
            <a:r>
              <a:rPr lang="en-US" dirty="0" err="1" smtClean="0"/>
              <a:t>fluence</a:t>
            </a:r>
            <a:r>
              <a:rPr lang="en-US" dirty="0" smtClean="0"/>
              <a:t>!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/>
              <a:t> </a:t>
            </a:r>
            <a:r>
              <a:rPr lang="en-US" dirty="0" smtClean="0"/>
              <a:t>velocity increases linearly with field up to high </a:t>
            </a:r>
            <a:r>
              <a:rPr lang="en-US" i="1" dirty="0" smtClean="0"/>
              <a:t>E</a:t>
            </a:r>
            <a:endParaRPr lang="en-US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34" y="2784232"/>
            <a:ext cx="3157538" cy="22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1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9604" r="4725"/>
          <a:stretch/>
        </p:blipFill>
        <p:spPr>
          <a:xfrm>
            <a:off x="112735" y="630577"/>
            <a:ext cx="4139852" cy="3164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" r="5448" b="8252"/>
          <a:stretch/>
        </p:blipFill>
        <p:spPr>
          <a:xfrm>
            <a:off x="5668027" y="3467090"/>
            <a:ext cx="4196220" cy="2996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 r="3448"/>
          <a:stretch/>
        </p:blipFill>
        <p:spPr>
          <a:xfrm>
            <a:off x="5862181" y="507304"/>
            <a:ext cx="4033382" cy="291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1755" y="1360466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3e16, 650 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14072" y="1455194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1e17, 1100 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03009" y="4056432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e17, 1100 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728" y="43841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</a:t>
            </a:r>
            <a:r>
              <a:rPr lang="en-US" dirty="0" smtClean="0"/>
              <a:t>waveforms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6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t="10481"/>
          <a:stretch/>
        </p:blipFill>
        <p:spPr>
          <a:xfrm>
            <a:off x="914401" y="363255"/>
            <a:ext cx="4434214" cy="3331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2225" y="1365337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3e16, </a:t>
            </a:r>
          </a:p>
          <a:p>
            <a:r>
              <a:rPr lang="en-US" dirty="0" smtClean="0"/>
              <a:t>650 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87" y="181627"/>
            <a:ext cx="4652004" cy="3438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5058" y="1271392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1e17,</a:t>
            </a:r>
          </a:p>
          <a:p>
            <a:r>
              <a:rPr lang="en-US" dirty="0" smtClean="0"/>
              <a:t>1100 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" t="6959" r="3125"/>
          <a:stretch/>
        </p:blipFill>
        <p:spPr>
          <a:xfrm>
            <a:off x="5743184" y="3757808"/>
            <a:ext cx="4396636" cy="310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7272" y="4215009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3e17</a:t>
            </a:r>
          </a:p>
          <a:p>
            <a:r>
              <a:rPr lang="en-US" dirty="0" smtClean="0"/>
              <a:t>1100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237" y="155823"/>
            <a:ext cx="6565213" cy="5284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023" y="5571385"/>
            <a:ext cx="5855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/>
              <a:t>LGAD (50 um):  </a:t>
            </a:r>
            <a:r>
              <a:rPr lang="en-US" sz="2400" i="1" dirty="0" err="1" smtClean="0">
                <a:solidFill>
                  <a:srgbClr val="0070C0"/>
                </a:solidFill>
              </a:rPr>
              <a:t>Q</a:t>
            </a:r>
            <a:r>
              <a:rPr lang="en-US" sz="2400" i="1" baseline="-25000" dirty="0" err="1" smtClean="0">
                <a:solidFill>
                  <a:srgbClr val="0070C0"/>
                </a:solidFill>
              </a:rPr>
              <a:t>mean</a:t>
            </a:r>
            <a:r>
              <a:rPr lang="en-US" sz="2400" i="1" dirty="0" smtClean="0">
                <a:solidFill>
                  <a:srgbClr val="0070C0"/>
                </a:solidFill>
              </a:rPr>
              <a:t> (V)= ~ </a:t>
            </a:r>
            <a:r>
              <a:rPr lang="en-US" sz="2400" dirty="0" smtClean="0">
                <a:solidFill>
                  <a:srgbClr val="0070C0"/>
                </a:solidFill>
              </a:rPr>
              <a:t>3</a:t>
            </a:r>
            <a:r>
              <a:rPr lang="en-US" sz="2400" i="1" dirty="0" smtClean="0">
                <a:solidFill>
                  <a:srgbClr val="0070C0"/>
                </a:solidFill>
              </a:rPr>
              <a:t> x </a:t>
            </a:r>
            <a:r>
              <a:rPr lang="en-US" sz="2400" i="1" dirty="0" err="1" smtClean="0">
                <a:solidFill>
                  <a:srgbClr val="0070C0"/>
                </a:solidFill>
              </a:rPr>
              <a:t>Q</a:t>
            </a:r>
            <a:r>
              <a:rPr lang="en-US" sz="2400" i="1" baseline="-25000" dirty="0" err="1" smtClean="0">
                <a:solidFill>
                  <a:srgbClr val="0070C0"/>
                </a:solidFill>
              </a:rPr>
              <a:t>MPV</a:t>
            </a:r>
            <a:r>
              <a:rPr lang="en-US" sz="2400" i="1" baseline="-25000" dirty="0" err="1">
                <a:solidFill>
                  <a:srgbClr val="0070C0"/>
                </a:solidFill>
              </a:rPr>
              <a:t>_</a:t>
            </a:r>
            <a:r>
              <a:rPr lang="en-US" sz="2400" i="1" baseline="-25000" dirty="0" err="1" smtClean="0">
                <a:solidFill>
                  <a:srgbClr val="0070C0"/>
                </a:solidFill>
              </a:rPr>
              <a:t>spaghetti</a:t>
            </a:r>
            <a:r>
              <a:rPr lang="en-US" sz="2400" i="1" dirty="0" smtClean="0">
                <a:solidFill>
                  <a:srgbClr val="0070C0"/>
                </a:solidFill>
              </a:rPr>
              <a:t> (V)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77721" y="3850757"/>
            <a:ext cx="34711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Q ~ (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dq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dx∙D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∙(1/D)∙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L, </a:t>
            </a:r>
            <a:endParaRPr lang="en-US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L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= v∙</a:t>
            </a:r>
            <a:r>
              <a:rPr lang="el-GR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dirty="0"/>
              <a:t>, charge collection </a:t>
            </a:r>
            <a:r>
              <a:rPr lang="en-US" dirty="0" smtClean="0"/>
              <a:t>distance</a:t>
            </a:r>
          </a:p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dirty="0" smtClean="0"/>
              <a:t> increases with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dirty="0" smtClean="0"/>
              <a:t> (until saturation)</a:t>
            </a:r>
          </a:p>
          <a:p>
            <a:r>
              <a:rPr lang="en-US" dirty="0" smtClean="0"/>
              <a:t>At high </a:t>
            </a:r>
            <a:r>
              <a:rPr lang="az-Cyrl-AZ" i="1" dirty="0" smtClean="0">
                <a:solidFill>
                  <a:schemeClr val="accent5">
                    <a:lumMod val="75000"/>
                  </a:schemeClr>
                </a:solidFill>
              </a:rPr>
              <a:t>Ф</a:t>
            </a:r>
            <a:r>
              <a:rPr lang="en-US" dirty="0" smtClean="0"/>
              <a:t>, saturation at higher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8412" y="1187005"/>
            <a:ext cx="4298640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Magic formula (300 um spaghetti Ф &gt; </a:t>
            </a:r>
            <a:r>
              <a:rPr lang="en-US" dirty="0"/>
              <a:t>1</a:t>
            </a:r>
            <a:r>
              <a:rPr lang="en-US" dirty="0" smtClean="0"/>
              <a:t>e15):</a:t>
            </a:r>
          </a:p>
          <a:p>
            <a:endParaRPr lang="en-US" dirty="0" smtClean="0"/>
          </a:p>
          <a:p>
            <a:r>
              <a:rPr lang="en-US" sz="2800" i="1" dirty="0" smtClean="0">
                <a:solidFill>
                  <a:schemeClr val="accent5"/>
                </a:solidFill>
              </a:rPr>
              <a:t>Q</a:t>
            </a:r>
            <a:r>
              <a:rPr lang="en-US" sz="2800" b="1" i="1" baseline="-25000" dirty="0" smtClean="0">
                <a:solidFill>
                  <a:schemeClr val="accent5"/>
                </a:solidFill>
              </a:rPr>
              <a:t>MPV</a:t>
            </a:r>
            <a:r>
              <a:rPr lang="en-US" sz="2800" i="1" dirty="0" smtClean="0">
                <a:solidFill>
                  <a:schemeClr val="accent5"/>
                </a:solidFill>
              </a:rPr>
              <a:t> = </a:t>
            </a:r>
            <a:r>
              <a:rPr lang="en-US" sz="2800" i="1" dirty="0" err="1" smtClean="0">
                <a:solidFill>
                  <a:schemeClr val="accent5"/>
                </a:solidFill>
              </a:rPr>
              <a:t>k∙Ф</a:t>
            </a:r>
            <a:r>
              <a:rPr lang="en-US" sz="2800" b="1" i="1" baseline="30000" dirty="0" err="1" smtClean="0">
                <a:solidFill>
                  <a:schemeClr val="accent5"/>
                </a:solidFill>
              </a:rPr>
              <a:t>b</a:t>
            </a:r>
            <a:r>
              <a:rPr lang="en-US" sz="2800" i="1" dirty="0" err="1" smtClean="0">
                <a:solidFill>
                  <a:schemeClr val="accent5"/>
                </a:solidFill>
              </a:rPr>
              <a:t>∙V</a:t>
            </a:r>
            <a:r>
              <a:rPr lang="en-US" sz="2000" i="1" dirty="0" smtClean="0">
                <a:solidFill>
                  <a:schemeClr val="accent5"/>
                </a:solidFill>
              </a:rPr>
              <a:t> ,</a:t>
            </a:r>
          </a:p>
          <a:p>
            <a:r>
              <a:rPr lang="en-US" i="1" dirty="0" smtClean="0"/>
              <a:t> </a:t>
            </a:r>
          </a:p>
          <a:p>
            <a:r>
              <a:rPr lang="en-US" i="1" dirty="0" smtClean="0"/>
              <a:t>k = </a:t>
            </a:r>
            <a:r>
              <a:rPr lang="en-US" dirty="0" smtClean="0"/>
              <a:t>26.4 el/V, b = -0.683</a:t>
            </a:r>
          </a:p>
          <a:p>
            <a:r>
              <a:rPr lang="az-Cyrl-AZ" i="1" dirty="0" smtClean="0"/>
              <a:t>Ф</a:t>
            </a:r>
            <a:r>
              <a:rPr lang="en-US" dirty="0" smtClean="0"/>
              <a:t> in 1e15 n/cm2, </a:t>
            </a:r>
            <a:r>
              <a:rPr lang="en-US" i="1" dirty="0" smtClean="0"/>
              <a:t>V</a:t>
            </a:r>
            <a:r>
              <a:rPr lang="en-US" dirty="0" smtClean="0"/>
              <a:t> in volts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9907" y="6212287"/>
            <a:ext cx="841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More charge than in spaghetti because of higher E-field and/or charge multiplication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9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62" y="0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Edge-TCT </a:t>
            </a:r>
            <a:r>
              <a:rPr lang="en-US" u="sng" dirty="0" smtClean="0"/>
              <a:t>with pad detectors– </a:t>
            </a:r>
            <a:r>
              <a:rPr lang="en-US" u="sng" dirty="0" smtClean="0"/>
              <a:t>try to measure effective thickness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6787" y="592724"/>
            <a:ext cx="3256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LGAD – pad detector</a:t>
            </a:r>
          </a:p>
          <a:p>
            <a:r>
              <a:rPr lang="en-US" dirty="0"/>
              <a:t>d</a:t>
            </a:r>
            <a:r>
              <a:rPr lang="en-US" dirty="0" smtClean="0"/>
              <a:t>ifficult to focus on pad detector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ignal from guard 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3" y="1677816"/>
            <a:ext cx="5931357" cy="413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79" y="1753644"/>
            <a:ext cx="5694921" cy="396770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986071" y="5447952"/>
            <a:ext cx="1395956" cy="870"/>
          </a:xfrm>
          <a:prstGeom prst="line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9272" y="5633146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50 um active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604250" y="1416050"/>
            <a:ext cx="3175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94700" y="933450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junction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79112" y="2937354"/>
            <a:ext cx="6263" cy="2755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77852" y="3008335"/>
            <a:ext cx="6263" cy="2755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9348" y="6100175"/>
            <a:ext cx="498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 large signal near top electrode  multiplication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39410" y="1951790"/>
            <a:ext cx="10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DAC = 57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55305" y="1933074"/>
            <a:ext cx="10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DAC = 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8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3" y="951821"/>
            <a:ext cx="5975139" cy="4162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52" y="1011240"/>
            <a:ext cx="5962769" cy="4154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884" y="411747"/>
            <a:ext cx="10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DAC = 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9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" y="1174951"/>
            <a:ext cx="5734507" cy="399528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270961" y="4841373"/>
            <a:ext cx="1349207" cy="3343"/>
          </a:xfrm>
          <a:prstGeom prst="line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93" y="1356864"/>
            <a:ext cx="4496257" cy="3132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3400" y="1619250"/>
            <a:ext cx="2745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1e17 </a:t>
            </a:r>
          </a:p>
          <a:p>
            <a:r>
              <a:rPr lang="en-US" dirty="0" err="1" smtClean="0"/>
              <a:t>Ponovitve</a:t>
            </a:r>
            <a:r>
              <a:rPr lang="en-US" dirty="0" smtClean="0"/>
              <a:t> – </a:t>
            </a:r>
            <a:r>
              <a:rPr lang="en-US" dirty="0" err="1" smtClean="0"/>
              <a:t>veliko</a:t>
            </a:r>
            <a:r>
              <a:rPr lang="en-US" dirty="0" smtClean="0"/>
              <a:t> </a:t>
            </a:r>
            <a:r>
              <a:rPr lang="en-US" dirty="0" err="1" smtClean="0"/>
              <a:t>višji</a:t>
            </a:r>
            <a:r>
              <a:rPr lang="en-US" dirty="0" smtClean="0"/>
              <a:t> </a:t>
            </a:r>
            <a:r>
              <a:rPr lang="en-US" dirty="0" err="1" smtClean="0"/>
              <a:t>tok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04168" y="1470526"/>
            <a:ext cx="10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DAC =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3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36" y="949234"/>
            <a:ext cx="4952638" cy="3836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95" y="896981"/>
            <a:ext cx="4490520" cy="3635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9703" y="792480"/>
            <a:ext cx="210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 um LGAD, 600 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1680" y="731520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um </a:t>
            </a:r>
            <a:r>
              <a:rPr lang="en-US" dirty="0" err="1" smtClean="0"/>
              <a:t>špageti</a:t>
            </a:r>
            <a:r>
              <a:rPr lang="en-US" dirty="0"/>
              <a:t> </a:t>
            </a:r>
            <a:r>
              <a:rPr lang="en-US" dirty="0" smtClean="0"/>
              <a:t>(1100 V)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7721" y="5279721"/>
            <a:ext cx="516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Strange charge collection profiles if no good focus???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2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05" y="1041644"/>
            <a:ext cx="5586575" cy="4653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731" y="1185401"/>
            <a:ext cx="5734579" cy="46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11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484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Mandić</dc:creator>
  <cp:lastModifiedBy>Igor Mandić</cp:lastModifiedBy>
  <cp:revision>18</cp:revision>
  <dcterms:created xsi:type="dcterms:W3CDTF">2019-05-28T16:24:53Z</dcterms:created>
  <dcterms:modified xsi:type="dcterms:W3CDTF">2019-05-31T11:58:32Z</dcterms:modified>
</cp:coreProperties>
</file>