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248" r:id="rId1"/>
    <p:sldMasterId id="2147485260" r:id="rId2"/>
    <p:sldMasterId id="2147485272" r:id="rId3"/>
    <p:sldMasterId id="2147485284" r:id="rId4"/>
    <p:sldMasterId id="2147485296" r:id="rId5"/>
    <p:sldMasterId id="2147485308" r:id="rId6"/>
  </p:sldMasterIdLst>
  <p:notesMasterIdLst>
    <p:notesMasterId r:id="rId24"/>
  </p:notesMasterIdLst>
  <p:handoutMasterIdLst>
    <p:handoutMasterId r:id="rId25"/>
  </p:handoutMasterIdLst>
  <p:sldIdLst>
    <p:sldId id="912" r:id="rId7"/>
    <p:sldId id="984" r:id="rId8"/>
    <p:sldId id="1014" r:id="rId9"/>
    <p:sldId id="1015" r:id="rId10"/>
    <p:sldId id="1016" r:id="rId11"/>
    <p:sldId id="1025" r:id="rId12"/>
    <p:sldId id="1012" r:id="rId13"/>
    <p:sldId id="991" r:id="rId14"/>
    <p:sldId id="1017" r:id="rId15"/>
    <p:sldId id="1018" r:id="rId16"/>
    <p:sldId id="1019" r:id="rId17"/>
    <p:sldId id="993" r:id="rId18"/>
    <p:sldId id="995" r:id="rId19"/>
    <p:sldId id="1020" r:id="rId20"/>
    <p:sldId id="1022" r:id="rId21"/>
    <p:sldId id="1023" r:id="rId22"/>
    <p:sldId id="1024" r:id="rId23"/>
  </p:sldIdLst>
  <p:sldSz cx="9144000" cy="6858000" type="screen4x3"/>
  <p:notesSz cx="7099300" cy="10234613"/>
  <p:embeddedFontLst>
    <p:embeddedFont>
      <p:font typeface="BankGothic Lt BT" panose="020B0604020202020204" charset="0"/>
      <p:regular r:id="rId26"/>
    </p:embeddedFont>
    <p:embeddedFont>
      <p:font typeface="Freestyle Script" panose="030804020302050B0404" pitchFamily="66" charset="0"/>
      <p:regular r:id="rId27"/>
    </p:embeddedFont>
    <p:embeddedFont>
      <p:font typeface="Copperplate Gothic Light" panose="020E0507020206020404" pitchFamily="34" charset="0"/>
      <p:regular r:id="rId28"/>
    </p:embeddedFont>
    <p:embeddedFont>
      <p:font typeface="Lucida Calligraphy" panose="03010101010101010101" pitchFamily="66" charset="0"/>
      <p:regular r:id="rId29"/>
    </p:embeddedFont>
    <p:embeddedFont>
      <p:font typeface="French Script MT" panose="03020402040607040605" pitchFamily="66" charset="0"/>
      <p:regular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262626"/>
    <a:srgbClr val="33CCFF"/>
    <a:srgbClr val="FF7575"/>
    <a:srgbClr val="008000"/>
    <a:srgbClr val="00FF00"/>
    <a:srgbClr val="669900"/>
    <a:srgbClr val="006600"/>
    <a:srgbClr val="0099FF"/>
    <a:srgbClr val="FE6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0051" autoAdjust="0"/>
  </p:normalViewPr>
  <p:slideViewPr>
    <p:cSldViewPr snapToGrid="0">
      <p:cViewPr varScale="1">
        <p:scale>
          <a:sx n="52" d="100"/>
          <a:sy n="52" d="100"/>
        </p:scale>
        <p:origin x="603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68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4EB004-1528-46FF-92FF-B1876DFA1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1" y="4861783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418A48-983C-457E-A371-558C1E09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8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3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70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9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6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8306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5298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4101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237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901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895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23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3044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6070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4675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3250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324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9108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6779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2649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28031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592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345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60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6588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7490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3189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655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9040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8694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08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5649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328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1244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5959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5294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05484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76839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0406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8663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3684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50661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2815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351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80250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652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1037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5887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1339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28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23864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42187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0880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06433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193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8256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143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3515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8414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04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title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Fiz.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Osn. delcev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/16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MasterClass, Maribor, mar.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412094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Uvod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Obzorje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natančnosti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Zaključek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Energijsko obzorje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Fiz.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Osn. delcev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/16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MasterClass, Maribor, mar.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087433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Uvod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Obzorje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natančnosti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</a:rPr>
                        <a:t>NF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Zaključek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Energijsko obzorje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33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Fiz.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Osn. delcev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/16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MasterClass, Maribor, mar.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810905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Uvod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Obzorje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natančnosti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Zaključek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</a:rPr>
                        <a:t>Energijsko obzorje</a:t>
                      </a:r>
                      <a:endParaRPr lang="sl-SI" sz="1000" b="0" i="1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75" r:id="rId3"/>
    <p:sldLayoutId id="2147485276" r:id="rId4"/>
    <p:sldLayoutId id="2147485277" r:id="rId5"/>
    <p:sldLayoutId id="2147485278" r:id="rId6"/>
    <p:sldLayoutId id="2147485279" r:id="rId7"/>
    <p:sldLayoutId id="2147485280" r:id="rId8"/>
    <p:sldLayoutId id="2147485281" r:id="rId9"/>
    <p:sldLayoutId id="2147485282" r:id="rId10"/>
    <p:sldLayoutId id="21474852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Fiz.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Osn. delcev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/16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MasterClass, Maribor, mar.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923378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Uvod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Obzorje</a:t>
                      </a:r>
                      <a:r>
                        <a:rPr lang="sl-SI" sz="1000" b="0" baseline="0" dirty="0" smtClean="0">
                          <a:solidFill>
                            <a:schemeClr val="bg1"/>
                          </a:solidFill>
                        </a:rPr>
                        <a:t> natančnosti</a:t>
                      </a:r>
                      <a:endParaRPr lang="sl-SI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Zaključek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Energijsko obzorje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Fiz.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Osn. delcev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/16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MasterClass, Maribor, mar.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985230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Uvod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Obzorje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natančnosti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Zaključek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Energijsko obzorje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7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7" r:id="rId1"/>
    <p:sldLayoutId id="2147485298" r:id="rId2"/>
    <p:sldLayoutId id="2147485299" r:id="rId3"/>
    <p:sldLayoutId id="2147485300" r:id="rId4"/>
    <p:sldLayoutId id="2147485301" r:id="rId5"/>
    <p:sldLayoutId id="2147485302" r:id="rId6"/>
    <p:sldLayoutId id="2147485303" r:id="rId7"/>
    <p:sldLayoutId id="2147485304" r:id="rId8"/>
    <p:sldLayoutId id="2147485305" r:id="rId9"/>
    <p:sldLayoutId id="2147485306" r:id="rId10"/>
    <p:sldLayoutId id="21474853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Onkraj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SM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/20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Konfor</a:t>
            </a: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Dobrna, nov. 2018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4936685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4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5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 3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1"/>
                          </a:solidFill>
                        </a:rPr>
                        <a:t>Additional</a:t>
                      </a:r>
                      <a:r>
                        <a:rPr lang="sl-SI" sz="1000" b="0" baseline="0" dirty="0" smtClean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sl-SI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1.wm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wmf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9.bin"/><Relationship Id="rId2" Type="http://schemas.openxmlformats.org/officeDocument/2006/relationships/tags" Target="../tags/tag1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1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0470" y="0"/>
            <a:ext cx="4603530" cy="452761"/>
          </a:xfrm>
        </p:spPr>
        <p:txBody>
          <a:bodyPr/>
          <a:lstStyle/>
          <a:p>
            <a:r>
              <a:rPr lang="sl-SI" sz="2400" dirty="0" smtClean="0">
                <a:latin typeface="Copperplate Gothic Light" panose="020E0507020206020404" pitchFamily="34" charset="0"/>
              </a:rPr>
              <a:t>Fizika osnovnih delcev</a:t>
            </a:r>
            <a:endParaRPr lang="sl-SI" sz="2400" dirty="0">
              <a:latin typeface="Copperplate Gothic Light" panose="020E05070202060204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801769" y="2043563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801769" y="2696025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pic>
        <p:nvPicPr>
          <p:cNvPr id="15" name="Picture 39" descr="ij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790" y="2115212"/>
            <a:ext cx="8466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638497" y="3038488"/>
            <a:ext cx="1725152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Institut</a:t>
            </a:r>
            <a:r>
              <a:rPr lang="en-US" sz="1200" dirty="0">
                <a:solidFill>
                  <a:schemeClr val="bg1"/>
                </a:solidFill>
              </a:rPr>
              <a:t> ”</a:t>
            </a:r>
            <a:r>
              <a:rPr lang="en-US" sz="1200" dirty="0" err="1">
                <a:solidFill>
                  <a:schemeClr val="bg1"/>
                </a:solidFill>
              </a:rPr>
              <a:t>Jožef</a:t>
            </a:r>
            <a:r>
              <a:rPr lang="en-US" sz="1200" dirty="0">
                <a:solidFill>
                  <a:schemeClr val="bg1"/>
                </a:solidFill>
              </a:rPr>
              <a:t> Stefan</a:t>
            </a:r>
            <a:r>
              <a:rPr lang="en-US" sz="1200" dirty="0" smtClean="0">
                <a:solidFill>
                  <a:schemeClr val="bg1"/>
                </a:solidFill>
              </a:rPr>
              <a:t>”</a:t>
            </a:r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 </a:t>
            </a:r>
          </a:p>
        </p:txBody>
      </p:sp>
      <p:pic>
        <p:nvPicPr>
          <p:cNvPr id="17" name="Picture 34" descr="uni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977" y="2115212"/>
            <a:ext cx="433004" cy="8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96874" y="1002289"/>
            <a:ext cx="4979045" cy="92333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Boštjan Golob</a:t>
            </a:r>
          </a:p>
          <a:p>
            <a:pPr algn="ctr"/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Univer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za v Ljubljani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/</a:t>
            </a:r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Institut Jožef Stefan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" y="4287340"/>
            <a:ext cx="4894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FFC000"/>
                </a:solidFill>
                <a:latin typeface="Copperplate Gothic Light" pitchFamily="34" charset="0"/>
              </a:rPr>
              <a:t>International Master Class</a:t>
            </a:r>
          </a:p>
          <a:p>
            <a:pPr algn="ctr"/>
            <a:r>
              <a:rPr lang="sl-SI" sz="2400" b="1" dirty="0" smtClean="0">
                <a:solidFill>
                  <a:srgbClr val="FFC000"/>
                </a:solidFill>
                <a:latin typeface="Copperplate Gothic Light" pitchFamily="34" charset="0"/>
              </a:rPr>
              <a:t>Hands on Particle Physics</a:t>
            </a:r>
          </a:p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Copperplate Gothic Light" pitchFamily="34" charset="0"/>
              </a:rPr>
              <a:t>II Gimnazija Maribor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917" y="3007711"/>
            <a:ext cx="1717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Garamond" pitchFamily="18" charset="0"/>
              </a:rPr>
              <a:t>Univerza </a:t>
            </a:r>
            <a:r>
              <a:rPr lang="sl-SI" sz="1600" i="1" dirty="0" smtClean="0">
                <a:solidFill>
                  <a:schemeClr val="bg1"/>
                </a:solidFill>
                <a:latin typeface="Garamond" pitchFamily="18" charset="0"/>
              </a:rPr>
              <a:t>v Ljubljani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2" y="3196625"/>
            <a:ext cx="2631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Garamond" pitchFamily="18" charset="0"/>
              </a:rPr>
              <a:t>Fakulteta</a:t>
            </a:r>
            <a:r>
              <a:rPr lang="sl-SI" sz="1600" i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sl-SI" sz="1600" dirty="0" smtClean="0">
                <a:solidFill>
                  <a:schemeClr val="bg1"/>
                </a:solidFill>
                <a:latin typeface="Garamond" pitchFamily="18" charset="0"/>
              </a:rPr>
              <a:t>za</a:t>
            </a:r>
            <a:r>
              <a:rPr lang="sl-SI" sz="1600" i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sl-SI" sz="1600" i="1" dirty="0" smtClean="0">
                <a:solidFill>
                  <a:srgbClr val="B4162C"/>
                </a:solidFill>
                <a:latin typeface="Garamond" pitchFamily="18" charset="0"/>
              </a:rPr>
              <a:t>matematiko in fiziko</a:t>
            </a:r>
            <a:endParaRPr lang="sl-SI" sz="1600" i="1" dirty="0">
              <a:solidFill>
                <a:srgbClr val="B4162C"/>
              </a:solidFill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891" y="3383791"/>
            <a:ext cx="1437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600" i="1" dirty="0" smtClean="0">
                <a:solidFill>
                  <a:schemeClr val="bg1"/>
                </a:solidFill>
                <a:latin typeface="Garamond" pitchFamily="18" charset="0"/>
              </a:rPr>
              <a:t>Oddelek za fiziko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8265" y="1656724"/>
            <a:ext cx="38507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Standardni model</a:t>
            </a:r>
          </a:p>
          <a:p>
            <a:endParaRPr lang="sl-SI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Iskanje procesov izven SM</a:t>
            </a:r>
          </a:p>
          <a:p>
            <a:endParaRPr lang="sl-SI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Energijsko obzorje</a:t>
            </a:r>
          </a:p>
          <a:p>
            <a:endParaRPr lang="sl-SI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Obzorje natančnosti</a:t>
            </a:r>
            <a:endParaRPr lang="sl-SI" sz="20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82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ATLAS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14005"/>
            <a:ext cx="699210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Eksperimentalni pristop k odkrivanju NF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3" y="1269506"/>
            <a:ext cx="6098959" cy="39207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34763" y="900174"/>
            <a:ext cx="266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Energijsko obzorje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00" y="1497155"/>
            <a:ext cx="5669557" cy="3693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72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45289" y="5537216"/>
            <a:ext cx="3837336" cy="923330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zaenkrat ni opaženih novih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delcev z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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~500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GeV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/c</a:t>
            </a:r>
            <a:r>
              <a:rPr lang="sl-SI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2 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  1TeV/c</a:t>
            </a:r>
            <a:r>
              <a:rPr lang="sl-SI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Meje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14005"/>
            <a:ext cx="699210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Eksperimentalni pristop k odkrivanju NF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4763" y="900174"/>
            <a:ext cx="266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Energijsko obzorje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96" y="1724520"/>
            <a:ext cx="5218657" cy="47215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V="1">
            <a:off x="937326" y="3370790"/>
            <a:ext cx="796073" cy="329719"/>
            <a:chOff x="964038" y="2442684"/>
            <a:chExt cx="796073" cy="329719"/>
          </a:xfrm>
        </p:grpSpPr>
        <p:grpSp>
          <p:nvGrpSpPr>
            <p:cNvPr id="11" name="Group 10"/>
            <p:cNvGrpSpPr/>
            <p:nvPr/>
          </p:nvGrpSpPr>
          <p:grpSpPr>
            <a:xfrm rot="19569957">
              <a:off x="964038" y="2685191"/>
              <a:ext cx="435703" cy="87212"/>
              <a:chOff x="1804988" y="3233737"/>
              <a:chExt cx="435703" cy="8721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804988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30" name="Arc 29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947862" y="3238799"/>
                <a:ext cx="142874" cy="82150"/>
                <a:chOff x="1804988" y="3233737"/>
                <a:chExt cx="142874" cy="82150"/>
              </a:xfrm>
            </p:grpSpPr>
            <p:sp>
              <p:nvSpPr>
                <p:cNvPr id="28" name="Arc 27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c 28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097817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 rot="19569957">
              <a:off x="1324408" y="2442684"/>
              <a:ext cx="435703" cy="87212"/>
              <a:chOff x="1804988" y="3233737"/>
              <a:chExt cx="435703" cy="8721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804988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20" name="Arc 19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947862" y="3238799"/>
                <a:ext cx="142874" cy="82150"/>
                <a:chOff x="1804988" y="3233737"/>
                <a:chExt cx="142874" cy="82150"/>
              </a:xfrm>
            </p:grpSpPr>
            <p:sp>
              <p:nvSpPr>
                <p:cNvPr id="18" name="Arc 17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097817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16" name="Arc 15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78684" y="2637681"/>
            <a:ext cx="1003853" cy="1042983"/>
            <a:chOff x="78684" y="2637681"/>
            <a:chExt cx="1003853" cy="1042983"/>
          </a:xfrm>
        </p:grpSpPr>
        <p:sp>
          <p:nvSpPr>
            <p:cNvPr id="33" name="Oval 32"/>
            <p:cNvSpPr/>
            <p:nvPr/>
          </p:nvSpPr>
          <p:spPr bwMode="auto">
            <a:xfrm>
              <a:off x="78684" y="2696690"/>
              <a:ext cx="1003853" cy="983974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31084" y="2879470"/>
              <a:ext cx="282063" cy="244649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03232" y="3124119"/>
              <a:ext cx="282063" cy="244649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14835" y="3328020"/>
              <a:ext cx="282063" cy="244649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 rot="1489653">
              <a:off x="454042" y="2974364"/>
              <a:ext cx="435703" cy="87212"/>
              <a:chOff x="1804988" y="3233737"/>
              <a:chExt cx="435703" cy="87212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804988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62" name="Arc 61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947862" y="3238799"/>
                <a:ext cx="142874" cy="82150"/>
                <a:chOff x="1804988" y="3233737"/>
                <a:chExt cx="142874" cy="82150"/>
              </a:xfrm>
            </p:grpSpPr>
            <p:sp>
              <p:nvSpPr>
                <p:cNvPr id="60" name="Arc 59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097817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58" name="Arc 57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Arc 58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 rot="9019600">
              <a:off x="331540" y="3219830"/>
              <a:ext cx="435703" cy="87212"/>
              <a:chOff x="1804988" y="3233737"/>
              <a:chExt cx="435703" cy="8721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804988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53" name="Arc 52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Arc 53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947862" y="3238799"/>
                <a:ext cx="142874" cy="82150"/>
                <a:chOff x="1804988" y="3233737"/>
                <a:chExt cx="142874" cy="82150"/>
              </a:xfrm>
            </p:grpSpPr>
            <p:sp>
              <p:nvSpPr>
                <p:cNvPr id="49" name="Arc 48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Arc 51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2097817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47" name="Arc 46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696739" y="30654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 smtClean="0">
                  <a:solidFill>
                    <a:schemeClr val="bg1"/>
                  </a:solidFill>
                </a:rPr>
                <a:t>q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9785" y="282698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 smtClean="0">
                  <a:solidFill>
                    <a:schemeClr val="bg1"/>
                  </a:solidFill>
                </a:rPr>
                <a:t>q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2834" y="327608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 smtClean="0">
                  <a:solidFill>
                    <a:schemeClr val="bg1"/>
                  </a:solidFill>
                </a:rPr>
                <a:t>q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0864" y="263768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>
                  <a:solidFill>
                    <a:schemeClr val="bg1"/>
                  </a:solidFill>
                </a:rPr>
                <a:t>g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6167" y="325024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>
                  <a:solidFill>
                    <a:schemeClr val="bg1"/>
                  </a:solidFill>
                </a:rPr>
                <a:t>g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65427" y="3851032"/>
            <a:ext cx="1538009" cy="1193060"/>
            <a:chOff x="450388" y="4946047"/>
            <a:chExt cx="1538009" cy="1193060"/>
          </a:xfrm>
        </p:grpSpPr>
        <p:sp>
          <p:nvSpPr>
            <p:cNvPr id="65" name="Oval 64"/>
            <p:cNvSpPr/>
            <p:nvPr/>
          </p:nvSpPr>
          <p:spPr bwMode="auto">
            <a:xfrm>
              <a:off x="984544" y="5155133"/>
              <a:ext cx="1003853" cy="983974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136944" y="5337913"/>
              <a:ext cx="282063" cy="244649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609092" y="5582562"/>
              <a:ext cx="282063" cy="244649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220695" y="5786463"/>
              <a:ext cx="282063" cy="244649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 rot="1489653">
              <a:off x="1359902" y="5432807"/>
              <a:ext cx="435703" cy="87212"/>
              <a:chOff x="1804988" y="3233737"/>
              <a:chExt cx="435703" cy="87212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1804988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113" name="Arc 112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1947862" y="3238799"/>
                <a:ext cx="142874" cy="82150"/>
                <a:chOff x="1804988" y="3233737"/>
                <a:chExt cx="142874" cy="82150"/>
              </a:xfrm>
            </p:grpSpPr>
            <p:sp>
              <p:nvSpPr>
                <p:cNvPr id="111" name="Arc 110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Arc 111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097817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109" name="Arc 108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Arc 109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 rot="9019600">
              <a:off x="1237400" y="5678273"/>
              <a:ext cx="435703" cy="87212"/>
              <a:chOff x="1804988" y="3233737"/>
              <a:chExt cx="435703" cy="8721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804988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104" name="Arc 103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Arc 104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947862" y="3238799"/>
                <a:ext cx="142874" cy="82150"/>
                <a:chOff x="1804988" y="3233737"/>
                <a:chExt cx="142874" cy="82150"/>
              </a:xfrm>
            </p:grpSpPr>
            <p:sp>
              <p:nvSpPr>
                <p:cNvPr id="102" name="Arc 101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Arc 102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2097817" y="3233737"/>
                <a:ext cx="142874" cy="82150"/>
                <a:chOff x="1804988" y="3233737"/>
                <a:chExt cx="142874" cy="82150"/>
              </a:xfrm>
            </p:grpSpPr>
            <p:sp>
              <p:nvSpPr>
                <p:cNvPr id="100" name="Arc 99"/>
                <p:cNvSpPr/>
                <p:nvPr/>
              </p:nvSpPr>
              <p:spPr bwMode="auto">
                <a:xfrm>
                  <a:off x="1804988" y="3233738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Arc 100"/>
                <p:cNvSpPr/>
                <p:nvPr/>
              </p:nvSpPr>
              <p:spPr bwMode="auto">
                <a:xfrm flipV="1">
                  <a:off x="1876425" y="3233737"/>
                  <a:ext cx="71437" cy="82149"/>
                </a:xfrm>
                <a:prstGeom prst="arc">
                  <a:avLst>
                    <a:gd name="adj1" fmla="val 11025837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 flipV="1">
              <a:off x="450388" y="4946047"/>
              <a:ext cx="796073" cy="329719"/>
              <a:chOff x="964038" y="2442684"/>
              <a:chExt cx="796073" cy="329719"/>
            </a:xfrm>
          </p:grpSpPr>
          <p:grpSp>
            <p:nvGrpSpPr>
              <p:cNvPr id="77" name="Group 76"/>
              <p:cNvGrpSpPr/>
              <p:nvPr/>
            </p:nvGrpSpPr>
            <p:grpSpPr>
              <a:xfrm rot="19569957">
                <a:off x="964038" y="2685191"/>
                <a:ext cx="435703" cy="87212"/>
                <a:chOff x="1804988" y="3233737"/>
                <a:chExt cx="435703" cy="87212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1804988" y="3233737"/>
                  <a:ext cx="142874" cy="82150"/>
                  <a:chOff x="1804988" y="3233737"/>
                  <a:chExt cx="142874" cy="82150"/>
                </a:xfrm>
              </p:grpSpPr>
              <p:sp>
                <p:nvSpPr>
                  <p:cNvPr id="95" name="Arc 94"/>
                  <p:cNvSpPr/>
                  <p:nvPr/>
                </p:nvSpPr>
                <p:spPr bwMode="auto">
                  <a:xfrm>
                    <a:off x="1804988" y="3233738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Arc 95"/>
                  <p:cNvSpPr/>
                  <p:nvPr/>
                </p:nvSpPr>
                <p:spPr bwMode="auto">
                  <a:xfrm flipV="1">
                    <a:off x="1876425" y="3233737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1947862" y="3238799"/>
                  <a:ext cx="142874" cy="82150"/>
                  <a:chOff x="1804988" y="3233737"/>
                  <a:chExt cx="142874" cy="82150"/>
                </a:xfrm>
              </p:grpSpPr>
              <p:sp>
                <p:nvSpPr>
                  <p:cNvPr id="93" name="Arc 92"/>
                  <p:cNvSpPr/>
                  <p:nvPr/>
                </p:nvSpPr>
                <p:spPr bwMode="auto">
                  <a:xfrm>
                    <a:off x="1804988" y="3233738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Arc 93"/>
                  <p:cNvSpPr/>
                  <p:nvPr/>
                </p:nvSpPr>
                <p:spPr bwMode="auto">
                  <a:xfrm flipV="1">
                    <a:off x="1876425" y="3233737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2097817" y="3233737"/>
                  <a:ext cx="142874" cy="82150"/>
                  <a:chOff x="1804988" y="3233737"/>
                  <a:chExt cx="142874" cy="82150"/>
                </a:xfrm>
              </p:grpSpPr>
              <p:sp>
                <p:nvSpPr>
                  <p:cNvPr id="91" name="Arc 90"/>
                  <p:cNvSpPr/>
                  <p:nvPr/>
                </p:nvSpPr>
                <p:spPr bwMode="auto">
                  <a:xfrm>
                    <a:off x="1804988" y="3233738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Arc 91"/>
                  <p:cNvSpPr/>
                  <p:nvPr/>
                </p:nvSpPr>
                <p:spPr bwMode="auto">
                  <a:xfrm flipV="1">
                    <a:off x="1876425" y="3233737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8" name="Group 77"/>
              <p:cNvGrpSpPr/>
              <p:nvPr/>
            </p:nvGrpSpPr>
            <p:grpSpPr>
              <a:xfrm rot="19569957">
                <a:off x="1324408" y="2442684"/>
                <a:ext cx="435703" cy="87212"/>
                <a:chOff x="1804988" y="3233737"/>
                <a:chExt cx="435703" cy="87212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804988" y="3233737"/>
                  <a:ext cx="142874" cy="82150"/>
                  <a:chOff x="1804988" y="3233737"/>
                  <a:chExt cx="142874" cy="82150"/>
                </a:xfrm>
              </p:grpSpPr>
              <p:sp>
                <p:nvSpPr>
                  <p:cNvPr id="86" name="Arc 85"/>
                  <p:cNvSpPr/>
                  <p:nvPr/>
                </p:nvSpPr>
                <p:spPr bwMode="auto">
                  <a:xfrm>
                    <a:off x="1804988" y="3233738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Arc 86"/>
                  <p:cNvSpPr/>
                  <p:nvPr/>
                </p:nvSpPr>
                <p:spPr bwMode="auto">
                  <a:xfrm flipV="1">
                    <a:off x="1876425" y="3233737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1947862" y="3238799"/>
                  <a:ext cx="142874" cy="82150"/>
                  <a:chOff x="1804988" y="3233737"/>
                  <a:chExt cx="142874" cy="82150"/>
                </a:xfrm>
              </p:grpSpPr>
              <p:sp>
                <p:nvSpPr>
                  <p:cNvPr id="84" name="Arc 83"/>
                  <p:cNvSpPr/>
                  <p:nvPr/>
                </p:nvSpPr>
                <p:spPr bwMode="auto">
                  <a:xfrm>
                    <a:off x="1804988" y="3233738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Arc 84"/>
                  <p:cNvSpPr/>
                  <p:nvPr/>
                </p:nvSpPr>
                <p:spPr bwMode="auto">
                  <a:xfrm flipV="1">
                    <a:off x="1876425" y="3233737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2097817" y="3233737"/>
                  <a:ext cx="142874" cy="82150"/>
                  <a:chOff x="1804988" y="3233737"/>
                  <a:chExt cx="142874" cy="82150"/>
                </a:xfrm>
              </p:grpSpPr>
              <p:sp>
                <p:nvSpPr>
                  <p:cNvPr id="82" name="Arc 81"/>
                  <p:cNvSpPr/>
                  <p:nvPr/>
                </p:nvSpPr>
                <p:spPr bwMode="auto">
                  <a:xfrm>
                    <a:off x="1804988" y="3233738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Arc 82"/>
                  <p:cNvSpPr/>
                  <p:nvPr/>
                </p:nvSpPr>
                <p:spPr bwMode="auto">
                  <a:xfrm flipV="1">
                    <a:off x="1876425" y="3233737"/>
                    <a:ext cx="71437" cy="82149"/>
                  </a:xfrm>
                  <a:prstGeom prst="arc">
                    <a:avLst>
                      <a:gd name="adj1" fmla="val 11025837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2" name="TextBox 71"/>
            <p:cNvSpPr txBox="1"/>
            <p:nvPr/>
          </p:nvSpPr>
          <p:spPr>
            <a:xfrm>
              <a:off x="1602599" y="552386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 smtClean="0">
                  <a:solidFill>
                    <a:schemeClr val="bg1"/>
                  </a:solidFill>
                </a:rPr>
                <a:t>q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35645" y="52854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 smtClean="0">
                  <a:solidFill>
                    <a:schemeClr val="bg1"/>
                  </a:solidFill>
                </a:rPr>
                <a:t>q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98694" y="57345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 smtClean="0">
                  <a:solidFill>
                    <a:schemeClr val="bg1"/>
                  </a:solidFill>
                </a:rPr>
                <a:t>q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66724" y="509612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>
                  <a:solidFill>
                    <a:schemeClr val="bg1"/>
                  </a:solidFill>
                </a:rPr>
                <a:t>g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62027" y="570868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i="1" dirty="0">
                  <a:solidFill>
                    <a:schemeClr val="bg1"/>
                  </a:solidFill>
                </a:rPr>
                <a:t>g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 rot="18921556" flipV="1">
            <a:off x="1634226" y="3542870"/>
            <a:ext cx="435703" cy="87212"/>
            <a:chOff x="1804988" y="3233737"/>
            <a:chExt cx="435703" cy="87212"/>
          </a:xfrm>
        </p:grpSpPr>
        <p:grpSp>
          <p:nvGrpSpPr>
            <p:cNvPr id="116" name="Group 115"/>
            <p:cNvGrpSpPr/>
            <p:nvPr/>
          </p:nvGrpSpPr>
          <p:grpSpPr>
            <a:xfrm>
              <a:off x="1804988" y="3233737"/>
              <a:ext cx="142874" cy="82150"/>
              <a:chOff x="1804988" y="3233737"/>
              <a:chExt cx="142874" cy="82150"/>
            </a:xfrm>
          </p:grpSpPr>
          <p:sp>
            <p:nvSpPr>
              <p:cNvPr id="123" name="Arc 122"/>
              <p:cNvSpPr/>
              <p:nvPr/>
            </p:nvSpPr>
            <p:spPr bwMode="auto">
              <a:xfrm>
                <a:off x="1804988" y="3233738"/>
                <a:ext cx="71437" cy="82149"/>
              </a:xfrm>
              <a:prstGeom prst="arc">
                <a:avLst>
                  <a:gd name="adj1" fmla="val 11025837"/>
                  <a:gd name="adj2" fmla="val 0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Arc 123"/>
              <p:cNvSpPr/>
              <p:nvPr/>
            </p:nvSpPr>
            <p:spPr bwMode="auto">
              <a:xfrm flipV="1">
                <a:off x="1876425" y="3233737"/>
                <a:ext cx="71437" cy="82149"/>
              </a:xfrm>
              <a:prstGeom prst="arc">
                <a:avLst>
                  <a:gd name="adj1" fmla="val 11025837"/>
                  <a:gd name="adj2" fmla="val 0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1947862" y="3238799"/>
              <a:ext cx="142874" cy="82150"/>
              <a:chOff x="1804988" y="3233737"/>
              <a:chExt cx="142874" cy="82150"/>
            </a:xfrm>
          </p:grpSpPr>
          <p:sp>
            <p:nvSpPr>
              <p:cNvPr id="121" name="Arc 120"/>
              <p:cNvSpPr/>
              <p:nvPr/>
            </p:nvSpPr>
            <p:spPr bwMode="auto">
              <a:xfrm>
                <a:off x="1804988" y="3233738"/>
                <a:ext cx="71437" cy="82149"/>
              </a:xfrm>
              <a:prstGeom prst="arc">
                <a:avLst>
                  <a:gd name="adj1" fmla="val 11025837"/>
                  <a:gd name="adj2" fmla="val 0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 bwMode="auto">
              <a:xfrm flipV="1">
                <a:off x="1876425" y="3233737"/>
                <a:ext cx="71437" cy="82149"/>
              </a:xfrm>
              <a:prstGeom prst="arc">
                <a:avLst>
                  <a:gd name="adj1" fmla="val 11025837"/>
                  <a:gd name="adj2" fmla="val 0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2097817" y="3233737"/>
              <a:ext cx="142874" cy="82150"/>
              <a:chOff x="1804988" y="3233737"/>
              <a:chExt cx="142874" cy="82150"/>
            </a:xfrm>
          </p:grpSpPr>
          <p:sp>
            <p:nvSpPr>
              <p:cNvPr id="119" name="Arc 118"/>
              <p:cNvSpPr/>
              <p:nvPr/>
            </p:nvSpPr>
            <p:spPr bwMode="auto">
              <a:xfrm>
                <a:off x="1804988" y="3233738"/>
                <a:ext cx="71437" cy="82149"/>
              </a:xfrm>
              <a:prstGeom prst="arc">
                <a:avLst>
                  <a:gd name="adj1" fmla="val 11025837"/>
                  <a:gd name="adj2" fmla="val 0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Arc 119"/>
              <p:cNvSpPr/>
              <p:nvPr/>
            </p:nvSpPr>
            <p:spPr bwMode="auto">
              <a:xfrm flipV="1">
                <a:off x="1876425" y="3233737"/>
                <a:ext cx="71437" cy="82149"/>
              </a:xfrm>
              <a:prstGeom prst="arc">
                <a:avLst>
                  <a:gd name="adj1" fmla="val 11025837"/>
                  <a:gd name="adj2" fmla="val 0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5" name="Straight Connector 124"/>
          <p:cNvCxnSpPr/>
          <p:nvPr/>
        </p:nvCxnSpPr>
        <p:spPr bwMode="auto">
          <a:xfrm flipV="1">
            <a:off x="1978303" y="3277167"/>
            <a:ext cx="575371" cy="150843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2011286" y="2799904"/>
            <a:ext cx="43000" cy="612499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80071"/>
              </p:ext>
            </p:extLst>
          </p:nvPr>
        </p:nvGraphicFramePr>
        <p:xfrm>
          <a:off x="1635375" y="2911586"/>
          <a:ext cx="265426" cy="36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Equation" r:id="rId6" imgW="114120" imgH="190440" progId="Equation.DSMT4">
                  <p:embed/>
                </p:oleObj>
              </mc:Choice>
              <mc:Fallback>
                <p:oleObj name="Equation" r:id="rId6" imgW="1141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5375" y="2911586"/>
                        <a:ext cx="265426" cy="3639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65839"/>
              </p:ext>
            </p:extLst>
          </p:nvPr>
        </p:nvGraphicFramePr>
        <p:xfrm>
          <a:off x="2141668" y="3436759"/>
          <a:ext cx="265426" cy="36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8" imgW="114120" imgH="190440" progId="Equation.DSMT4">
                  <p:embed/>
                </p:oleObj>
              </mc:Choice>
              <mc:Fallback>
                <p:oleObj name="Equation" r:id="rId8" imgW="1141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1668" y="3436759"/>
                        <a:ext cx="265426" cy="3639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9" name="Straight Connector 128"/>
          <p:cNvCxnSpPr/>
          <p:nvPr/>
        </p:nvCxnSpPr>
        <p:spPr bwMode="auto">
          <a:xfrm flipH="1" flipV="1">
            <a:off x="1518085" y="2052603"/>
            <a:ext cx="536201" cy="74604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flipV="1">
            <a:off x="2078116" y="2151575"/>
            <a:ext cx="407796" cy="647076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2520611" y="2414928"/>
            <a:ext cx="145959" cy="900229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2557866" y="3016679"/>
            <a:ext cx="475123" cy="244403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2530039" y="3289458"/>
            <a:ext cx="627869" cy="188673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50255"/>
              </p:ext>
            </p:extLst>
          </p:nvPr>
        </p:nvGraphicFramePr>
        <p:xfrm>
          <a:off x="1396719" y="2252480"/>
          <a:ext cx="2063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Equation" r:id="rId9" imgW="88560" imgH="152280" progId="Equation.DSMT4">
                  <p:embed/>
                </p:oleObj>
              </mc:Choice>
              <mc:Fallback>
                <p:oleObj name="Equation" r:id="rId9" imgW="885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96719" y="2252480"/>
                        <a:ext cx="206375" cy="2921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3070"/>
              </p:ext>
            </p:extLst>
          </p:nvPr>
        </p:nvGraphicFramePr>
        <p:xfrm>
          <a:off x="1873195" y="1855385"/>
          <a:ext cx="4714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0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3195" y="1855385"/>
                        <a:ext cx="471487" cy="438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114067"/>
              </p:ext>
            </p:extLst>
          </p:nvPr>
        </p:nvGraphicFramePr>
        <p:xfrm>
          <a:off x="2752795" y="2099066"/>
          <a:ext cx="5603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1" name="Equation" r:id="rId13" imgW="241200" imgH="203040" progId="Equation.DSMT4">
                  <p:embed/>
                </p:oleObj>
              </mc:Choice>
              <mc:Fallback>
                <p:oleObj name="Equation" r:id="rId13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52795" y="2099066"/>
                        <a:ext cx="560387" cy="38893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05304"/>
              </p:ext>
            </p:extLst>
          </p:nvPr>
        </p:nvGraphicFramePr>
        <p:xfrm>
          <a:off x="3113739" y="2799329"/>
          <a:ext cx="2936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2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13739" y="2799329"/>
                        <a:ext cx="293688" cy="3397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38624"/>
              </p:ext>
            </p:extLst>
          </p:nvPr>
        </p:nvGraphicFramePr>
        <p:xfrm>
          <a:off x="2988081" y="3551503"/>
          <a:ext cx="4714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" name="Equation" r:id="rId17" imgW="203040" imgH="228600" progId="Equation.DSMT4">
                  <p:embed/>
                </p:oleObj>
              </mc:Choice>
              <mc:Fallback>
                <p:oleObj name="Equation" r:id="rId17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88081" y="3551503"/>
                        <a:ext cx="471487" cy="438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458880" y="21785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p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495326" y="51145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p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82625" y="5874943"/>
            <a:ext cx="40559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Atlas </a:t>
            </a:r>
            <a:r>
              <a:rPr lang="sl-SI" sz="1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., </a:t>
            </a:r>
            <a:endParaRPr lang="sl-SI" sz="1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1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https</a:t>
            </a:r>
            <a:r>
              <a:rPr lang="sl-SI" sz="1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://atlas.web.cern.ch/Atlas/GROUPS/PHYSICS</a:t>
            </a:r>
            <a:r>
              <a:rPr lang="sl-SI" sz="1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</a:t>
            </a:r>
          </a:p>
          <a:p>
            <a:r>
              <a:rPr lang="sl-SI" sz="1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CombinedSummaryPlots</a:t>
            </a:r>
            <a:r>
              <a:rPr lang="sl-SI" sz="1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/SUSY/</a:t>
            </a:r>
          </a:p>
        </p:txBody>
      </p:sp>
      <p:cxnSp>
        <p:nvCxnSpPr>
          <p:cNvPr id="143" name="Straight Connector 142"/>
          <p:cNvCxnSpPr/>
          <p:nvPr/>
        </p:nvCxnSpPr>
        <p:spPr bwMode="auto">
          <a:xfrm>
            <a:off x="4540470" y="3889113"/>
            <a:ext cx="3908205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>
            <a:off x="8448675" y="3924682"/>
            <a:ext cx="19050" cy="185699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376428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/>
      <p:bldP spid="140" grpId="0"/>
      <p:bldP spid="1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Obzorje natančnosti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5748" y="5986639"/>
            <a:ext cx="6630148" cy="400110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… hudič je v podrobnostih…: „zelo“ natančno …!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892" y="910158"/>
            <a:ext cx="78558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… je preprosta: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zelo natančno izmeriti (redke) procese in primerjati rezultate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z zelo natančnimi napovedmi v okviru SM </a:t>
            </a:r>
          </a:p>
          <a:p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še neodkriti delci lahko prispevajo k znanim procesom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(zgodovinski primer: </a:t>
            </a:r>
            <a:r>
              <a:rPr lang="sl-SI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Z</a:t>
            </a:r>
            <a:r>
              <a:rPr lang="sl-SI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0</a:t>
            </a:r>
            <a:r>
              <a:rPr lang="sl-SI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sl-SI" i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sl-SI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= </a:t>
            </a:r>
            <a:r>
              <a:rPr lang="sl-SI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f(</a:t>
            </a:r>
            <a:r>
              <a:rPr lang="sl-SI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m</a:t>
            </a:r>
            <a:r>
              <a:rPr lang="sl-SI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H</a:t>
            </a:r>
            <a:r>
              <a:rPr lang="sl-SI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) 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):</a:t>
            </a:r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23" y="2966535"/>
            <a:ext cx="3381375" cy="2294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2" y="3245259"/>
            <a:ext cx="2555532" cy="17529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40667" y="3437928"/>
            <a:ext cx="1812373" cy="1252217"/>
            <a:chOff x="466726" y="3305175"/>
            <a:chExt cx="1812373" cy="1252217"/>
          </a:xfrm>
        </p:grpSpPr>
        <p:grpSp>
          <p:nvGrpSpPr>
            <p:cNvPr id="11" name="Group 10"/>
            <p:cNvGrpSpPr/>
            <p:nvPr/>
          </p:nvGrpSpPr>
          <p:grpSpPr>
            <a:xfrm>
              <a:off x="466726" y="3933825"/>
              <a:ext cx="285750" cy="85725"/>
              <a:chOff x="466725" y="3933825"/>
              <a:chExt cx="350179" cy="205297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66725" y="3933825"/>
                <a:ext cx="180975" cy="114300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 flipV="1">
                <a:off x="635929" y="4024822"/>
                <a:ext cx="180975" cy="114300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47673" y="3933876"/>
              <a:ext cx="285750" cy="85725"/>
              <a:chOff x="466725" y="3933825"/>
              <a:chExt cx="350179" cy="205297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466725" y="3933825"/>
                <a:ext cx="180975" cy="114300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 flipV="1">
                <a:off x="635929" y="4024822"/>
                <a:ext cx="180975" cy="114300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023817" y="3933825"/>
              <a:ext cx="285750" cy="85725"/>
              <a:chOff x="466725" y="3933825"/>
              <a:chExt cx="350179" cy="205297"/>
            </a:xfrm>
          </p:grpSpPr>
          <p:sp>
            <p:nvSpPr>
              <p:cNvPr id="34" name="Freeform 33"/>
              <p:cNvSpPr/>
              <p:nvPr/>
            </p:nvSpPr>
            <p:spPr bwMode="auto">
              <a:xfrm>
                <a:off x="466725" y="3933825"/>
                <a:ext cx="180975" cy="114300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 flipV="1">
                <a:off x="635929" y="4024822"/>
                <a:ext cx="180975" cy="114300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/>
            <p:cNvCxnSpPr>
              <a:stCxn id="35" idx="2"/>
            </p:cNvCxnSpPr>
            <p:nvPr/>
          </p:nvCxnSpPr>
          <p:spPr bwMode="auto">
            <a:xfrm flipV="1">
              <a:off x="1309567" y="3676650"/>
              <a:ext cx="566858" cy="29517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1320077" y="3957689"/>
              <a:ext cx="566858" cy="29517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730121" y="3545469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Light" panose="020E0507020206020404" pitchFamily="34" charset="0"/>
                </a:rPr>
                <a:t>Z</a:t>
              </a:r>
              <a:r>
                <a:rPr lang="sl-SI" i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Light" panose="020E0507020206020404" pitchFamily="34" charset="0"/>
                </a:rPr>
                <a:t>0</a:t>
              </a:r>
              <a:r>
                <a:rPr lang="sl-SI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Light" panose="020E0507020206020404" pitchFamily="34" charset="0"/>
                </a:rPr>
                <a:t>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76425" y="330517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sl-SI" i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39637" y="418806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sl-SI" i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3045" y="2694924"/>
            <a:ext cx="192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osnovni red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07976" y="2694924"/>
            <a:ext cx="192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višji red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0320" y="2664484"/>
            <a:ext cx="333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+ druge spremenljivke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3023" y="5278985"/>
            <a:ext cx="3275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J. Haller et </a:t>
            </a:r>
            <a:r>
              <a:rPr lang="da-DK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al.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</a:t>
            </a:r>
            <a:r>
              <a:rPr lang="da-DK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Eur</a:t>
            </a:r>
            <a:r>
              <a:rPr lang="da-DK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Phys. J. C78, 675 (2018)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425225"/>
            <a:ext cx="699210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Eksperimentalni pristop k odkrivanju NF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88931" y="722614"/>
            <a:ext cx="27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obzorje natančnosti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231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/>
      <p:bldP spid="38" grpId="0"/>
      <p:bldP spid="3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7892" y="910158"/>
            <a:ext cx="78138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redki procesi: 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zabeleženi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procesi</a:t>
            </a:r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natančnost meritve:</a:t>
            </a:r>
          </a:p>
          <a:p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trkalnik KEKB in detektor Belle (1999-2010): ~7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  <a:sym typeface="Symbol" panose="05050102010706020507" pitchFamily="18" charset="2"/>
              </a:rPr>
              <a:t>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8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e</a:t>
            </a:r>
            <a:r>
              <a:rPr lang="sl-SI" i="1" baseline="30000" dirty="0" err="1" smtClean="0">
                <a:solidFill>
                  <a:schemeClr val="bg1"/>
                </a:solidFill>
              </a:rPr>
              <a:t>+</a:t>
            </a:r>
            <a:r>
              <a:rPr lang="sl-SI" i="1" dirty="0" err="1" smtClean="0">
                <a:solidFill>
                  <a:schemeClr val="bg1"/>
                </a:solidFill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</a:rPr>
              <a:t>-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BB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Redki procesi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1758" y="1441444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luminoznost</a:t>
            </a:r>
            <a:r>
              <a:rPr lang="sl-SI" sz="16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pospeševalnika</a:t>
            </a:r>
            <a:endParaRPr lang="en-US" sz="16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2794" y="1441444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verjetnost za proces</a:t>
            </a:r>
            <a:endParaRPr lang="en-US" sz="1600" dirty="0">
              <a:solidFill>
                <a:srgbClr val="FF7575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4499" y="1435949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izkoristek</a:t>
            </a:r>
          </a:p>
          <a:p>
            <a:r>
              <a:rPr lang="sl-SI" sz="16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rekonstrukcije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681827"/>
              </p:ext>
            </p:extLst>
          </p:nvPr>
        </p:nvGraphicFramePr>
        <p:xfrm>
          <a:off x="3074511" y="2343239"/>
          <a:ext cx="2535238" cy="79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5" imgW="1612800" imgH="507960" progId="Equation.DSMT4">
                  <p:embed/>
                </p:oleObj>
              </mc:Choice>
              <mc:Fallback>
                <p:oleObj name="Equation" r:id="rId5" imgW="1612800" imgH="50796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4511" y="2343239"/>
                        <a:ext cx="2535238" cy="7987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90195"/>
              </p:ext>
            </p:extLst>
          </p:nvPr>
        </p:nvGraphicFramePr>
        <p:xfrm>
          <a:off x="5673493" y="2343239"/>
          <a:ext cx="338794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869792065"/>
                    </a:ext>
                  </a:extLst>
                </a:gridCol>
                <a:gridCol w="1301971">
                  <a:extLst>
                    <a:ext uri="{9D8B030D-6E8A-4147-A177-3AD203B41FA5}">
                      <a16:colId xmlns:a16="http://schemas.microsoft.com/office/drawing/2014/main" val="2674236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latin typeface="Copperplate Gothic Light" panose="020E0507020206020404" pitchFamily="34" charset="0"/>
                        </a:rPr>
                        <a:t>proces</a:t>
                      </a:r>
                      <a:endParaRPr lang="en-US" sz="1200" b="0" dirty="0"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b="0" i="1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sl-SI" sz="1200" b="0" i="1" dirty="0" smtClean="0">
                          <a:latin typeface="Copperplate Gothic Light" panose="020E0507020206020404" pitchFamily="34" charset="0"/>
                        </a:rPr>
                        <a:t>(Br)/Br</a:t>
                      </a:r>
                      <a:endParaRPr lang="en-US" sz="1200" b="0" i="1" dirty="0"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0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Br(B </a:t>
                      </a: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X)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 ~ 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nch Script MT" panose="03020402040607040605" pitchFamily="66" charset="0"/>
                        </a:rPr>
                        <a:t>O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(10</a:t>
                      </a:r>
                      <a:r>
                        <a:rPr lang="sl-SI" sz="120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-7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bg1"/>
                          </a:solidFill>
                          <a:latin typeface="Copperplate Gothic Light" panose="020E0507020206020404" pitchFamily="34" charset="0"/>
                        </a:rPr>
                        <a:t>opazimo</a:t>
                      </a:r>
                      <a:endParaRPr lang="en-US" sz="1200" dirty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2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Br(B </a:t>
                      </a: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X)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  ~ 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nch Script MT" panose="03020402040607040605" pitchFamily="66" charset="0"/>
                        </a:rPr>
                        <a:t>O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(10</a:t>
                      </a:r>
                      <a:r>
                        <a:rPr lang="sl-SI" sz="120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-5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)</a:t>
                      </a:r>
                      <a:endParaRPr lang="en-US" sz="1200" dirty="0" smtClean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nch Script MT" panose="03020402040607040605" pitchFamily="66" charset="0"/>
                        </a:rPr>
                        <a:t>O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(1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latin typeface="Copperplate Gothic Light" panose="020E0507020206020404" pitchFamily="34" charset="0"/>
                        </a:rPr>
                        <a:t>0%)</a:t>
                      </a:r>
                      <a:endParaRPr lang="en-US" sz="1200" dirty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76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Br(B </a:t>
                      </a: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sl-SI" sz="1200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  <a:cs typeface="+mn-cs"/>
                        </a:rPr>
                        <a:t>Y</a:t>
                      </a:r>
                      <a:r>
                        <a:rPr lang="sl-SI" sz="1200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  <a:cs typeface="+mn-cs"/>
                        </a:rPr>
                        <a:t>n</a:t>
                      </a: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)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  ~ 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nch Script MT" panose="03020402040607040605" pitchFamily="66" charset="0"/>
                        </a:rPr>
                        <a:t>O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(10</a:t>
                      </a:r>
                      <a:r>
                        <a:rPr lang="sl-SI" sz="120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-5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)</a:t>
                      </a:r>
                      <a:endParaRPr lang="en-US" sz="1200" dirty="0" smtClean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bg1"/>
                          </a:solidFill>
                          <a:latin typeface="Copperplate Gothic Light" panose="020E0507020206020404" pitchFamily="34" charset="0"/>
                        </a:rPr>
                        <a:t>opazimo</a:t>
                      </a:r>
                      <a:endParaRPr lang="en-US" sz="1200" dirty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43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Br(B </a:t>
                      </a: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sl-SI" sz="1200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  <a:cs typeface="+mn-cs"/>
                        </a:rPr>
                        <a:t>Y</a:t>
                      </a:r>
                      <a:r>
                        <a:rPr lang="sl-SI" sz="1200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  <a:cs typeface="+mn-cs"/>
                        </a:rPr>
                        <a:t>n</a:t>
                      </a:r>
                      <a:r>
                        <a:rPr lang="sl-SI" sz="12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)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  ~ 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nch Script MT" panose="03020402040607040605" pitchFamily="66" charset="0"/>
                        </a:rPr>
                        <a:t>O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(10</a:t>
                      </a:r>
                      <a:r>
                        <a:rPr lang="sl-SI" sz="120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-3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Light" panose="020E0507020206020404" pitchFamily="34" charset="0"/>
                        </a:rPr>
                        <a:t>)</a:t>
                      </a:r>
                      <a:endParaRPr lang="en-US" sz="1200" dirty="0" smtClean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nch Script MT" panose="03020402040607040605" pitchFamily="66" charset="0"/>
                        </a:rPr>
                        <a:t>O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(1</a:t>
                      </a:r>
                      <a:r>
                        <a:rPr lang="sl-SI" sz="1200" dirty="0" smtClean="0">
                          <a:solidFill>
                            <a:schemeClr val="bg1"/>
                          </a:solidFill>
                          <a:latin typeface="Copperplate Gothic Light" panose="020E0507020206020404" pitchFamily="34" charset="0"/>
                        </a:rPr>
                        <a:t>0%)</a:t>
                      </a:r>
                      <a:endParaRPr lang="en-US" sz="1200" dirty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293004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55" y="3505428"/>
            <a:ext cx="2991543" cy="2034249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490" y="3495029"/>
            <a:ext cx="2555810" cy="204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780094" y="4415254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-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3995" y="4415253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CC00"/>
                </a:solidFill>
              </a:rPr>
              <a:t>e</a:t>
            </a:r>
            <a:r>
              <a:rPr lang="en-US" sz="2400" i="1" baseline="30000" dirty="0" smtClean="0">
                <a:solidFill>
                  <a:srgbClr val="00CC00"/>
                </a:solidFill>
              </a:rPr>
              <a:t>+</a:t>
            </a:r>
            <a:endParaRPr lang="en-US" sz="2400" i="1" dirty="0">
              <a:solidFill>
                <a:srgbClr val="00CC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083995" y="4766357"/>
            <a:ext cx="219353" cy="146506"/>
          </a:xfrm>
          <a:prstGeom prst="line">
            <a:avLst/>
          </a:prstGeom>
          <a:noFill/>
          <a:ln w="19050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916781" y="4775899"/>
            <a:ext cx="172345" cy="13359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853020" y="3154052"/>
            <a:ext cx="180975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97892" y="5605140"/>
            <a:ext cx="952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trkalnik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SuperKEKB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in detektor Belle II (2018 - ): ~40x </a:t>
            </a:r>
            <a:r>
              <a:rPr lang="sl-SI" i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L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~50xN(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BB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+ izboljšave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eksp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 metod (</a:t>
            </a:r>
            <a:r>
              <a:rPr lang="sl-SI" i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sl-SI" i="1" baseline="-25000" dirty="0" err="1" smtClean="0">
                <a:solidFill>
                  <a:schemeClr val="bg1"/>
                </a:solidFill>
                <a:latin typeface="+mn-lt"/>
              </a:rPr>
              <a:t>syst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 izboljšana </a:t>
            </a:r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(</a:t>
            </a:r>
            <a:r>
              <a:rPr lang="sl-SI" i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a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)/</a:t>
            </a:r>
            <a:r>
              <a:rPr lang="sl-SI" i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a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za velik. red 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90" y="3495029"/>
            <a:ext cx="2618114" cy="2110111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>
            <a:off x="8491195" y="5648957"/>
            <a:ext cx="180975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205210" y="150299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itchFamily="34" charset="0"/>
              </a:rPr>
              <a:t>=</a:t>
            </a:r>
            <a:endParaRPr lang="sl-SI" sz="24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5654" y="150299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Copperplate Gothic Light" pitchFamily="34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44191" y="149750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Copperplate Gothic Light" pitchFamily="34" charset="0"/>
              </a:rPr>
              <a:t>x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425225"/>
            <a:ext cx="699210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Eksperimentalni pristop k odkrivanju NF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8931" y="722614"/>
            <a:ext cx="27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obzorje natančnosti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1144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30" grpId="0"/>
      <p:bldP spid="20" grpId="0"/>
      <p:bldP spid="20" grpId="1"/>
      <p:bldP spid="21" grpId="0"/>
      <p:bldP spid="21" grpId="1"/>
      <p:bldP spid="10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74554" y="4399457"/>
            <a:ext cx="2300630" cy="954107"/>
            <a:chOff x="6802211" y="826607"/>
            <a:chExt cx="2300630" cy="954107"/>
          </a:xfrm>
        </p:grpSpPr>
        <p:sp>
          <p:nvSpPr>
            <p:cNvPr id="40" name="TextBox 39"/>
            <p:cNvSpPr txBox="1"/>
            <p:nvPr/>
          </p:nvSpPr>
          <p:spPr>
            <a:xfrm>
              <a:off x="6802211" y="826607"/>
              <a:ext cx="23006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e</a:t>
              </a:r>
              <a:r>
                <a:rPr lang="sl-SI" baseline="30000" dirty="0" smtClean="0">
                  <a:solidFill>
                    <a:schemeClr val="bg1"/>
                  </a:solidFill>
                </a:rPr>
                <a:t>+</a:t>
              </a:r>
              <a:r>
                <a:rPr lang="sl-SI" dirty="0" smtClean="0">
                  <a:solidFill>
                    <a:schemeClr val="bg1"/>
                  </a:solidFill>
                </a:rPr>
                <a:t>e</a:t>
              </a:r>
              <a:r>
                <a:rPr lang="sl-SI" baseline="30000" dirty="0" smtClean="0">
                  <a:solidFill>
                    <a:schemeClr val="bg1"/>
                  </a:solidFill>
                </a:rPr>
                <a:t>- </a:t>
              </a:r>
              <a:r>
                <a:rPr lang="sl-SI" dirty="0" smtClean="0">
                  <a:solidFill>
                    <a:schemeClr val="bg1"/>
                  </a:solidFill>
                  <a:sym typeface="Symbol"/>
                </a:rPr>
                <a:t> q q, </a:t>
              </a:r>
              <a:r>
                <a:rPr lang="sl-SI" sz="2800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l</a:t>
              </a:r>
              <a:r>
                <a:rPr lang="sl-SI" sz="2800" b="1" dirty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 </a:t>
              </a:r>
              <a:r>
                <a:rPr lang="sl-SI" baseline="30000" dirty="0" smtClean="0">
                  <a:solidFill>
                    <a:schemeClr val="bg1"/>
                  </a:solidFill>
                  <a:sym typeface="Symbol"/>
                </a:rPr>
                <a:t>+</a:t>
              </a:r>
              <a:r>
                <a:rPr lang="sl-SI" b="1" dirty="0" smtClean="0">
                  <a:solidFill>
                    <a:schemeClr val="bg1"/>
                  </a:solidFill>
                  <a:latin typeface="Lucida Calligraphy" pitchFamily="66" charset="0"/>
                  <a:sym typeface="Symbol"/>
                </a:rPr>
                <a:t> </a:t>
              </a:r>
              <a:r>
                <a:rPr lang="sl-SI" sz="2800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l </a:t>
              </a:r>
              <a:r>
                <a:rPr lang="sl-SI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r>
                <a:rPr lang="sl-SI" dirty="0" smtClean="0">
                  <a:solidFill>
                    <a:schemeClr val="bg1"/>
                  </a:solidFill>
                  <a:sym typeface="Symbol"/>
                </a:rPr>
                <a:t>  </a:t>
              </a:r>
            </a:p>
            <a:p>
              <a:r>
                <a:rPr lang="sl-SI" dirty="0" smtClean="0">
                  <a:solidFill>
                    <a:schemeClr val="bg1"/>
                  </a:solidFill>
                  <a:sym typeface="Symbol"/>
                </a:rPr>
                <a:t>(q=u,d,s,c; </a:t>
              </a:r>
              <a:r>
                <a:rPr lang="sl-SI" sz="2800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l</a:t>
              </a:r>
              <a:r>
                <a:rPr lang="sl-SI" sz="2800" b="1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 </a:t>
              </a:r>
              <a:r>
                <a:rPr lang="sl-SI" dirty="0" smtClean="0">
                  <a:solidFill>
                    <a:schemeClr val="bg1"/>
                  </a:solidFill>
                  <a:sym typeface="Symbol"/>
                </a:rPr>
                <a:t>=e,</a:t>
              </a:r>
              <a:r>
                <a:rPr lang="sl-SI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m,t</a:t>
              </a:r>
              <a:r>
                <a:rPr lang="sl-SI" dirty="0" smtClean="0">
                  <a:solidFill>
                    <a:schemeClr val="bg1"/>
                  </a:solidFill>
                  <a:sym typeface="Symbol"/>
                </a:rPr>
                <a:t>))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7790193" y="965200"/>
              <a:ext cx="175651" cy="0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397892" y="910158"/>
            <a:ext cx="3130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(Super)KEKB – tovarna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Mezonov B 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Tovarne mezonov B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425225"/>
            <a:ext cx="699210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Eksperimentalni pristop k odkrivanju NF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8931" y="722614"/>
            <a:ext cx="27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obzorje natančnosti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7" name="Picture 38" descr="y4s_cross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479" y="1314447"/>
            <a:ext cx="34671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7014704" y="2525710"/>
            <a:ext cx="422275" cy="136525"/>
          </a:xfrm>
          <a:prstGeom prst="rect">
            <a:avLst/>
          </a:prstGeom>
          <a:solidFill>
            <a:srgbClr val="008000">
              <a:alpha val="61176"/>
            </a:srgbClr>
          </a:solidFill>
          <a:ln w="28575" algn="ctr">
            <a:solidFill>
              <a:srgbClr val="6699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9" name="Pie 8"/>
          <p:cNvSpPr/>
          <p:nvPr/>
        </p:nvSpPr>
        <p:spPr bwMode="auto">
          <a:xfrm rot="5400000">
            <a:off x="7147261" y="2323303"/>
            <a:ext cx="139700" cy="392113"/>
          </a:xfrm>
          <a:prstGeom prst="pie">
            <a:avLst>
              <a:gd name="adj1" fmla="val 5400009"/>
              <a:gd name="adj2" fmla="val 16200000"/>
            </a:avLst>
          </a:prstGeom>
          <a:solidFill>
            <a:srgbClr val="FF0000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5552" y="992736"/>
            <a:ext cx="133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itchFamily="34" charset="0"/>
              </a:rPr>
              <a:t>Energija:</a:t>
            </a:r>
            <a:endParaRPr lang="sl-SI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4973967" y="4081977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82042" y="4081977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193292" y="4081977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>
            <a:off x="5491233" y="3651158"/>
            <a:ext cx="97654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b="1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(4</a:t>
            </a:r>
            <a:r>
              <a:rPr lang="sl-SI" sz="2000" b="1">
                <a:solidFill>
                  <a:schemeClr val="bg1"/>
                </a:solidFill>
                <a:latin typeface="Courier New" pitchFamily="49" charset="0"/>
              </a:rPr>
              <a:t>S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)</a:t>
            </a:r>
          </a:p>
        </p:txBody>
      </p: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4627633" y="3397158"/>
            <a:ext cx="742950" cy="493712"/>
            <a:chOff x="347" y="2931"/>
            <a:chExt cx="468" cy="311"/>
          </a:xfrm>
        </p:grpSpPr>
        <p:sp>
          <p:nvSpPr>
            <p:cNvPr id="18" name="Line 85"/>
            <p:cNvSpPr>
              <a:spLocks noChangeShapeType="1"/>
            </p:cNvSpPr>
            <p:nvPr/>
          </p:nvSpPr>
          <p:spPr bwMode="auto">
            <a:xfrm>
              <a:off x="347" y="3242"/>
              <a:ext cx="468" cy="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>
              <a:off x="444" y="2931"/>
              <a:ext cx="278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</a:rPr>
                <a:t>e</a:t>
              </a:r>
              <a:r>
                <a:rPr lang="en-US" sz="2000" b="1" baseline="30000" dirty="0">
                  <a:solidFill>
                    <a:schemeClr val="bg1"/>
                  </a:solidFill>
                  <a:latin typeface="Courier New" pitchFamily="49" charset="0"/>
                </a:rPr>
                <a:t>+</a:t>
              </a:r>
            </a:p>
          </p:txBody>
        </p:sp>
      </p:grpSp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6511995" y="3414620"/>
            <a:ext cx="1184275" cy="477838"/>
            <a:chOff x="1534" y="2942"/>
            <a:chExt cx="746" cy="301"/>
          </a:xfrm>
        </p:grpSpPr>
        <p:sp>
          <p:nvSpPr>
            <p:cNvPr id="21" name="Line 88"/>
            <p:cNvSpPr>
              <a:spLocks noChangeShapeType="1"/>
            </p:cNvSpPr>
            <p:nvPr/>
          </p:nvSpPr>
          <p:spPr bwMode="auto">
            <a:xfrm flipH="1">
              <a:off x="1534" y="3243"/>
              <a:ext cx="746" cy="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 Box 89"/>
            <p:cNvSpPr txBox="1">
              <a:spLocks noChangeArrowheads="1"/>
            </p:cNvSpPr>
            <p:nvPr/>
          </p:nvSpPr>
          <p:spPr bwMode="auto">
            <a:xfrm>
              <a:off x="1829" y="2942"/>
              <a:ext cx="278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Courier New" pitchFamily="49" charset="0"/>
                </a:rPr>
                <a:t>e</a:t>
              </a:r>
              <a:r>
                <a:rPr lang="en-US" sz="2000" b="1" baseline="30000">
                  <a:solidFill>
                    <a:schemeClr val="bg1"/>
                  </a:solidFill>
                  <a:latin typeface="Courier New" pitchFamily="49" charset="0"/>
                </a:rPr>
                <a:t>-</a:t>
              </a:r>
            </a:p>
          </p:txBody>
        </p:sp>
      </p:grpSp>
      <p:sp>
        <p:nvSpPr>
          <p:cNvPr id="23" name="Text Box 90"/>
          <p:cNvSpPr txBox="1">
            <a:spLocks noChangeArrowheads="1"/>
          </p:cNvSpPr>
          <p:nvPr/>
        </p:nvSpPr>
        <p:spPr bwMode="auto">
          <a:xfrm>
            <a:off x="3960348" y="5353564"/>
            <a:ext cx="3999813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p(e</a:t>
            </a:r>
            <a:r>
              <a:rPr lang="en-US" sz="2000" b="1" baseline="30000" dirty="0">
                <a:solidFill>
                  <a:srgbClr val="262626"/>
                </a:solidFill>
                <a:latin typeface="Courier New" pitchFamily="49" charset="0"/>
              </a:rPr>
              <a:t>-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)=8 </a:t>
            </a:r>
            <a:r>
              <a:rPr lang="en-US" sz="2000" b="1" dirty="0" err="1">
                <a:solidFill>
                  <a:srgbClr val="262626"/>
                </a:solidFill>
                <a:latin typeface="Courier New" pitchFamily="49" charset="0"/>
              </a:rPr>
              <a:t>GeV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 p(e</a:t>
            </a:r>
            <a:r>
              <a:rPr lang="en-US" sz="2000" b="1" baseline="30000" dirty="0">
                <a:solidFill>
                  <a:srgbClr val="262626"/>
                </a:solidFill>
                <a:latin typeface="Courier New" pitchFamily="49" charset="0"/>
              </a:rPr>
              <a:t>+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)=3.5 </a:t>
            </a:r>
            <a:r>
              <a:rPr lang="en-US" sz="2000" b="1" dirty="0" err="1">
                <a:solidFill>
                  <a:srgbClr val="262626"/>
                </a:solidFill>
                <a:latin typeface="Courier New" pitchFamily="49" charset="0"/>
              </a:rPr>
              <a:t>GeV</a:t>
            </a:r>
            <a:r>
              <a:rPr lang="en-US" sz="2000" b="1" dirty="0">
                <a:solidFill>
                  <a:srgbClr val="262626"/>
                </a:solidFill>
              </a:rPr>
              <a:t> </a:t>
            </a:r>
            <a:endParaRPr lang="sl-SI" sz="2000" b="1" dirty="0" smtClean="0">
              <a:solidFill>
                <a:srgbClr val="262626"/>
              </a:solidFill>
            </a:endParaRPr>
          </a:p>
          <a:p>
            <a:r>
              <a:rPr lang="en-US" sz="2000" b="1" dirty="0" err="1" smtClean="0">
                <a:solidFill>
                  <a:srgbClr val="262626"/>
                </a:solidFill>
                <a:latin typeface="Symbol" pitchFamily="18" charset="2"/>
              </a:rPr>
              <a:t>bg</a:t>
            </a:r>
            <a:r>
              <a:rPr lang="en-US" sz="2000" b="1" dirty="0" smtClean="0">
                <a:solidFill>
                  <a:srgbClr val="262626"/>
                </a:solidFill>
                <a:latin typeface="Courier New" pitchFamily="49" charset="0"/>
              </a:rPr>
              <a:t>=0.42</a:t>
            </a:r>
            <a:endParaRPr lang="en-US" sz="2000" b="1" dirty="0">
              <a:solidFill>
                <a:srgbClr val="262626"/>
              </a:solidFill>
              <a:latin typeface="Courier New" pitchFamily="49" charset="0"/>
            </a:endParaRPr>
          </a:p>
        </p:txBody>
      </p:sp>
      <p:grpSp>
        <p:nvGrpSpPr>
          <p:cNvPr id="26" name="Group 91"/>
          <p:cNvGrpSpPr>
            <a:grpSpLocks/>
          </p:cNvGrpSpPr>
          <p:nvPr/>
        </p:nvGrpSpPr>
        <p:grpSpPr bwMode="auto">
          <a:xfrm>
            <a:off x="4502481" y="4432814"/>
            <a:ext cx="3729038" cy="920750"/>
            <a:chOff x="3719" y="2858"/>
            <a:chExt cx="2349" cy="580"/>
          </a:xfrm>
        </p:grpSpPr>
        <p:sp>
          <p:nvSpPr>
            <p:cNvPr id="27" name="Line 92"/>
            <p:cNvSpPr>
              <a:spLocks noChangeShapeType="1"/>
            </p:cNvSpPr>
            <p:nvPr/>
          </p:nvSpPr>
          <p:spPr bwMode="auto">
            <a:xfrm flipV="1">
              <a:off x="3719" y="3057"/>
              <a:ext cx="734" cy="148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8" name="Line 93"/>
            <p:cNvSpPr>
              <a:spLocks noChangeShapeType="1"/>
            </p:cNvSpPr>
            <p:nvPr/>
          </p:nvSpPr>
          <p:spPr bwMode="auto">
            <a:xfrm>
              <a:off x="3736" y="3270"/>
              <a:ext cx="1319" cy="14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9" name="Text Box 94"/>
            <p:cNvSpPr txBox="1">
              <a:spLocks noChangeArrowheads="1"/>
            </p:cNvSpPr>
            <p:nvPr/>
          </p:nvSpPr>
          <p:spPr bwMode="auto">
            <a:xfrm>
              <a:off x="4012" y="2858"/>
              <a:ext cx="213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Courier New" pitchFamily="49" charset="0"/>
                </a:rPr>
                <a:t>B</a:t>
              </a:r>
            </a:p>
          </p:txBody>
        </p:sp>
        <p:grpSp>
          <p:nvGrpSpPr>
            <p:cNvPr id="30" name="Group 95"/>
            <p:cNvGrpSpPr>
              <a:grpSpLocks/>
            </p:cNvGrpSpPr>
            <p:nvPr/>
          </p:nvGrpSpPr>
          <p:grpSpPr bwMode="auto">
            <a:xfrm>
              <a:off x="4552" y="3128"/>
              <a:ext cx="213" cy="252"/>
              <a:chOff x="4868" y="3370"/>
              <a:chExt cx="213" cy="252"/>
            </a:xfrm>
          </p:grpSpPr>
          <p:sp>
            <p:nvSpPr>
              <p:cNvPr id="35" name="Text Box 96"/>
              <p:cNvSpPr txBox="1">
                <a:spLocks noChangeArrowheads="1"/>
              </p:cNvSpPr>
              <p:nvPr/>
            </p:nvSpPr>
            <p:spPr bwMode="auto">
              <a:xfrm>
                <a:off x="4868" y="3370"/>
                <a:ext cx="213" cy="25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>
                <a:off x="4915" y="3412"/>
                <a:ext cx="112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Line 98"/>
            <p:cNvSpPr>
              <a:spLocks noChangeShapeType="1"/>
            </p:cNvSpPr>
            <p:nvPr/>
          </p:nvSpPr>
          <p:spPr bwMode="auto">
            <a:xfrm>
              <a:off x="4469" y="2954"/>
              <a:ext cx="0" cy="233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Line 99"/>
            <p:cNvSpPr>
              <a:spLocks noChangeShapeType="1"/>
            </p:cNvSpPr>
            <p:nvPr/>
          </p:nvSpPr>
          <p:spPr bwMode="auto">
            <a:xfrm>
              <a:off x="5047" y="2964"/>
              <a:ext cx="0" cy="47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Line 100"/>
            <p:cNvSpPr>
              <a:spLocks noChangeShapeType="1"/>
            </p:cNvSpPr>
            <p:nvPr/>
          </p:nvSpPr>
          <p:spPr bwMode="auto">
            <a:xfrm>
              <a:off x="4487" y="3057"/>
              <a:ext cx="539" cy="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4" name="Text Box 101"/>
            <p:cNvSpPr txBox="1">
              <a:spLocks noChangeArrowheads="1"/>
            </p:cNvSpPr>
            <p:nvPr/>
          </p:nvSpPr>
          <p:spPr bwMode="auto">
            <a:xfrm>
              <a:off x="5117" y="2943"/>
              <a:ext cx="951" cy="44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2000" b="1" dirty="0" err="1">
                  <a:solidFill>
                    <a:schemeClr val="bg1"/>
                  </a:solidFill>
                  <a:latin typeface="Courier New" pitchFamily="49" charset="0"/>
                </a:rPr>
                <a:t>z</a:t>
              </a:r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</a:rPr>
                <a:t> ~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ourier New" pitchFamily="49" charset="0"/>
                </a:rPr>
                <a:t>c</a:t>
              </a:r>
              <a:r>
                <a:rPr lang="en-US" sz="2000" b="1" dirty="0" err="1">
                  <a:solidFill>
                    <a:schemeClr val="bg1"/>
                  </a:solidFill>
                  <a:latin typeface="Symbol" pitchFamily="18" charset="2"/>
                </a:rPr>
                <a:t>bgt</a:t>
              </a:r>
              <a:r>
                <a:rPr lang="en-US" sz="2000" b="1" baseline="-25000" dirty="0" err="1">
                  <a:solidFill>
                    <a:schemeClr val="bg1"/>
                  </a:solidFill>
                </a:rPr>
                <a:t>B</a:t>
              </a:r>
              <a:endParaRPr lang="en-US" sz="2000" b="1" baseline="-25000" dirty="0">
                <a:solidFill>
                  <a:schemeClr val="bg1"/>
                </a:solidFill>
              </a:endParaRPr>
            </a:p>
            <a:p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</a:rPr>
                <a:t>~ 200</a:t>
              </a:r>
              <a:r>
                <a:rPr lang="en-US" sz="2000" b="1" dirty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</a:rPr>
                <a:t>m</a:t>
              </a:r>
            </a:p>
          </p:txBody>
        </p:sp>
      </p:grpSp>
      <p:sp>
        <p:nvSpPr>
          <p:cNvPr id="37" name="Text Box 102"/>
          <p:cNvSpPr txBox="1">
            <a:spLocks noChangeArrowheads="1"/>
          </p:cNvSpPr>
          <p:nvPr/>
        </p:nvSpPr>
        <p:spPr bwMode="auto">
          <a:xfrm>
            <a:off x="4871314" y="2983992"/>
            <a:ext cx="203132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√s=10.58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</a:rPr>
              <a:t>GeV</a:t>
            </a:r>
            <a:endParaRPr lang="en-US" sz="20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38" name="Text Box 103"/>
          <p:cNvSpPr txBox="1">
            <a:spLocks noChangeArrowheads="1"/>
          </p:cNvSpPr>
          <p:nvPr/>
        </p:nvSpPr>
        <p:spPr bwMode="auto">
          <a:xfrm>
            <a:off x="3518230" y="4742377"/>
            <a:ext cx="97654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(4</a:t>
            </a:r>
            <a:r>
              <a:rPr lang="sl-SI" sz="2000" b="1" dirty="0">
                <a:solidFill>
                  <a:schemeClr val="bg1"/>
                </a:solidFill>
                <a:latin typeface="Courier New" pitchFamily="49" charset="0"/>
              </a:rPr>
              <a:t>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58" y="1638956"/>
            <a:ext cx="3213588" cy="241019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33212" y="3688897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II (KEK)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351" y="5637735"/>
            <a:ext cx="3707425" cy="707886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Natančne meritve </a:t>
            </a:r>
          </a:p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Procesov z mezoni B, D,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242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/>
      <p:bldP spid="16" grpId="0"/>
      <p:bldP spid="16" grpId="1"/>
      <p:bldP spid="23" grpId="0"/>
      <p:bldP spid="23" grpId="1"/>
      <p:bldP spid="37" grpId="0"/>
      <p:bldP spid="38" grpId="0"/>
      <p:bldP spid="38" grpId="1"/>
      <p:bldP spid="43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0385" y="88689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Belle (II)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Kršitev CP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425225"/>
            <a:ext cx="197926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Asimetrija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6936" y="672974"/>
            <a:ext cx="3688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Razlika v poteku procesov z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Delci in njihovimi anti-delci</a:t>
            </a:r>
          </a:p>
          <a:p>
            <a:pPr algn="ctr"/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Asimetrija CP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5" y="1807216"/>
            <a:ext cx="5153297" cy="4209329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80385" y="141163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B </a:t>
            </a:r>
            <a:r>
              <a:rPr lang="sl-SI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sl-SI" dirty="0" smtClean="0">
                <a:solidFill>
                  <a:schemeClr val="bg1"/>
                </a:solidFill>
              </a:rPr>
              <a:t>J/</a:t>
            </a:r>
            <a:r>
              <a:rPr lang="sl-SI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sl-SI" dirty="0" smtClean="0">
                <a:solidFill>
                  <a:schemeClr val="bg1"/>
                </a:solidFill>
              </a:rPr>
              <a:t> K</a:t>
            </a:r>
            <a:r>
              <a:rPr lang="sl-SI" baseline="-25000" dirty="0" smtClean="0">
                <a:solidFill>
                  <a:schemeClr val="bg1"/>
                </a:solidFill>
              </a:rPr>
              <a:t>S</a:t>
            </a:r>
            <a:endParaRPr lang="sl-SI" baseline="-250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78554" y="2018822"/>
            <a:ext cx="42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B</a:t>
            </a:r>
            <a:r>
              <a:rPr lang="sl-SI" baseline="30000" dirty="0" smtClean="0">
                <a:solidFill>
                  <a:srgbClr val="0070C0"/>
                </a:solidFill>
              </a:rPr>
              <a:t>0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B</a:t>
            </a:r>
            <a:r>
              <a:rPr lang="sl-SI" baseline="30000" dirty="0" smtClean="0">
                <a:solidFill>
                  <a:srgbClr val="FF0000"/>
                </a:solidFill>
              </a:rPr>
              <a:t>0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1" name="Line 73"/>
          <p:cNvSpPr>
            <a:spLocks noChangeShapeType="1"/>
          </p:cNvSpPr>
          <p:nvPr/>
        </p:nvSpPr>
        <p:spPr bwMode="auto">
          <a:xfrm>
            <a:off x="1158548" y="2609140"/>
            <a:ext cx="131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757033" y="1780970"/>
            <a:ext cx="2729367" cy="4522176"/>
          </a:xfrm>
          <a:prstGeom prst="rect">
            <a:avLst/>
          </a:prstGeom>
          <a:solidFill>
            <a:srgbClr val="26262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01" name="Line 128"/>
          <p:cNvSpPr>
            <a:spLocks noChangeShapeType="1"/>
          </p:cNvSpPr>
          <p:nvPr/>
        </p:nvSpPr>
        <p:spPr bwMode="auto">
          <a:xfrm>
            <a:off x="4646741" y="2706186"/>
            <a:ext cx="0" cy="1937368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102" name="Line 129"/>
          <p:cNvSpPr>
            <a:spLocks noChangeShapeType="1"/>
          </p:cNvSpPr>
          <p:nvPr/>
        </p:nvSpPr>
        <p:spPr bwMode="auto">
          <a:xfrm>
            <a:off x="6068080" y="3126819"/>
            <a:ext cx="1" cy="2013926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103" name="Line 130"/>
          <p:cNvSpPr>
            <a:spLocks noChangeShapeType="1"/>
          </p:cNvSpPr>
          <p:nvPr/>
        </p:nvSpPr>
        <p:spPr bwMode="auto">
          <a:xfrm>
            <a:off x="4646741" y="3842835"/>
            <a:ext cx="1405856" cy="1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104" name="Text Box 133"/>
          <p:cNvSpPr txBox="1">
            <a:spLocks noChangeArrowheads="1"/>
          </p:cNvSpPr>
          <p:nvPr/>
        </p:nvSpPr>
        <p:spPr bwMode="auto">
          <a:xfrm>
            <a:off x="4983290" y="3368174"/>
            <a:ext cx="1181734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bg</a:t>
            </a:r>
            <a:r>
              <a:rPr lang="en-US" dirty="0" err="1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14323" y="1906192"/>
            <a:ext cx="2977273" cy="1405292"/>
            <a:chOff x="3514323" y="1906192"/>
            <a:chExt cx="2977273" cy="1405292"/>
          </a:xfrm>
        </p:grpSpPr>
        <p:sp>
          <p:nvSpPr>
            <p:cNvPr id="92" name="Line 101"/>
            <p:cNvSpPr>
              <a:spLocks noChangeShapeType="1"/>
            </p:cNvSpPr>
            <p:nvPr/>
          </p:nvSpPr>
          <p:spPr bwMode="auto">
            <a:xfrm flipV="1">
              <a:off x="3525965" y="2601517"/>
              <a:ext cx="1150938" cy="250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3" name="Line 103"/>
            <p:cNvSpPr>
              <a:spLocks noChangeShapeType="1"/>
            </p:cNvSpPr>
            <p:nvPr/>
          </p:nvSpPr>
          <p:spPr bwMode="auto">
            <a:xfrm flipV="1">
              <a:off x="4646740" y="2144317"/>
              <a:ext cx="1062038" cy="4714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4" name="Line 104"/>
            <p:cNvSpPr>
              <a:spLocks noChangeShapeType="1"/>
            </p:cNvSpPr>
            <p:nvPr/>
          </p:nvSpPr>
          <p:spPr bwMode="auto">
            <a:xfrm flipV="1">
              <a:off x="4691190" y="2590405"/>
              <a:ext cx="1298575" cy="269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6" name="Text Box 109"/>
            <p:cNvSpPr txBox="1">
              <a:spLocks noChangeArrowheads="1"/>
            </p:cNvSpPr>
            <p:nvPr/>
          </p:nvSpPr>
          <p:spPr bwMode="auto">
            <a:xfrm>
              <a:off x="3859340" y="2242742"/>
              <a:ext cx="423514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33CCFF"/>
                  </a:solidFill>
                </a:rPr>
                <a:t>B</a:t>
              </a:r>
              <a:r>
                <a:rPr lang="sl-SI" baseline="30000" dirty="0" smtClean="0">
                  <a:solidFill>
                    <a:srgbClr val="33CCFF"/>
                  </a:solidFill>
                </a:rPr>
                <a:t>0</a:t>
              </a:r>
              <a:endParaRPr lang="en-US" sz="2400" baseline="30000" dirty="0">
                <a:solidFill>
                  <a:srgbClr val="33CCFF"/>
                </a:solidFill>
              </a:endParaRPr>
            </a:p>
          </p:txBody>
        </p:sp>
        <p:sp>
          <p:nvSpPr>
            <p:cNvPr id="97" name="Text Box 113"/>
            <p:cNvSpPr txBox="1">
              <a:spLocks noChangeArrowheads="1"/>
            </p:cNvSpPr>
            <p:nvPr/>
          </p:nvSpPr>
          <p:spPr bwMode="auto">
            <a:xfrm>
              <a:off x="4791203" y="1906192"/>
              <a:ext cx="522900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J/</a:t>
              </a:r>
              <a:r>
                <a:rPr lang="en-US" dirty="0">
                  <a:solidFill>
                    <a:schemeClr val="bg1"/>
                  </a:solidFill>
                  <a:latin typeface="Symbol" pitchFamily="18" charset="2"/>
                </a:rPr>
                <a:t>y</a:t>
              </a:r>
            </a:p>
          </p:txBody>
        </p:sp>
        <p:sp>
          <p:nvSpPr>
            <p:cNvPr id="98" name="Text Box 114"/>
            <p:cNvSpPr txBox="1">
              <a:spLocks noChangeArrowheads="1"/>
            </p:cNvSpPr>
            <p:nvPr/>
          </p:nvSpPr>
          <p:spPr bwMode="auto">
            <a:xfrm>
              <a:off x="5157915" y="2550717"/>
              <a:ext cx="441146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</a:t>
              </a:r>
              <a:r>
                <a:rPr lang="en-US" sz="2400" baseline="-250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9" name="Line 101"/>
            <p:cNvSpPr>
              <a:spLocks noChangeShapeType="1"/>
            </p:cNvSpPr>
            <p:nvPr/>
          </p:nvSpPr>
          <p:spPr bwMode="auto">
            <a:xfrm>
              <a:off x="3514323" y="2852342"/>
              <a:ext cx="2553759" cy="26224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00" name="Text Box 109"/>
            <p:cNvSpPr txBox="1">
              <a:spLocks noChangeArrowheads="1"/>
            </p:cNvSpPr>
            <p:nvPr/>
          </p:nvSpPr>
          <p:spPr bwMode="auto">
            <a:xfrm>
              <a:off x="6068082" y="2942152"/>
              <a:ext cx="423514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r>
                <a:rPr lang="sl-SI" baseline="30000" dirty="0" smtClean="0">
                  <a:solidFill>
                    <a:srgbClr val="FF0000"/>
                  </a:solidFill>
                </a:rPr>
                <a:t>0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6165024" y="3002778"/>
              <a:ext cx="175651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529808" y="3932354"/>
            <a:ext cx="2977273" cy="1405292"/>
            <a:chOff x="3529808" y="3932354"/>
            <a:chExt cx="2977273" cy="1405292"/>
          </a:xfrm>
        </p:grpSpPr>
        <p:sp>
          <p:nvSpPr>
            <p:cNvPr id="106" name="Line 101"/>
            <p:cNvSpPr>
              <a:spLocks noChangeShapeType="1"/>
            </p:cNvSpPr>
            <p:nvPr/>
          </p:nvSpPr>
          <p:spPr bwMode="auto">
            <a:xfrm flipV="1">
              <a:off x="3541450" y="4627679"/>
              <a:ext cx="1150938" cy="250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07" name="Line 103"/>
            <p:cNvSpPr>
              <a:spLocks noChangeShapeType="1"/>
            </p:cNvSpPr>
            <p:nvPr/>
          </p:nvSpPr>
          <p:spPr bwMode="auto">
            <a:xfrm flipV="1">
              <a:off x="4662225" y="4170479"/>
              <a:ext cx="1062038" cy="4714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 flipV="1">
              <a:off x="4706675" y="4616567"/>
              <a:ext cx="1298575" cy="269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09" name="Text Box 109"/>
            <p:cNvSpPr txBox="1">
              <a:spLocks noChangeArrowheads="1"/>
            </p:cNvSpPr>
            <p:nvPr/>
          </p:nvSpPr>
          <p:spPr bwMode="auto">
            <a:xfrm>
              <a:off x="3874825" y="4268904"/>
              <a:ext cx="423514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r>
                <a:rPr lang="sl-SI" baseline="30000" dirty="0" smtClean="0">
                  <a:solidFill>
                    <a:srgbClr val="FF0000"/>
                  </a:solidFill>
                </a:rPr>
                <a:t>0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 Box 113"/>
            <p:cNvSpPr txBox="1">
              <a:spLocks noChangeArrowheads="1"/>
            </p:cNvSpPr>
            <p:nvPr/>
          </p:nvSpPr>
          <p:spPr bwMode="auto">
            <a:xfrm>
              <a:off x="4806688" y="3932354"/>
              <a:ext cx="522900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J/</a:t>
              </a:r>
              <a:r>
                <a:rPr lang="en-US" dirty="0">
                  <a:solidFill>
                    <a:schemeClr val="bg1"/>
                  </a:solidFill>
                  <a:latin typeface="Symbol" pitchFamily="18" charset="2"/>
                </a:rPr>
                <a:t>y</a:t>
              </a:r>
            </a:p>
          </p:txBody>
        </p:sp>
        <p:sp>
          <p:nvSpPr>
            <p:cNvPr id="111" name="Text Box 114"/>
            <p:cNvSpPr txBox="1">
              <a:spLocks noChangeArrowheads="1"/>
            </p:cNvSpPr>
            <p:nvPr/>
          </p:nvSpPr>
          <p:spPr bwMode="auto">
            <a:xfrm>
              <a:off x="5173400" y="4576879"/>
              <a:ext cx="441146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</a:t>
              </a:r>
              <a:r>
                <a:rPr lang="en-US" sz="2400" baseline="-250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12" name="Line 101"/>
            <p:cNvSpPr>
              <a:spLocks noChangeShapeType="1"/>
            </p:cNvSpPr>
            <p:nvPr/>
          </p:nvSpPr>
          <p:spPr bwMode="auto">
            <a:xfrm>
              <a:off x="3529808" y="4878504"/>
              <a:ext cx="2553759" cy="26224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13" name="Text Box 109"/>
            <p:cNvSpPr txBox="1">
              <a:spLocks noChangeArrowheads="1"/>
            </p:cNvSpPr>
            <p:nvPr/>
          </p:nvSpPr>
          <p:spPr bwMode="auto">
            <a:xfrm>
              <a:off x="6083567" y="4968314"/>
              <a:ext cx="423514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B</a:t>
              </a:r>
              <a:r>
                <a:rPr lang="sl-SI" baseline="30000" dirty="0" smtClean="0">
                  <a:solidFill>
                    <a:srgbClr val="00B0F0"/>
                  </a:solidFill>
                </a:rPr>
                <a:t>0</a:t>
              </a:r>
              <a:endParaRPr lang="en-US" sz="2400" baseline="30000" dirty="0">
                <a:solidFill>
                  <a:srgbClr val="00B0F0"/>
                </a:solidFill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 bwMode="auto">
            <a:xfrm>
              <a:off x="3969185" y="4304304"/>
              <a:ext cx="175651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9" name="TextBox 118"/>
          <p:cNvSpPr txBox="1"/>
          <p:nvPr/>
        </p:nvSpPr>
        <p:spPr>
          <a:xfrm>
            <a:off x="3390944" y="5595260"/>
            <a:ext cx="5228611" cy="707886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Procesi z delci potekajo malenkost </a:t>
            </a:r>
          </a:p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drugače kot procesi z anti-delci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3719" y="1400797"/>
            <a:ext cx="2843217" cy="4804693"/>
          </a:xfrm>
          <a:prstGeom prst="rect">
            <a:avLst/>
          </a:prstGeom>
          <a:solidFill>
            <a:srgbClr val="26262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597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/>
      <p:bldP spid="119" grpId="0" animBg="1"/>
      <p:bldP spid="1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0385" y="88689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Belle (II)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Belle II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425225"/>
            <a:ext cx="197926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Asimetrija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827630" y="5467412"/>
            <a:ext cx="4808881" cy="1015663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v naslednjih letih bomo z Belle II </a:t>
            </a:r>
          </a:p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izmerili natančneje še redkejše </a:t>
            </a:r>
          </a:p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procese</a:t>
            </a:r>
          </a:p>
        </p:txBody>
      </p:sp>
      <p:pic>
        <p:nvPicPr>
          <p:cNvPr id="37" name="Picture 36" descr="medal_physic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43" y="1367139"/>
            <a:ext cx="571500" cy="571500"/>
          </a:xfrm>
          <a:prstGeom prst="rect">
            <a:avLst/>
          </a:prstGeom>
        </p:spPr>
      </p:pic>
      <p:pic>
        <p:nvPicPr>
          <p:cNvPr id="38" name="Picture 37" descr="kobayash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782" y="1342646"/>
            <a:ext cx="857250" cy="1143000"/>
          </a:xfrm>
          <a:prstGeom prst="rect">
            <a:avLst/>
          </a:prstGeom>
        </p:spPr>
      </p:pic>
      <p:pic>
        <p:nvPicPr>
          <p:cNvPr id="39" name="Picture 38" descr="maskaw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267" y="1342646"/>
            <a:ext cx="857250" cy="1143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91253" y="2595914"/>
            <a:ext cx="250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M. Kobayashi T. Maskawa</a:t>
            </a:r>
            <a:endParaRPr lang="en-US" sz="14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pic>
        <p:nvPicPr>
          <p:cNvPr id="41" name="Picture 40" descr="Kobayas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2096" y="1342646"/>
            <a:ext cx="1981937" cy="1654811"/>
          </a:xfrm>
          <a:prstGeom prst="rect">
            <a:avLst/>
          </a:prstGeom>
        </p:spPr>
      </p:pic>
      <p:pic>
        <p:nvPicPr>
          <p:cNvPr id="42" name="Picture 41" descr="DSC_01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8266" y="1321500"/>
            <a:ext cx="2491513" cy="1654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034" y="3091194"/>
            <a:ext cx="7992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itchFamily="34" charset="0"/>
              </a:rPr>
              <a:t>a se vrnemo na začetek: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itchFamily="34" charset="0"/>
              </a:rPr>
              <a:t>izmerjena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kršitev simetrije CP ~10 velik. redov 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premajhna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za pojasnilo asimetrije v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vesolju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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obstajati morajo še neznani procesi, pri katerih je simetrija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CP dodatno kršena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44" name="Picture 6" descr="bssusy_pre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0565" y="4568522"/>
            <a:ext cx="3366246" cy="160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052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900" y="1126134"/>
            <a:ext cx="94297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SM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interakcij med osnovnimi delci je ena eksperimentalno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    najbolje preverjenih fizikalnih teorij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ima pomanjkljivosti, ki nedvoumno kažejo na prisotnost </a:t>
            </a:r>
            <a:r>
              <a:rPr lang="sl-SI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NF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            energijsko obzorje, obzorje natančnosti, kozmološko obzorje</a:t>
            </a:r>
          </a:p>
          <a:p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Slo sodelovanje:   (ATLAS)                       (Belle II)                       (P. Auger)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mladi raziskovalci dobrodošli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smtClean="0">
                <a:latin typeface="Copperplate Gothic Light" panose="020E0507020206020404" pitchFamily="34" charset="0"/>
              </a:rPr>
              <a:t>Zaključek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425225"/>
            <a:ext cx="18742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Zaključek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86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Standardni Model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256371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fizika delcev: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92" y="1089515"/>
            <a:ext cx="790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Standardni model (</a:t>
            </a:r>
            <a:r>
              <a:rPr lang="sl-SI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SM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) interakcij med osnovnimi delci (močna,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elektromagnetna, šibka, 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gravitacijska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):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3576" y="5639578"/>
            <a:ext cx="7423058" cy="707886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Fizika delcev se ukvarja z odkrivanjem in merjenjem </a:t>
            </a:r>
          </a:p>
          <a:p>
            <a:pPr algn="ctr"/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Lastnosti osnovnih sil (=interakcij) v naravi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09" y="2179729"/>
            <a:ext cx="4416338" cy="2978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4809" y="5146696"/>
            <a:ext cx="3825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C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da-DK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Schwarz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Forces and Interactions, IoP publishing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649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Standardni Model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270907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osnovni delci: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92" y="1089515"/>
            <a:ext cx="8747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Lastnosti interakcij odkrivamo s študijem procesov med </a:t>
            </a:r>
            <a:r>
              <a:rPr lang="sl-SI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osnovnimi </a:t>
            </a:r>
          </a:p>
          <a:p>
            <a:r>
              <a:rPr lang="sl-SI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Delci</a:t>
            </a:r>
          </a:p>
          <a:p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Pojem osnovnih delcev se je spreminjal skozi zgodovino človeškega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raziskovalnega delovanja, predvsem pa z </a:t>
            </a:r>
            <a:r>
              <a:rPr lang="sl-SI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eksperimentalnimi </a:t>
            </a:r>
          </a:p>
          <a:p>
            <a:r>
              <a:rPr lang="sl-SI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zmogljivostmi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74" y="2843841"/>
            <a:ext cx="1506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Empedokel, 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5. st. p.n.št.</a:t>
            </a:r>
            <a:endParaRPr lang="sl-SI" sz="16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07407" y="2581289"/>
            <a:ext cx="4533610" cy="2887003"/>
            <a:chOff x="2407407" y="2581289"/>
            <a:chExt cx="4533610" cy="28870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407" y="2581289"/>
              <a:ext cx="4533610" cy="28870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82097" y="3136228"/>
              <a:ext cx="9321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tx1"/>
                  </a:solidFill>
                  <a:latin typeface="Copperplate Gothic Light" pitchFamily="34" charset="0"/>
                </a:rPr>
                <a:t>ogenj</a:t>
              </a:r>
              <a:endParaRPr lang="sl-SI" dirty="0">
                <a:solidFill>
                  <a:schemeClr val="tx1"/>
                </a:solidFill>
                <a:latin typeface="Copperplate Gothic Ligh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558" y="3503273"/>
              <a:ext cx="7476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tx1"/>
                  </a:solidFill>
                  <a:latin typeface="Copperplate Gothic Light" pitchFamily="34" charset="0"/>
                </a:rPr>
                <a:t>zrak</a:t>
              </a:r>
              <a:endParaRPr lang="sl-SI" dirty="0">
                <a:solidFill>
                  <a:schemeClr val="tx1"/>
                </a:solidFill>
                <a:latin typeface="Copperplate Gothic Ligh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9499" y="4912795"/>
              <a:ext cx="7913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tx1"/>
                  </a:solidFill>
                  <a:latin typeface="Copperplate Gothic Light" pitchFamily="34" charset="0"/>
                </a:rPr>
                <a:t>voda</a:t>
              </a:r>
              <a:endParaRPr lang="sl-SI" dirty="0">
                <a:solidFill>
                  <a:schemeClr val="tx1"/>
                </a:solidFill>
                <a:latin typeface="Copperplate Gothic Ligh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16039" y="4728129"/>
              <a:ext cx="10102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tx1"/>
                  </a:solidFill>
                  <a:latin typeface="Copperplate Gothic Light" pitchFamily="34" charset="0"/>
                </a:rPr>
                <a:t>zemlja</a:t>
              </a:r>
              <a:endParaRPr lang="sl-SI" dirty="0">
                <a:solidFill>
                  <a:schemeClr val="tx1"/>
                </a:solidFill>
                <a:latin typeface="Copperplate Gothic Ligh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49774" y="3213980"/>
              <a:ext cx="325925" cy="21463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926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25" y="2581288"/>
            <a:ext cx="3475807" cy="390931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3033525" y="5069149"/>
            <a:ext cx="3475807" cy="142145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33525" y="4003828"/>
            <a:ext cx="3475807" cy="24867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Standardni Model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270907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osnovni delci: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92" y="1089515"/>
            <a:ext cx="8747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Lastnosti interakcij odkrivamo s študijem procesov med osnovnimi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Delci</a:t>
            </a:r>
          </a:p>
          <a:p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Pojem osnovnih delcev se je spreminjal skozi zgodovino človeškega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raziskovalnega delovanja, predvsem pa z eksperimentalnimi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zmogljivostmi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74" y="2843841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dandanes...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033524" y="5779876"/>
            <a:ext cx="3475807" cy="71072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0526" y="5639578"/>
            <a:ext cx="7009162" cy="707886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 sodobnimi pospeševalniki delcev ugotavljamo, </a:t>
            </a:r>
          </a:p>
          <a:p>
            <a:pPr algn="ctr"/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kaj so (dandanes) osnovni delci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286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7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Standardni Model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270907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osnovni delci: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97" y="922321"/>
            <a:ext cx="5396255" cy="5161137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556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Standardni Model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270907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osnovni delci: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32" y="927245"/>
            <a:ext cx="77952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Kvarki v naravi ne nastopajo prosti; sestavljajo težje delce, </a:t>
            </a: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hadrone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                         = proton</a:t>
            </a:r>
          </a:p>
          <a:p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                        = pion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5772" y="1646859"/>
            <a:ext cx="901050" cy="896644"/>
            <a:chOff x="1130597" y="1792365"/>
            <a:chExt cx="901050" cy="896644"/>
          </a:xfrm>
        </p:grpSpPr>
        <p:grpSp>
          <p:nvGrpSpPr>
            <p:cNvPr id="6" name="Group 5"/>
            <p:cNvGrpSpPr/>
            <p:nvPr/>
          </p:nvGrpSpPr>
          <p:grpSpPr>
            <a:xfrm>
              <a:off x="1130597" y="1792365"/>
              <a:ext cx="901050" cy="896644"/>
              <a:chOff x="6778134" y="1997476"/>
              <a:chExt cx="901050" cy="896644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6778134" y="1997476"/>
                <a:ext cx="901050" cy="89664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930534" y="2115221"/>
                <a:ext cx="298125" cy="29592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66F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7235711" y="2297837"/>
                <a:ext cx="298125" cy="29592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66F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943127" y="2486603"/>
                <a:ext cx="298125" cy="29592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66F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268216" y="18522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</a:rPr>
                <a:t>u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73393" y="20419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</a:rPr>
                <a:t>u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75606" y="22547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</a:rPr>
                <a:t>d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164598"/>
              </p:ext>
            </p:extLst>
          </p:nvPr>
        </p:nvGraphicFramePr>
        <p:xfrm>
          <a:off x="3813679" y="1947220"/>
          <a:ext cx="4148464" cy="44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5" imgW="2387520" imgH="253800" progId="Equation.DSMT4">
                  <p:embed/>
                </p:oleObj>
              </mc:Choice>
              <mc:Fallback>
                <p:oleObj name="Equation" r:id="rId5" imgW="2387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3679" y="1947220"/>
                        <a:ext cx="4148464" cy="4413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635646" y="2696026"/>
            <a:ext cx="771324" cy="687466"/>
            <a:chOff x="675215" y="2812180"/>
            <a:chExt cx="771324" cy="687466"/>
          </a:xfrm>
        </p:grpSpPr>
        <p:sp>
          <p:nvSpPr>
            <p:cNvPr id="21" name="Oval 20"/>
            <p:cNvSpPr/>
            <p:nvPr/>
          </p:nvSpPr>
          <p:spPr bwMode="auto">
            <a:xfrm>
              <a:off x="675215" y="2812180"/>
              <a:ext cx="771324" cy="687466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78810" y="2894295"/>
              <a:ext cx="594973" cy="590703"/>
              <a:chOff x="2617097" y="3332688"/>
              <a:chExt cx="594973" cy="590703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2621361" y="3554059"/>
                <a:ext cx="298125" cy="29592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66F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899164" y="3332688"/>
                <a:ext cx="312906" cy="369332"/>
                <a:chOff x="2899164" y="3332688"/>
                <a:chExt cx="312906" cy="369332"/>
              </a:xfrm>
            </p:grpSpPr>
            <p:sp>
              <p:nvSpPr>
                <p:cNvPr id="23" name="Oval 22"/>
                <p:cNvSpPr/>
                <p:nvPr/>
              </p:nvSpPr>
              <p:spPr bwMode="auto">
                <a:xfrm>
                  <a:off x="2913945" y="3365293"/>
                  <a:ext cx="298125" cy="29592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66FF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l-SI" sz="1800" b="0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899164" y="3332688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l-SI" i="1" dirty="0" smtClean="0">
                      <a:solidFill>
                        <a:schemeClr val="bg1"/>
                      </a:solidFill>
                    </a:rPr>
                    <a:t>u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2617097" y="355405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d</a:t>
                </a:r>
                <a:endParaRPr lang="en-US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2725711" y="3645931"/>
                <a:ext cx="142875" cy="5759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50573"/>
              </p:ext>
            </p:extLst>
          </p:nvPr>
        </p:nvGraphicFramePr>
        <p:xfrm>
          <a:off x="3813679" y="2796871"/>
          <a:ext cx="3200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7" imgW="1841400" imgH="279360" progId="Equation.DSMT4">
                  <p:embed/>
                </p:oleObj>
              </mc:Choice>
              <mc:Fallback>
                <p:oleObj name="Equation" r:id="rId7" imgW="1841400" imgH="2793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3679" y="2796871"/>
                        <a:ext cx="32004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2" y="3598920"/>
            <a:ext cx="6719840" cy="26563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496175" y="5388504"/>
            <a:ext cx="14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„periodni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sistem“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hadronov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479" y="3685118"/>
            <a:ext cx="691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mezoni (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sl-SI" i="1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sl-SI" i="1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                                                           barioni (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sl-SI" i="1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sl-SI" i="1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sl-SI" i="1" baseline="-250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1952625" y="3789567"/>
            <a:ext cx="20002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977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Standardni Model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568559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Odprta vprašanja v fiziki delcev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92" y="1089515"/>
            <a:ext cx="84133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SM interakcij med osnovnimi delci ima več problemov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npr.:</a:t>
            </a:r>
          </a:p>
          <a:p>
            <a:endParaRPr lang="sl-SI" baseline="30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lvl="1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</a:t>
            </a:r>
            <a:r>
              <a:rPr lang="sl-SI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asimetrija med snovjo/</a:t>
            </a:r>
            <a:r>
              <a:rPr lang="sl-SI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anti</a:t>
            </a:r>
            <a:r>
              <a:rPr lang="sl-SI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-snovjo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 opazljivo vesolje - </a:t>
            </a:r>
          </a:p>
          <a:p>
            <a:pPr lvl="1"/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popolna prevlada snovi nad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anti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-snovjo; </a:t>
            </a:r>
          </a:p>
          <a:p>
            <a:pPr lvl="1"/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eden od (Saharovih) pogojev za tak razvoj vesolja </a:t>
            </a:r>
          </a:p>
          <a:p>
            <a:pPr lvl="1"/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- kršitev simetrije CP; 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izmerjena kršitev simetrije CP ~10 velik. redov </a:t>
            </a:r>
          </a:p>
          <a:p>
            <a:pPr lvl="1"/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(10000000000 – krat !!) </a:t>
            </a:r>
          </a:p>
          <a:p>
            <a:pPr lvl="1"/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premajhna za pojasnilo asimetrije v vesolju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95216" y="5375868"/>
            <a:ext cx="6852773" cy="1015663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več predlaganih (doslej nepotrjenih) rešitev: </a:t>
            </a:r>
          </a:p>
          <a:p>
            <a:r>
              <a:rPr lang="sl-SI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Supersimetrične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teorije, Dodatne dimenzije...    </a:t>
            </a:r>
          </a:p>
          <a:p>
            <a:r>
              <a:rPr lang="sl-SI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“Nova fizika” (</a:t>
            </a:r>
            <a:r>
              <a:rPr lang="sl-SI" sz="2000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NF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</a:p>
        </p:txBody>
      </p:sp>
      <p:pic>
        <p:nvPicPr>
          <p:cNvPr id="7" name="Picture 6" descr="AMS_I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104" y="4253703"/>
            <a:ext cx="4696600" cy="1629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608" y="4222009"/>
            <a:ext cx="2991543" cy="2034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847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Trojni pristop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14005"/>
            <a:ext cx="699210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Eksperimentalni pristop k odkrivanju NF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25" y="1087704"/>
            <a:ext cx="2143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trojni pristop</a:t>
            </a:r>
          </a:p>
          <a:p>
            <a:endParaRPr lang="sl-SI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382178" y="1972019"/>
            <a:ext cx="2456762" cy="2335576"/>
          </a:xfrm>
          <a:prstGeom prst="ellipse">
            <a:avLst/>
          </a:prstGeom>
          <a:solidFill>
            <a:srgbClr val="669900">
              <a:alpha val="51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pperplate Gothic Light" panose="020E05070202060204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08314" y="2895599"/>
            <a:ext cx="2456762" cy="2335576"/>
          </a:xfrm>
          <a:prstGeom prst="ellipse">
            <a:avLst/>
          </a:prstGeom>
          <a:solidFill>
            <a:srgbClr val="008000">
              <a:alpha val="49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pperplate Gothic Light" panose="020E05070202060204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42202" y="2917633"/>
            <a:ext cx="2456762" cy="2335576"/>
          </a:xfrm>
          <a:prstGeom prst="ellipse">
            <a:avLst/>
          </a:prstGeom>
          <a:solidFill>
            <a:srgbClr val="00CC00">
              <a:alpha val="51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pperplate Gothic Light" panose="020E05070202060204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9154" y="1344057"/>
            <a:ext cx="266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Energijsko obzorje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0353" y="5187108"/>
            <a:ext cx="279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Obzorje natančnosti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5952" y="5187108"/>
            <a:ext cx="28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Kozmološko obzorje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325" y="4395729"/>
            <a:ext cx="95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nevtrini</a:t>
            </a:r>
            <a:endParaRPr lang="sl-SI" sz="1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7963" y="2157734"/>
            <a:ext cx="119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izvor mase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3566" y="4184571"/>
            <a:ext cx="1071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snov / </a:t>
            </a:r>
          </a:p>
          <a:p>
            <a:r>
              <a:rPr lang="sl-SI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anti</a:t>
            </a:r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-snov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2242" y="4257182"/>
            <a:ext cx="100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temna </a:t>
            </a:r>
          </a:p>
          <a:p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energija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5951" y="3059017"/>
            <a:ext cx="813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temna </a:t>
            </a:r>
          </a:p>
          <a:p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snov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0539" y="3047999"/>
            <a:ext cx="846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hierar</a:t>
            </a:r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</a:t>
            </a:r>
          </a:p>
          <a:p>
            <a:r>
              <a:rPr lang="sl-SI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hije</a:t>
            </a:r>
            <a:endParaRPr lang="sl-SI" sz="1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3190" y="351341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NF</a:t>
            </a:r>
            <a:endParaRPr lang="sl-SI" sz="2400" b="1" dirty="0">
              <a:solidFill>
                <a:srgbClr val="FF7575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8851" y="5609203"/>
            <a:ext cx="6096605" cy="707886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Odkritje, predvsem pa interpretacija NF bi </a:t>
            </a: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predstavljalo velik znanstveni preboj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129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Energijsko obzorje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14005"/>
            <a:ext cx="699210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Eksperimentalni pristop k odkrivanju NF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25" y="1087704"/>
            <a:ext cx="2143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trojni pristop</a:t>
            </a:r>
          </a:p>
          <a:p>
            <a:endParaRPr lang="sl-SI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25" y="1450589"/>
            <a:ext cx="266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Energijsko obzorje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3341582"/>
            <a:ext cx="9144001" cy="707886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Produkcija doslej neznanih delcev in procesov pri Najvišjih dosegljivih energijah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224955" y="2521258"/>
            <a:ext cx="1553592" cy="887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130357" y="2512380"/>
            <a:ext cx="1553592" cy="887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803653" y="2622443"/>
            <a:ext cx="112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p, E/2</a:t>
            </a:r>
            <a:endParaRPr lang="sl-SI" i="1" dirty="0">
              <a:solidFill>
                <a:schemeClr val="bg1"/>
              </a:solidFill>
            </a:endParaRPr>
          </a:p>
          <a:p>
            <a:endParaRPr lang="sl-SI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94" y="2622443"/>
            <a:ext cx="13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p, E/2</a:t>
            </a:r>
            <a:endParaRPr lang="sl-SI" i="1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78547" y="1697115"/>
            <a:ext cx="901050" cy="896644"/>
            <a:chOff x="6778134" y="1997476"/>
            <a:chExt cx="901050" cy="896644"/>
          </a:xfrm>
        </p:grpSpPr>
        <p:sp>
          <p:nvSpPr>
            <p:cNvPr id="24" name="Oval 23"/>
            <p:cNvSpPr/>
            <p:nvPr/>
          </p:nvSpPr>
          <p:spPr bwMode="auto">
            <a:xfrm>
              <a:off x="6778134" y="1997476"/>
              <a:ext cx="901050" cy="896644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930534" y="2115221"/>
              <a:ext cx="298125" cy="295922"/>
            </a:xfrm>
            <a:prstGeom prst="ellipse">
              <a:avLst/>
            </a:prstGeom>
            <a:noFill/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235711" y="2297837"/>
              <a:ext cx="298125" cy="295922"/>
            </a:xfrm>
            <a:prstGeom prst="ellipse">
              <a:avLst/>
            </a:prstGeom>
            <a:noFill/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943127" y="2486603"/>
              <a:ext cx="298125" cy="295922"/>
            </a:xfrm>
            <a:prstGeom prst="ellipse">
              <a:avLst/>
            </a:prstGeom>
            <a:noFill/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86312" y="2358787"/>
            <a:ext cx="901050" cy="896644"/>
            <a:chOff x="3328022" y="2976355"/>
            <a:chExt cx="901050" cy="896644"/>
          </a:xfrm>
        </p:grpSpPr>
        <p:sp>
          <p:nvSpPr>
            <p:cNvPr id="28" name="Oval 27"/>
            <p:cNvSpPr/>
            <p:nvPr/>
          </p:nvSpPr>
          <p:spPr bwMode="auto">
            <a:xfrm>
              <a:off x="3328022" y="2976355"/>
              <a:ext cx="901050" cy="896644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480422" y="3094100"/>
              <a:ext cx="298125" cy="295922"/>
            </a:xfrm>
            <a:prstGeom prst="ellipse">
              <a:avLst/>
            </a:prstGeom>
            <a:noFill/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785599" y="3276716"/>
              <a:ext cx="298125" cy="295922"/>
            </a:xfrm>
            <a:prstGeom prst="ellipse">
              <a:avLst/>
            </a:prstGeom>
            <a:noFill/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493015" y="3465482"/>
              <a:ext cx="298125" cy="295922"/>
            </a:xfrm>
            <a:prstGeom prst="ellipse">
              <a:avLst/>
            </a:prstGeom>
            <a:noFill/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20064427">
            <a:off x="3270013" y="2394796"/>
            <a:ext cx="943998" cy="202958"/>
            <a:chOff x="6116715" y="2060848"/>
            <a:chExt cx="943998" cy="202958"/>
          </a:xfrm>
        </p:grpSpPr>
        <p:sp>
          <p:nvSpPr>
            <p:cNvPr id="34" name="Freeform 33"/>
            <p:cNvSpPr/>
            <p:nvPr/>
          </p:nvSpPr>
          <p:spPr bwMode="auto">
            <a:xfrm>
              <a:off x="6116715" y="2077343"/>
              <a:ext cx="328473" cy="186463"/>
            </a:xfrm>
            <a:custGeom>
              <a:avLst/>
              <a:gdLst>
                <a:gd name="connsiteX0" fmla="*/ 0 w 328473"/>
                <a:gd name="connsiteY0" fmla="*/ 97686 h 186463"/>
                <a:gd name="connsiteX1" fmla="*/ 115409 w 328473"/>
                <a:gd name="connsiteY1" fmla="*/ 32 h 186463"/>
                <a:gd name="connsiteX2" fmla="*/ 168675 w 328473"/>
                <a:gd name="connsiteY2" fmla="*/ 106564 h 186463"/>
                <a:gd name="connsiteX3" fmla="*/ 239697 w 328473"/>
                <a:gd name="connsiteY3" fmla="*/ 186463 h 186463"/>
                <a:gd name="connsiteX4" fmla="*/ 301840 w 328473"/>
                <a:gd name="connsiteY4" fmla="*/ 106564 h 186463"/>
                <a:gd name="connsiteX5" fmla="*/ 328473 w 328473"/>
                <a:gd name="connsiteY5" fmla="*/ 71053 h 18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73" h="186463">
                  <a:moveTo>
                    <a:pt x="0" y="97686"/>
                  </a:moveTo>
                  <a:cubicBezTo>
                    <a:pt x="43648" y="48119"/>
                    <a:pt x="87297" y="-1448"/>
                    <a:pt x="115409" y="32"/>
                  </a:cubicBezTo>
                  <a:cubicBezTo>
                    <a:pt x="143521" y="1512"/>
                    <a:pt x="147960" y="75492"/>
                    <a:pt x="168675" y="106564"/>
                  </a:cubicBezTo>
                  <a:cubicBezTo>
                    <a:pt x="189390" y="137636"/>
                    <a:pt x="217503" y="186463"/>
                    <a:pt x="239697" y="186463"/>
                  </a:cubicBezTo>
                  <a:cubicBezTo>
                    <a:pt x="261891" y="186463"/>
                    <a:pt x="287044" y="125799"/>
                    <a:pt x="301840" y="106564"/>
                  </a:cubicBezTo>
                  <a:cubicBezTo>
                    <a:pt x="316636" y="87329"/>
                    <a:pt x="328473" y="71053"/>
                    <a:pt x="328473" y="71053"/>
                  </a:cubicBezTo>
                </a:path>
              </a:pathLst>
            </a:cu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433351" y="2061067"/>
              <a:ext cx="328473" cy="186463"/>
            </a:xfrm>
            <a:custGeom>
              <a:avLst/>
              <a:gdLst>
                <a:gd name="connsiteX0" fmla="*/ 0 w 328473"/>
                <a:gd name="connsiteY0" fmla="*/ 97686 h 186463"/>
                <a:gd name="connsiteX1" fmla="*/ 115409 w 328473"/>
                <a:gd name="connsiteY1" fmla="*/ 32 h 186463"/>
                <a:gd name="connsiteX2" fmla="*/ 168675 w 328473"/>
                <a:gd name="connsiteY2" fmla="*/ 106564 h 186463"/>
                <a:gd name="connsiteX3" fmla="*/ 239697 w 328473"/>
                <a:gd name="connsiteY3" fmla="*/ 186463 h 186463"/>
                <a:gd name="connsiteX4" fmla="*/ 301840 w 328473"/>
                <a:gd name="connsiteY4" fmla="*/ 106564 h 186463"/>
                <a:gd name="connsiteX5" fmla="*/ 328473 w 328473"/>
                <a:gd name="connsiteY5" fmla="*/ 71053 h 18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73" h="186463">
                  <a:moveTo>
                    <a:pt x="0" y="97686"/>
                  </a:moveTo>
                  <a:cubicBezTo>
                    <a:pt x="43648" y="48119"/>
                    <a:pt x="87297" y="-1448"/>
                    <a:pt x="115409" y="32"/>
                  </a:cubicBezTo>
                  <a:cubicBezTo>
                    <a:pt x="143521" y="1512"/>
                    <a:pt x="147960" y="75492"/>
                    <a:pt x="168675" y="106564"/>
                  </a:cubicBezTo>
                  <a:cubicBezTo>
                    <a:pt x="189390" y="137636"/>
                    <a:pt x="217503" y="186463"/>
                    <a:pt x="239697" y="186463"/>
                  </a:cubicBezTo>
                  <a:cubicBezTo>
                    <a:pt x="261891" y="186463"/>
                    <a:pt x="287044" y="125799"/>
                    <a:pt x="301840" y="106564"/>
                  </a:cubicBezTo>
                  <a:cubicBezTo>
                    <a:pt x="316636" y="87329"/>
                    <a:pt x="328473" y="71053"/>
                    <a:pt x="328473" y="71053"/>
                  </a:cubicBezTo>
                </a:path>
              </a:pathLst>
            </a:cu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732240" y="2060848"/>
              <a:ext cx="328473" cy="186463"/>
            </a:xfrm>
            <a:custGeom>
              <a:avLst/>
              <a:gdLst>
                <a:gd name="connsiteX0" fmla="*/ 0 w 328473"/>
                <a:gd name="connsiteY0" fmla="*/ 97686 h 186463"/>
                <a:gd name="connsiteX1" fmla="*/ 115409 w 328473"/>
                <a:gd name="connsiteY1" fmla="*/ 32 h 186463"/>
                <a:gd name="connsiteX2" fmla="*/ 168675 w 328473"/>
                <a:gd name="connsiteY2" fmla="*/ 106564 h 186463"/>
                <a:gd name="connsiteX3" fmla="*/ 239697 w 328473"/>
                <a:gd name="connsiteY3" fmla="*/ 186463 h 186463"/>
                <a:gd name="connsiteX4" fmla="*/ 301840 w 328473"/>
                <a:gd name="connsiteY4" fmla="*/ 106564 h 186463"/>
                <a:gd name="connsiteX5" fmla="*/ 328473 w 328473"/>
                <a:gd name="connsiteY5" fmla="*/ 71053 h 18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73" h="186463">
                  <a:moveTo>
                    <a:pt x="0" y="97686"/>
                  </a:moveTo>
                  <a:cubicBezTo>
                    <a:pt x="43648" y="48119"/>
                    <a:pt x="87297" y="-1448"/>
                    <a:pt x="115409" y="32"/>
                  </a:cubicBezTo>
                  <a:cubicBezTo>
                    <a:pt x="143521" y="1512"/>
                    <a:pt x="147960" y="75492"/>
                    <a:pt x="168675" y="106564"/>
                  </a:cubicBezTo>
                  <a:cubicBezTo>
                    <a:pt x="189390" y="137636"/>
                    <a:pt x="217503" y="186463"/>
                    <a:pt x="239697" y="186463"/>
                  </a:cubicBezTo>
                  <a:cubicBezTo>
                    <a:pt x="261891" y="186463"/>
                    <a:pt x="287044" y="125799"/>
                    <a:pt x="301840" y="106564"/>
                  </a:cubicBezTo>
                  <a:cubicBezTo>
                    <a:pt x="316636" y="87329"/>
                    <a:pt x="328473" y="71053"/>
                    <a:pt x="328473" y="71053"/>
                  </a:cubicBezTo>
                </a:path>
              </a:pathLst>
            </a:cu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00367" y="2059059"/>
            <a:ext cx="865943" cy="1015871"/>
            <a:chOff x="6345162" y="1450589"/>
            <a:chExt cx="865943" cy="1015871"/>
          </a:xfrm>
        </p:grpSpPr>
        <p:sp>
          <p:nvSpPr>
            <p:cNvPr id="38" name="5-Point Star 37"/>
            <p:cNvSpPr/>
            <p:nvPr/>
          </p:nvSpPr>
          <p:spPr bwMode="auto">
            <a:xfrm>
              <a:off x="6471821" y="1450589"/>
              <a:ext cx="585927" cy="660193"/>
            </a:xfrm>
            <a:prstGeom prst="star5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45162" y="209712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</a:rPr>
                <a:t>E=mc</a:t>
              </a:r>
              <a:r>
                <a:rPr lang="sl-SI" i="1" baseline="30000" dirty="0" smtClean="0">
                  <a:solidFill>
                    <a:schemeClr val="bg1"/>
                  </a:solidFill>
                </a:rPr>
                <a:t>2</a:t>
              </a:r>
              <a:endParaRPr lang="sl-SI" i="1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687596" y="2059059"/>
            <a:ext cx="715755" cy="942154"/>
            <a:chOff x="2651544" y="3343657"/>
            <a:chExt cx="715755" cy="942154"/>
          </a:xfrm>
        </p:grpSpPr>
        <p:sp>
          <p:nvSpPr>
            <p:cNvPr id="44" name="Oval 43"/>
            <p:cNvSpPr/>
            <p:nvPr/>
          </p:nvSpPr>
          <p:spPr bwMode="auto">
            <a:xfrm>
              <a:off x="2651544" y="3989889"/>
              <a:ext cx="298125" cy="295922"/>
            </a:xfrm>
            <a:prstGeom prst="ellipse">
              <a:avLst/>
            </a:prstGeom>
            <a:noFill/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51545" y="3343657"/>
              <a:ext cx="298125" cy="295922"/>
            </a:xfrm>
            <a:prstGeom prst="ellipse">
              <a:avLst/>
            </a:prstGeom>
            <a:noFill/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Arrow Connector 46"/>
            <p:cNvCxnSpPr>
              <a:stCxn id="45" idx="6"/>
            </p:cNvCxnSpPr>
            <p:nvPr/>
          </p:nvCxnSpPr>
          <p:spPr bwMode="auto">
            <a:xfrm>
              <a:off x="2949670" y="3491618"/>
              <a:ext cx="417629" cy="32578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2942490" y="3806908"/>
              <a:ext cx="417629" cy="32578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3345575" y="2207020"/>
            <a:ext cx="865943" cy="940186"/>
            <a:chOff x="3887362" y="3442840"/>
            <a:chExt cx="865943" cy="940186"/>
          </a:xfrm>
        </p:grpSpPr>
        <p:sp>
          <p:nvSpPr>
            <p:cNvPr id="41" name="Oval 40"/>
            <p:cNvSpPr/>
            <p:nvPr/>
          </p:nvSpPr>
          <p:spPr bwMode="auto">
            <a:xfrm>
              <a:off x="4016016" y="3442840"/>
              <a:ext cx="575147" cy="57085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19083" y="3466657"/>
              <a:ext cx="369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dirty="0" smtClean="0">
                  <a:solidFill>
                    <a:srgbClr val="FF0000"/>
                  </a:solidFill>
                  <a:latin typeface="Copperplate Gothic Light" pitchFamily="34" charset="0"/>
                </a:rPr>
                <a:t>?</a:t>
              </a:r>
              <a:endParaRPr lang="sl-SI" sz="2800" dirty="0">
                <a:solidFill>
                  <a:srgbClr val="FF0000"/>
                </a:solidFill>
                <a:latin typeface="Copperplate Gothic Light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7362" y="4013694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</a:rPr>
                <a:t>E=mc</a:t>
              </a:r>
              <a:r>
                <a:rPr lang="sl-SI" i="1" baseline="30000" dirty="0" smtClean="0">
                  <a:solidFill>
                    <a:schemeClr val="bg1"/>
                  </a:solidFill>
                </a:rPr>
                <a:t>2</a:t>
              </a:r>
              <a:endParaRPr lang="sl-SI" i="1" baseline="30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3" name="Picture 6" descr="lhc_sk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4" y="4095351"/>
            <a:ext cx="3019781" cy="243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lhc_magn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3032" y="4122362"/>
            <a:ext cx="3560172" cy="2411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9734" y="4122362"/>
            <a:ext cx="221175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rgbClr val="66FF33"/>
                </a:solidFill>
                <a:latin typeface="Copperplate Gothic Light" pitchFamily="34" charset="0"/>
              </a:rPr>
              <a:t>L</a:t>
            </a:r>
            <a:r>
              <a:rPr lang="sl-SI" dirty="0" smtClean="0">
                <a:solidFill>
                  <a:schemeClr val="bg1"/>
                </a:solidFill>
                <a:latin typeface="Copperplate Gothic Light" pitchFamily="34" charset="0"/>
              </a:rPr>
              <a:t>arge </a:t>
            </a:r>
            <a:r>
              <a:rPr lang="sl-SI" dirty="0" smtClean="0">
                <a:solidFill>
                  <a:srgbClr val="66FF33"/>
                </a:solidFill>
                <a:latin typeface="Copperplate Gothic Light" pitchFamily="34" charset="0"/>
              </a:rPr>
              <a:t>H</a:t>
            </a:r>
            <a:r>
              <a:rPr lang="sl-SI" dirty="0" smtClean="0">
                <a:solidFill>
                  <a:schemeClr val="bg1"/>
                </a:solidFill>
                <a:latin typeface="Copperplate Gothic Light" pitchFamily="34" charset="0"/>
              </a:rPr>
              <a:t>adron </a:t>
            </a:r>
          </a:p>
          <a:p>
            <a:pPr algn="ctr"/>
            <a:r>
              <a:rPr lang="sl-SI" dirty="0" smtClean="0">
                <a:solidFill>
                  <a:srgbClr val="66FF33"/>
                </a:solidFill>
                <a:latin typeface="Copperplate Gothic Light" pitchFamily="34" charset="0"/>
              </a:rPr>
              <a:t>C</a:t>
            </a:r>
            <a:r>
              <a:rPr lang="sl-SI" dirty="0" smtClean="0">
                <a:solidFill>
                  <a:schemeClr val="bg1"/>
                </a:solidFill>
                <a:latin typeface="Copperplate Gothic Light" pitchFamily="34" charset="0"/>
              </a:rPr>
              <a:t>ollder</a:t>
            </a:r>
          </a:p>
          <a:p>
            <a:pPr algn="ctr"/>
            <a:endParaRPr lang="sl-SI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+mn-lt"/>
              </a:rPr>
              <a:t>mc</a:t>
            </a:r>
            <a:r>
              <a:rPr lang="sl-SI" i="1" baseline="30000" dirty="0" smtClean="0">
                <a:solidFill>
                  <a:schemeClr val="bg1"/>
                </a:solidFill>
                <a:latin typeface="+mn-lt"/>
              </a:rPr>
              <a:t>2 </a:t>
            </a:r>
            <a:r>
              <a:rPr lang="sl-SI" dirty="0" smtClean="0">
                <a:solidFill>
                  <a:schemeClr val="bg1"/>
                </a:solidFill>
                <a:latin typeface="Copperplate Gothic Light" pitchFamily="34" charset="0"/>
              </a:rPr>
              <a:t>=13 TeV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itchFamily="34" charset="0"/>
              </a:rPr>
              <a:t>T=tera=10</a:t>
            </a:r>
            <a:r>
              <a:rPr lang="sl-SI" baseline="30000" dirty="0" smtClean="0">
                <a:solidFill>
                  <a:schemeClr val="bg1"/>
                </a:solidFill>
                <a:latin typeface="Copperplate Gothic Light" pitchFamily="34" charset="0"/>
              </a:rPr>
              <a:t>12</a:t>
            </a:r>
          </a:p>
          <a:p>
            <a:endParaRPr lang="sl-SI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gruča </a:t>
            </a:r>
            <a:r>
              <a:rPr lang="sl-SI" sz="1600" i="1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 v LHC ima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energijo kot 1,5 t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avto pri 45 km/h</a:t>
            </a:r>
          </a:p>
          <a:p>
            <a:endParaRPr lang="sl-SI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12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5" grpId="1"/>
      <p:bldP spid="23" grpId="0"/>
      <p:bldP spid="23" grpId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heme/theme1.xml><?xml version="1.0" encoding="utf-8"?>
<a:theme xmlns:a="http://schemas.openxmlformats.org/drawingml/2006/main" name="1_theme_BG_sec1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eme_BG_sec2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_BG_sec3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heme_BG_sec4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heme_BG_sec5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heme_BG_sec6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106956</TotalTime>
  <Words>947</Words>
  <Application>Microsoft Office PowerPoint</Application>
  <PresentationFormat>On-screen Show (4:3)</PresentationFormat>
  <Paragraphs>284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BankGothic Lt BT</vt:lpstr>
      <vt:lpstr>Freestyle Script</vt:lpstr>
      <vt:lpstr>Symbol</vt:lpstr>
      <vt:lpstr>Arial</vt:lpstr>
      <vt:lpstr>Copperplate Gothic Light</vt:lpstr>
      <vt:lpstr>Lucida Calligraphy</vt:lpstr>
      <vt:lpstr>French Script MT</vt:lpstr>
      <vt:lpstr>Garamond</vt:lpstr>
      <vt:lpstr>Courier New</vt:lpstr>
      <vt:lpstr>Calibri</vt:lpstr>
      <vt:lpstr>1_theme_BG_sec1</vt:lpstr>
      <vt:lpstr>2_theme_BG_sec2</vt:lpstr>
      <vt:lpstr>3_theme_BG_sec3</vt:lpstr>
      <vt:lpstr>4_theme_BG_sec4</vt:lpstr>
      <vt:lpstr>5_theme_BG_sec5</vt:lpstr>
      <vt:lpstr>6_theme_BG_sec6</vt:lpstr>
      <vt:lpstr>Equation</vt:lpstr>
      <vt:lpstr>Fizika osnovnih delcev</vt:lpstr>
      <vt:lpstr>Standardni Model</vt:lpstr>
      <vt:lpstr>Standardni Model</vt:lpstr>
      <vt:lpstr>Standardni Model</vt:lpstr>
      <vt:lpstr>Standardni Model</vt:lpstr>
      <vt:lpstr>Standardni Model</vt:lpstr>
      <vt:lpstr>Standardni Model</vt:lpstr>
      <vt:lpstr>Trojni pristop</vt:lpstr>
      <vt:lpstr>Energijsko obzorje</vt:lpstr>
      <vt:lpstr>ATLAS</vt:lpstr>
      <vt:lpstr>Meje</vt:lpstr>
      <vt:lpstr>Obzorje natančnosti</vt:lpstr>
      <vt:lpstr>Redki procesi</vt:lpstr>
      <vt:lpstr>Tovarne mezonov B</vt:lpstr>
      <vt:lpstr>Kršitev CP</vt:lpstr>
      <vt:lpstr>Belle II</vt:lpstr>
      <vt:lpstr>Zaključek</vt:lpstr>
    </vt:vector>
  </TitlesOfParts>
  <Company>University of Ljubljana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Bostjan Golob</dc:creator>
  <cp:lastModifiedBy>Bostjan Golob</cp:lastModifiedBy>
  <cp:revision>4909</cp:revision>
  <cp:lastPrinted>2013-08-13T07:32:16Z</cp:lastPrinted>
  <dcterms:created xsi:type="dcterms:W3CDTF">2003-05-06T13:12:03Z</dcterms:created>
  <dcterms:modified xsi:type="dcterms:W3CDTF">2019-03-21T16:18:52Z</dcterms:modified>
</cp:coreProperties>
</file>