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2" r:id="rId2"/>
    <p:sldId id="288" r:id="rId3"/>
    <p:sldId id="286" r:id="rId4"/>
    <p:sldId id="287" r:id="rId5"/>
    <p:sldId id="290" r:id="rId6"/>
    <p:sldId id="29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79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70143-6623-4CA3-BA07-5F29D2DB8B36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96B74-EB95-4F85-A990-EC2993431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0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 ITK common environmental monitoring and interlocking - radiation monitoring, 24th September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DB9F-E652-4C4B-8033-BA65F740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84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 ITK common environmental monitoring and interlocking - radiation monitoring, 24th September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DB9F-E652-4C4B-8033-BA65F740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2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 ITK common environmental monitoring and interlocking - radiation monitoring, 24th September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DB9F-E652-4C4B-8033-BA65F740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1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 ITK common environmental monitoring and interlocking - radiation monitoring, 24th September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DB9F-E652-4C4B-8033-BA65F740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6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 ITK common environmental monitoring and interlocking - radiation monitoring, 24th September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DB9F-E652-4C4B-8033-BA65F740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1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 ITK common environmental monitoring and interlocking - radiation monitoring, 24th September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DB9F-E652-4C4B-8033-BA65F740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8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 ITK common environmental monitoring and interlocking - radiation monitoring, 24th September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DB9F-E652-4C4B-8033-BA65F740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4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 ITK common environmental monitoring and interlocking - radiation monitoring, 24th September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DB9F-E652-4C4B-8033-BA65F740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39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88168" y="6335569"/>
            <a:ext cx="8783053" cy="365125"/>
          </a:xfrm>
        </p:spPr>
        <p:txBody>
          <a:bodyPr/>
          <a:lstStyle/>
          <a:p>
            <a:r>
              <a:rPr lang="en-US" dirty="0" smtClean="0"/>
              <a:t>SPR ITK common environmental monitoring and interlocking - radiation monitoring, 24th September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DB9F-E652-4C4B-8033-BA65F740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9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 ITK common environmental monitoring and interlocking - radiation monitoring, 24th September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DB9F-E652-4C4B-8033-BA65F740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1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 ITK common environmental monitoring and interlocking - radiation monitoring, 24th September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DB9F-E652-4C4B-8033-BA65F740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33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70418"/>
            <a:ext cx="116339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SPR ITK common environmental monitoring and interlocking - radiation monitoring, 24th September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FDB9F-E652-4C4B-8033-BA65F740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28875" y="6443662"/>
            <a:ext cx="7086600" cy="200025"/>
          </a:xfrm>
        </p:spPr>
        <p:txBody>
          <a:bodyPr/>
          <a:lstStyle/>
          <a:p>
            <a:r>
              <a:rPr lang="en-US" dirty="0" smtClean="0"/>
              <a:t>SPR ITK common environmental monitoring and interlocking - radiation monitoring, 24th September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883B-276F-4FD6-B014-0510F1B5E65B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81074" y="2078127"/>
            <a:ext cx="7694446" cy="2595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</a:t>
            </a:r>
            <a:r>
              <a:rPr lang="en-US" sz="2800" dirty="0" err="1"/>
              <a:t>ITk</a:t>
            </a:r>
            <a:r>
              <a:rPr lang="en-US" sz="2800" dirty="0"/>
              <a:t> Common Environmental Monitoring </a:t>
            </a:r>
            <a:r>
              <a:rPr lang="en-US" sz="2800" dirty="0" smtClean="0"/>
              <a:t>System: </a:t>
            </a:r>
            <a:endParaRPr lang="en-US" sz="2800" dirty="0"/>
          </a:p>
          <a:p>
            <a:r>
              <a:rPr lang="en-US" sz="2800" dirty="0" smtClean="0"/>
              <a:t>         </a:t>
            </a:r>
            <a:r>
              <a:rPr lang="en-US" sz="2800" dirty="0"/>
              <a:t> </a:t>
            </a:r>
            <a:r>
              <a:rPr lang="en-US" sz="2800" dirty="0" smtClean="0"/>
              <a:t>                 Radiation </a:t>
            </a:r>
            <a:r>
              <a:rPr lang="en-US" sz="2800" dirty="0"/>
              <a:t>M</a:t>
            </a:r>
            <a:r>
              <a:rPr lang="en-US" sz="2800" dirty="0" smtClean="0"/>
              <a:t>onitoring</a:t>
            </a:r>
            <a:endParaRPr lang="en-US" sz="2800" dirty="0"/>
          </a:p>
          <a:p>
            <a:endParaRPr lang="en-US" sz="2100" dirty="0"/>
          </a:p>
          <a:p>
            <a:endParaRPr lang="en-US" sz="2100" dirty="0"/>
          </a:p>
          <a:p>
            <a:pPr algn="ctr"/>
            <a:r>
              <a:rPr lang="en-US" sz="2000" dirty="0"/>
              <a:t> I. Mandić et al.</a:t>
            </a:r>
          </a:p>
          <a:p>
            <a:pPr marL="385763" indent="-385763" algn="ctr"/>
            <a:endParaRPr lang="en-US" sz="2000" baseline="30000" dirty="0"/>
          </a:p>
          <a:p>
            <a:pPr marL="385763" indent="-385763" algn="ctr"/>
            <a:endParaRPr lang="en-US" sz="2000" baseline="30000" dirty="0"/>
          </a:p>
          <a:p>
            <a:pPr marL="300038" indent="-300038" algn="ctr"/>
            <a:r>
              <a:rPr lang="en-US" dirty="0" err="1"/>
              <a:t>Jožef</a:t>
            </a:r>
            <a:r>
              <a:rPr lang="en-US" dirty="0"/>
              <a:t> Stefan Institute, Ljubljana, Slovenia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" y="347663"/>
            <a:ext cx="2066126" cy="63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DB9F-E652-4C4B-8033-BA65F740BC01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1588" y="60960"/>
            <a:ext cx="1190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Locations</a:t>
            </a:r>
            <a:endParaRPr lang="en-US" sz="2000" b="1" u="sng" dirty="0"/>
          </a:p>
        </p:txBody>
      </p:sp>
      <p:grpSp>
        <p:nvGrpSpPr>
          <p:cNvPr id="7" name="Group 6"/>
          <p:cNvGrpSpPr/>
          <p:nvPr/>
        </p:nvGrpSpPr>
        <p:grpSpPr>
          <a:xfrm>
            <a:off x="894201" y="448125"/>
            <a:ext cx="9540436" cy="3366637"/>
            <a:chOff x="546539" y="548138"/>
            <a:chExt cx="10184524" cy="35370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39" y="548138"/>
              <a:ext cx="10184524" cy="3537034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5075169" y="2066529"/>
              <a:ext cx="188856" cy="18186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177022" y="1328739"/>
              <a:ext cx="176994" cy="1944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9801065" y="2655265"/>
              <a:ext cx="180349" cy="17880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55637" y="739035"/>
              <a:ext cx="172995" cy="16783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03011" y="4347449"/>
            <a:ext cx="4285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ixed on the blades of disk 1 or disk 2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b="1" dirty="0" smtClean="0">
                <a:sym typeface="Wingdings" panose="05000000000000000000" pitchFamily="2" charset="2"/>
              </a:rPr>
              <a:t>inside tracking volume, connection goes</a:t>
            </a:r>
          </a:p>
          <a:p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ym typeface="Wingdings" panose="05000000000000000000" pitchFamily="2" charset="2"/>
              </a:rPr>
              <a:t>    through the enclosure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540337" y="3999318"/>
            <a:ext cx="360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on outer side of Outer </a:t>
            </a:r>
            <a:r>
              <a:rPr lang="en-US" dirty="0"/>
              <a:t>C</a:t>
            </a:r>
            <a:r>
              <a:rPr lang="en-US" dirty="0" smtClean="0"/>
              <a:t>ylinder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95382" y="5290382"/>
            <a:ext cx="37250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strip EC service volume, outer side of </a:t>
            </a:r>
          </a:p>
          <a:p>
            <a:r>
              <a:rPr lang="en-US" dirty="0"/>
              <a:t>t</a:t>
            </a:r>
            <a:r>
              <a:rPr lang="en-US" dirty="0" smtClean="0"/>
              <a:t>he bulkhead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Pixel PP1 external volume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566862" y="6492875"/>
            <a:ext cx="6889959" cy="365125"/>
          </a:xfrm>
        </p:spPr>
        <p:txBody>
          <a:bodyPr/>
          <a:lstStyle/>
          <a:p>
            <a:r>
              <a:rPr lang="en-US" dirty="0" smtClean="0"/>
              <a:t>SPR ITK common environmental monitoring and interlocking - radiation monitoring, 24th September 2019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64386" y="4041762"/>
          <a:ext cx="6955605" cy="25104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9560">
                  <a:extLst>
                    <a:ext uri="{9D8B030D-6E8A-4147-A177-3AD203B41FA5}">
                      <a16:colId xmlns:a16="http://schemas.microsoft.com/office/drawing/2014/main" val="3442866784"/>
                    </a:ext>
                  </a:extLst>
                </a:gridCol>
                <a:gridCol w="976045">
                  <a:extLst>
                    <a:ext uri="{9D8B030D-6E8A-4147-A177-3AD203B41FA5}">
                      <a16:colId xmlns:a16="http://schemas.microsoft.com/office/drawing/2014/main" val="1616495877"/>
                    </a:ext>
                  </a:extLst>
                </a:gridCol>
              </a:tblGrid>
              <a:tr h="283658">
                <a:tc>
                  <a:txBody>
                    <a:bodyPr/>
                    <a:lstStyle/>
                    <a:p>
                      <a:pPr marL="14541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effectLst/>
                        </a:rPr>
                        <a:t>position/detector volume</a:t>
                      </a:r>
                      <a:endParaRPr lang="en-US" sz="18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4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Number of sensors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152097"/>
                  </a:ext>
                </a:extLst>
              </a:tr>
              <a:tr h="344409">
                <a:tc>
                  <a:txBody>
                    <a:bodyPr/>
                    <a:lstStyle/>
                    <a:p>
                      <a:pPr marL="14541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Strip barrel outer cylinder, </a:t>
                      </a:r>
                      <a:r>
                        <a:rPr lang="en-US" sz="1400" i="1" dirty="0">
                          <a:effectLst/>
                        </a:rPr>
                        <a:t>z</a:t>
                      </a:r>
                      <a:r>
                        <a:rPr lang="en-US" sz="1400" dirty="0">
                          <a:effectLst/>
                        </a:rPr>
                        <a:t> ~ 0, </a:t>
                      </a:r>
                      <a:r>
                        <a:rPr lang="en-US" sz="1400" i="1" dirty="0">
                          <a:effectLst/>
                        </a:rPr>
                        <a:t>r</a:t>
                      </a:r>
                      <a:r>
                        <a:rPr lang="en-US" sz="1400" dirty="0">
                          <a:effectLst/>
                        </a:rPr>
                        <a:t> = 1100 mm, one in each quadrant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4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</a:rPr>
                        <a:t>4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5788755"/>
                  </a:ext>
                </a:extLst>
              </a:tr>
              <a:tr h="478155">
                <a:tc>
                  <a:txBody>
                    <a:bodyPr/>
                    <a:lstStyle/>
                    <a:p>
                      <a:pPr marL="14541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Strip EC volume (</a:t>
                      </a:r>
                      <a:r>
                        <a:rPr lang="en-US" sz="1400" i="1" dirty="0">
                          <a:effectLst/>
                        </a:rPr>
                        <a:t>r</a:t>
                      </a:r>
                      <a:r>
                        <a:rPr lang="en-US" sz="1400" dirty="0">
                          <a:effectLst/>
                        </a:rPr>
                        <a:t> ~ 600 mm, </a:t>
                      </a:r>
                      <a:r>
                        <a:rPr lang="en-US" sz="1400" i="1" dirty="0">
                          <a:effectLst/>
                        </a:rPr>
                        <a:t>z</a:t>
                      </a:r>
                      <a:r>
                        <a:rPr lang="en-US" sz="1400" dirty="0">
                          <a:effectLst/>
                        </a:rPr>
                        <a:t> ~ 1600 mm in each quadrant, on side A and C)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4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</a:rPr>
                        <a:t>8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4516039"/>
                  </a:ext>
                </a:extLst>
              </a:tr>
              <a:tr h="574812">
                <a:tc>
                  <a:txBody>
                    <a:bodyPr/>
                    <a:lstStyle/>
                    <a:p>
                      <a:pPr marL="14541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Strip </a:t>
                      </a:r>
                      <a:r>
                        <a:rPr lang="en-US" sz="1400" dirty="0" smtClean="0">
                          <a:effectLst/>
                        </a:rPr>
                        <a:t>EC </a:t>
                      </a:r>
                      <a:r>
                        <a:rPr lang="en-US" sz="1400" dirty="0">
                          <a:effectLst/>
                        </a:rPr>
                        <a:t>PP1 volume, fixed on the outer side of structural </a:t>
                      </a:r>
                      <a:r>
                        <a:rPr lang="en-US" sz="1400" dirty="0" smtClean="0">
                          <a:effectLst/>
                        </a:rPr>
                        <a:t>bulkhead:    </a:t>
                      </a:r>
                      <a:r>
                        <a:rPr lang="en-US" sz="1400" baseline="0" dirty="0" smtClean="0">
                          <a:effectLst/>
                        </a:rPr>
                        <a:t>              </a:t>
                      </a:r>
                      <a:r>
                        <a:rPr lang="en-US" sz="1400" i="1" dirty="0" smtClean="0">
                          <a:effectLst/>
                        </a:rPr>
                        <a:t>r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~ 800 mm, </a:t>
                      </a:r>
                      <a:r>
                        <a:rPr lang="en-US" sz="1400" i="1" dirty="0">
                          <a:effectLst/>
                        </a:rPr>
                        <a:t>z</a:t>
                      </a:r>
                      <a:r>
                        <a:rPr lang="en-US" sz="1400" dirty="0">
                          <a:effectLst/>
                        </a:rPr>
                        <a:t> ~ 3000 mm, </a:t>
                      </a:r>
                      <a:r>
                        <a:rPr lang="en-US" sz="1400" dirty="0" smtClean="0">
                          <a:effectLst/>
                        </a:rPr>
                        <a:t> side </a:t>
                      </a:r>
                      <a:r>
                        <a:rPr lang="en-US" sz="1400" dirty="0">
                          <a:effectLst/>
                        </a:rPr>
                        <a:t>A and C, one in each quadrat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4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</a:rPr>
                        <a:t>8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7557957"/>
                  </a:ext>
                </a:extLst>
              </a:tr>
              <a:tr h="503434">
                <a:tc>
                  <a:txBody>
                    <a:bodyPr/>
                    <a:lstStyle/>
                    <a:p>
                      <a:pPr marL="14541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Pixel </a:t>
                      </a:r>
                      <a:r>
                        <a:rPr lang="en-US" sz="1400" dirty="0" smtClean="0">
                          <a:effectLst/>
                        </a:rPr>
                        <a:t>service </a:t>
                      </a:r>
                      <a:r>
                        <a:rPr lang="en-US" sz="1400" dirty="0">
                          <a:effectLst/>
                        </a:rPr>
                        <a:t>volume, fixed on outer side of the </a:t>
                      </a:r>
                      <a:r>
                        <a:rPr lang="en-US" sz="1400" dirty="0" smtClean="0">
                          <a:effectLst/>
                        </a:rPr>
                        <a:t>enclosure</a:t>
                      </a:r>
                      <a:r>
                        <a:rPr lang="en-US" sz="1400" baseline="0" dirty="0" smtClean="0">
                          <a:effectLst/>
                        </a:rPr>
                        <a:t>                                     </a:t>
                      </a:r>
                      <a:r>
                        <a:rPr lang="en-US" sz="1400" i="1" dirty="0" smtClean="0">
                          <a:effectLst/>
                        </a:rPr>
                        <a:t>r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~ 500 mm, </a:t>
                      </a:r>
                      <a:r>
                        <a:rPr lang="en-US" sz="1400" i="1" dirty="0">
                          <a:effectLst/>
                        </a:rPr>
                        <a:t>z</a:t>
                      </a:r>
                      <a:r>
                        <a:rPr lang="en-US" sz="1400" dirty="0">
                          <a:effectLst/>
                        </a:rPr>
                        <a:t> ~ 3200 mm, </a:t>
                      </a:r>
                      <a:r>
                        <a:rPr lang="en-US" sz="1400" dirty="0" smtClean="0">
                          <a:effectLst/>
                        </a:rPr>
                        <a:t> side </a:t>
                      </a:r>
                      <a:r>
                        <a:rPr lang="en-US" sz="1400" dirty="0">
                          <a:effectLst/>
                        </a:rPr>
                        <a:t>A and C, one in each quadrant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4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</a:rPr>
                        <a:t>8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5730671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 marL="145415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400"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</a:rPr>
                        <a:t>28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0550334"/>
                  </a:ext>
                </a:extLst>
              </a:tr>
            </a:tbl>
          </a:graphicData>
        </a:graphic>
      </p:graphicFrame>
      <p:cxnSp>
        <p:nvCxnSpPr>
          <p:cNvPr id="17" name="Straight Arrow Connector 16"/>
          <p:cNvCxnSpPr>
            <a:stCxn id="18" idx="1"/>
          </p:cNvCxnSpPr>
          <p:nvPr/>
        </p:nvCxnSpPr>
        <p:spPr>
          <a:xfrm flipH="1">
            <a:off x="6422895" y="4183984"/>
            <a:ext cx="1117442" cy="383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391106" y="5422521"/>
            <a:ext cx="1048871" cy="158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448926" y="6015789"/>
            <a:ext cx="1088520" cy="284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448259" y="4714126"/>
            <a:ext cx="967970" cy="140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04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289" y="95645"/>
            <a:ext cx="4382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R</a:t>
            </a:r>
            <a:r>
              <a:rPr lang="en-US" sz="2000" u="sng" dirty="0" smtClean="0"/>
              <a:t>adiation </a:t>
            </a:r>
            <a:r>
              <a:rPr lang="en-US" sz="2000" b="1" u="sng" dirty="0" smtClean="0"/>
              <a:t>M</a:t>
            </a:r>
            <a:r>
              <a:rPr lang="en-US" sz="2000" u="sng" dirty="0" smtClean="0"/>
              <a:t>onitor </a:t>
            </a:r>
            <a:r>
              <a:rPr lang="en-US" sz="2000" b="1" u="sng" dirty="0" smtClean="0"/>
              <a:t>S</a:t>
            </a:r>
            <a:r>
              <a:rPr lang="en-US" sz="2000" u="sng" dirty="0" smtClean="0"/>
              <a:t>ensor </a:t>
            </a:r>
            <a:r>
              <a:rPr lang="en-US" sz="2000" b="1" u="sng" dirty="0" smtClean="0"/>
              <a:t>B</a:t>
            </a:r>
            <a:r>
              <a:rPr lang="en-US" sz="2000" u="sng" dirty="0" smtClean="0"/>
              <a:t>oard (RMSB)</a:t>
            </a:r>
            <a:endParaRPr lang="en-US" sz="2000" u="sn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5211" y="6492875"/>
            <a:ext cx="7820525" cy="365125"/>
          </a:xfrm>
        </p:spPr>
        <p:txBody>
          <a:bodyPr/>
          <a:lstStyle/>
          <a:p>
            <a:r>
              <a:rPr lang="en-US" dirty="0" smtClean="0"/>
              <a:t>SPR ITK common environmental monitoring and interlocking - radiation monitoring, 24th September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79777" y="6202239"/>
            <a:ext cx="2743200" cy="365125"/>
          </a:xfrm>
        </p:spPr>
        <p:txBody>
          <a:bodyPr/>
          <a:lstStyle/>
          <a:p>
            <a:fld id="{A46FDB9F-E652-4C4B-8033-BA65F740BC01}" type="slidenum">
              <a:rPr lang="en-US" smtClean="0"/>
              <a:t>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78720" y="772806"/>
            <a:ext cx="4321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example from ATLAS </a:t>
            </a:r>
            <a:r>
              <a:rPr lang="en-US" b="1" dirty="0" smtClean="0">
                <a:solidFill>
                  <a:srgbClr val="0070C0"/>
                </a:solidFill>
              </a:rPr>
              <a:t>ID</a:t>
            </a:r>
            <a:r>
              <a:rPr lang="en-US" dirty="0" smtClean="0">
                <a:solidFill>
                  <a:srgbClr val="0070C0"/>
                </a:solidFill>
              </a:rPr>
              <a:t> shown on photos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6582" y="3893907"/>
            <a:ext cx="38079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Very similar design for </a:t>
            </a:r>
            <a:r>
              <a:rPr lang="en-US" dirty="0" err="1" smtClean="0">
                <a:sym typeface="Wingdings" panose="05000000000000000000" pitchFamily="2" charset="2"/>
              </a:rPr>
              <a:t>ITk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</a:t>
            </a:r>
            <a:r>
              <a:rPr lang="en-US" dirty="0" err="1"/>
              <a:t>RadFETs</a:t>
            </a:r>
            <a:r>
              <a:rPr lang="en-US" dirty="0"/>
              <a:t> (TID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temperature </a:t>
            </a:r>
            <a:r>
              <a:rPr lang="en-US" dirty="0"/>
              <a:t>sensor (10 </a:t>
            </a:r>
            <a:r>
              <a:rPr lang="en-US" dirty="0" err="1"/>
              <a:t>kOhm</a:t>
            </a:r>
            <a:r>
              <a:rPr lang="en-US" dirty="0"/>
              <a:t> </a:t>
            </a:r>
            <a:r>
              <a:rPr lang="en-US" dirty="0" smtClean="0"/>
              <a:t>NTC)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3 BPW34 diodes </a:t>
            </a:r>
            <a:r>
              <a:rPr lang="en-US" dirty="0"/>
              <a:t>(NIEL)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136" y="1714708"/>
            <a:ext cx="2315041" cy="1762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840304" y="1509323"/>
            <a:ext cx="1772717" cy="213341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985328" y="2574188"/>
            <a:ext cx="1039091" cy="13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20521" y="2142495"/>
            <a:ext cx="1301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Pigtail cable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2352" y="770561"/>
            <a:ext cx="8044663" cy="2804845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0956" y="3332505"/>
            <a:ext cx="2524112" cy="323595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80890" y="1294543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 side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236414" y="986318"/>
            <a:ext cx="3038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 side </a:t>
            </a:r>
          </a:p>
          <a:p>
            <a:r>
              <a:rPr lang="en-US" dirty="0" smtClean="0"/>
              <a:t>( heater for temp stabilization)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59730" y="5198726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PCB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972746" y="3852811"/>
            <a:ext cx="27874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Ceramic (Al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ront side: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ack side: resistive layer 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948683" y="5250096"/>
            <a:ext cx="2876764" cy="22603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984661" y="4859678"/>
            <a:ext cx="1861334" cy="7020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2174697" y="4500082"/>
            <a:ext cx="3845959" cy="10959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6945331" y="4099390"/>
            <a:ext cx="976044" cy="71919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6" idx="1"/>
          </p:cNvCxnSpPr>
          <p:nvPr/>
        </p:nvCxnSpPr>
        <p:spPr>
          <a:xfrm flipH="1">
            <a:off x="7262117" y="5383392"/>
            <a:ext cx="597613" cy="6020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75778" y="616717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2.2 </a:t>
            </a:r>
            <a:r>
              <a:rPr lang="en-US" dirty="0"/>
              <a:t>c</a:t>
            </a:r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311739" y="6205592"/>
            <a:ext cx="2157573" cy="1027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91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13811" y="6399179"/>
            <a:ext cx="7760368" cy="365125"/>
          </a:xfrm>
        </p:spPr>
        <p:txBody>
          <a:bodyPr/>
          <a:lstStyle/>
          <a:p>
            <a:r>
              <a:rPr lang="en-US" dirty="0" smtClean="0"/>
              <a:t>SPR ITK common environmental monitoring and interlocking - radiation monitoring, 24th September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DB9F-E652-4C4B-8033-BA65F740BC01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2" t="2097" r="32031"/>
          <a:stretch/>
        </p:blipFill>
        <p:spPr>
          <a:xfrm rot="5400000">
            <a:off x="1927341" y="565923"/>
            <a:ext cx="1520578" cy="4638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28293" r="11771" b="11057"/>
          <a:stretch/>
        </p:blipFill>
        <p:spPr>
          <a:xfrm rot="5400000">
            <a:off x="5387527" y="1939211"/>
            <a:ext cx="1691490" cy="1917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8473" y="2456754"/>
            <a:ext cx="1303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Sensor box</a:t>
            </a:r>
          </a:p>
          <a:p>
            <a:r>
              <a:rPr lang="en-US" b="1" dirty="0" smtClean="0"/>
              <a:t>3 cm x 3 cm</a:t>
            </a:r>
          </a:p>
          <a:p>
            <a:r>
              <a:rPr lang="en-US" b="1" dirty="0" smtClean="0"/>
              <a:t>8 mm thick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307972" y="2372860"/>
            <a:ext cx="4483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of the connector on the mockup : </a:t>
            </a:r>
          </a:p>
          <a:p>
            <a:r>
              <a:rPr lang="en-US" dirty="0" smtClean="0"/>
              <a:t>ERNI, 1.27 mm pitch, flat cable, 30 AWG wires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t</a:t>
            </a:r>
            <a:r>
              <a:rPr lang="en-US" dirty="0" smtClean="0">
                <a:sym typeface="Wingdings" panose="05000000000000000000" pitchFamily="2" charset="2"/>
              </a:rPr>
              <a:t>his is an example of a possible cable 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and connector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47674" y="3313645"/>
            <a:ext cx="2777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Mockup with ~ 1 m pigtail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5604" y="691284"/>
            <a:ext cx="11245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en-US" dirty="0" smtClean="0"/>
              <a:t>ybrid fixed inside PEEK box, 3 cm x 3 cm, 0.8 cm thick,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cable soldered and clamped to the PCB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can be standard flat cable or</a:t>
            </a:r>
            <a:r>
              <a:rPr lang="en-US" dirty="0"/>
              <a:t> </a:t>
            </a:r>
            <a:r>
              <a:rPr lang="en-US" dirty="0" smtClean="0"/>
              <a:t>e.g. copper clad </a:t>
            </a:r>
            <a:r>
              <a:rPr lang="en-US" dirty="0" err="1" smtClean="0"/>
              <a:t>aluminium</a:t>
            </a:r>
            <a:r>
              <a:rPr lang="en-US" dirty="0" smtClean="0"/>
              <a:t> wires as used in the ID </a:t>
            </a:r>
          </a:p>
          <a:p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1289" y="95645"/>
            <a:ext cx="4382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R</a:t>
            </a:r>
            <a:r>
              <a:rPr lang="en-US" sz="2000" u="sng" dirty="0" smtClean="0"/>
              <a:t>adiation </a:t>
            </a:r>
            <a:r>
              <a:rPr lang="en-US" sz="2000" b="1" u="sng" dirty="0" smtClean="0"/>
              <a:t>M</a:t>
            </a:r>
            <a:r>
              <a:rPr lang="en-US" sz="2000" u="sng" dirty="0" smtClean="0"/>
              <a:t>onitor </a:t>
            </a:r>
            <a:r>
              <a:rPr lang="en-US" sz="2000" b="1" u="sng" dirty="0" smtClean="0"/>
              <a:t>S</a:t>
            </a:r>
            <a:r>
              <a:rPr lang="en-US" sz="2000" u="sng" dirty="0" smtClean="0"/>
              <a:t>ensor </a:t>
            </a:r>
            <a:r>
              <a:rPr lang="en-US" sz="2000" b="1" u="sng" dirty="0" smtClean="0"/>
              <a:t>B</a:t>
            </a:r>
            <a:r>
              <a:rPr lang="en-US" sz="2000" u="sng" dirty="0" smtClean="0"/>
              <a:t>oard (RMSB)</a:t>
            </a:r>
            <a:endParaRPr lang="en-US" sz="20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543435" y="4152332"/>
            <a:ext cx="92151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RMSB with pigtail, mount to support and connect via connector?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f</a:t>
            </a:r>
            <a:r>
              <a:rPr lang="en-US" dirty="0" smtClean="0">
                <a:sym typeface="Wingdings" panose="05000000000000000000" pitchFamily="2" charset="2"/>
              </a:rPr>
              <a:t>or locations in the tracking volume: solder to prepared cables at assembly site (e.g. NIKHEF)?</a:t>
            </a:r>
          </a:p>
        </p:txBody>
      </p:sp>
    </p:spTree>
    <p:extLst>
      <p:ext uri="{BB962C8B-B14F-4D97-AF65-F5344CB8AC3E}">
        <p14:creationId xmlns:p14="http://schemas.microsoft.com/office/powerpoint/2010/main" val="20828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 ITK common environmental monitoring and interlocking - radiation monitoring, 24th September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DB9F-E652-4C4B-8033-BA65F740BC01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3916" y="219076"/>
            <a:ext cx="5598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Grounding and shielding requirements (Alex </a:t>
            </a:r>
            <a:r>
              <a:rPr lang="en-US" sz="2000" b="1" u="sng" dirty="0" err="1" smtClean="0"/>
              <a:t>Grillo</a:t>
            </a:r>
            <a:r>
              <a:rPr lang="en-US" sz="2000" b="1" u="sng" dirty="0" smtClean="0"/>
              <a:t>)</a:t>
            </a:r>
            <a:endParaRPr lang="en-US" sz="2000" b="1" u="sng" dirty="0"/>
          </a:p>
        </p:txBody>
      </p:sp>
      <p:sp>
        <p:nvSpPr>
          <p:cNvPr id="5" name="Rectangle 4"/>
          <p:cNvSpPr/>
          <p:nvPr/>
        </p:nvSpPr>
        <p:spPr>
          <a:xfrm>
            <a:off x="733425" y="1453797"/>
            <a:ext cx="1552575" cy="12858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99052" y="1828800"/>
            <a:ext cx="3142192" cy="559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Type 0 (flat cable)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2178" y="1840089"/>
            <a:ext cx="1422399" cy="56444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Type II DCS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399822" y="2325511"/>
            <a:ext cx="3002844" cy="1129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29689" y="1862667"/>
            <a:ext cx="1365955" cy="541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563556" y="1919111"/>
            <a:ext cx="1278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 III DCS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9177866" y="1049867"/>
            <a:ext cx="2472267" cy="1975555"/>
          </a:xfrm>
          <a:prstGeom prst="rect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414933" y="1433689"/>
            <a:ext cx="2253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USA15</a:t>
            </a:r>
          </a:p>
          <a:p>
            <a:r>
              <a:rPr lang="en-US" dirty="0" smtClean="0"/>
              <a:t>Floating power supply</a:t>
            </a:r>
          </a:p>
          <a:p>
            <a:r>
              <a:rPr lang="en-US" dirty="0" smtClean="0"/>
              <a:t>(DAC)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569155" y="2652889"/>
            <a:ext cx="0" cy="553155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404533" y="2370667"/>
            <a:ext cx="0" cy="85795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065867" y="2336800"/>
            <a:ext cx="0" cy="8692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5531423" y="1749777"/>
            <a:ext cx="79153" cy="778934"/>
          </a:xfrm>
          <a:custGeom>
            <a:avLst/>
            <a:gdLst>
              <a:gd name="connsiteX0" fmla="*/ 33998 w 57194"/>
              <a:gd name="connsiteY0" fmla="*/ 0 h 474134"/>
              <a:gd name="connsiteX1" fmla="*/ 45286 w 57194"/>
              <a:gd name="connsiteY1" fmla="*/ 101600 h 474134"/>
              <a:gd name="connsiteX2" fmla="*/ 11420 w 57194"/>
              <a:gd name="connsiteY2" fmla="*/ 135467 h 474134"/>
              <a:gd name="connsiteX3" fmla="*/ 131 w 57194"/>
              <a:gd name="connsiteY3" fmla="*/ 169334 h 474134"/>
              <a:gd name="connsiteX4" fmla="*/ 22709 w 57194"/>
              <a:gd name="connsiteY4" fmla="*/ 237067 h 474134"/>
              <a:gd name="connsiteX5" fmla="*/ 11420 w 57194"/>
              <a:gd name="connsiteY5" fmla="*/ 327378 h 474134"/>
              <a:gd name="connsiteX6" fmla="*/ 22709 w 57194"/>
              <a:gd name="connsiteY6" fmla="*/ 451556 h 474134"/>
              <a:gd name="connsiteX7" fmla="*/ 22709 w 57194"/>
              <a:gd name="connsiteY7" fmla="*/ 474134 h 47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94" h="474134">
                <a:moveTo>
                  <a:pt x="33998" y="0"/>
                </a:moveTo>
                <a:cubicBezTo>
                  <a:pt x="51133" y="42840"/>
                  <a:pt x="70068" y="58231"/>
                  <a:pt x="45286" y="101600"/>
                </a:cubicBezTo>
                <a:cubicBezTo>
                  <a:pt x="37365" y="115461"/>
                  <a:pt x="22709" y="124178"/>
                  <a:pt x="11420" y="135467"/>
                </a:cubicBezTo>
                <a:cubicBezTo>
                  <a:pt x="7657" y="146756"/>
                  <a:pt x="-1183" y="157507"/>
                  <a:pt x="131" y="169334"/>
                </a:cubicBezTo>
                <a:cubicBezTo>
                  <a:pt x="2759" y="192987"/>
                  <a:pt x="22709" y="237067"/>
                  <a:pt x="22709" y="237067"/>
                </a:cubicBezTo>
                <a:cubicBezTo>
                  <a:pt x="18946" y="267171"/>
                  <a:pt x="11420" y="297040"/>
                  <a:pt x="11420" y="327378"/>
                </a:cubicBezTo>
                <a:cubicBezTo>
                  <a:pt x="11420" y="368941"/>
                  <a:pt x="19521" y="410115"/>
                  <a:pt x="22709" y="451556"/>
                </a:cubicBezTo>
                <a:cubicBezTo>
                  <a:pt x="23286" y="459060"/>
                  <a:pt x="22709" y="466608"/>
                  <a:pt x="22709" y="474134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320713" y="1902177"/>
            <a:ext cx="67864" cy="440267"/>
          </a:xfrm>
          <a:custGeom>
            <a:avLst/>
            <a:gdLst>
              <a:gd name="connsiteX0" fmla="*/ 33998 w 57194"/>
              <a:gd name="connsiteY0" fmla="*/ 0 h 474134"/>
              <a:gd name="connsiteX1" fmla="*/ 45286 w 57194"/>
              <a:gd name="connsiteY1" fmla="*/ 101600 h 474134"/>
              <a:gd name="connsiteX2" fmla="*/ 11420 w 57194"/>
              <a:gd name="connsiteY2" fmla="*/ 135467 h 474134"/>
              <a:gd name="connsiteX3" fmla="*/ 131 w 57194"/>
              <a:gd name="connsiteY3" fmla="*/ 169334 h 474134"/>
              <a:gd name="connsiteX4" fmla="*/ 22709 w 57194"/>
              <a:gd name="connsiteY4" fmla="*/ 237067 h 474134"/>
              <a:gd name="connsiteX5" fmla="*/ 11420 w 57194"/>
              <a:gd name="connsiteY5" fmla="*/ 327378 h 474134"/>
              <a:gd name="connsiteX6" fmla="*/ 22709 w 57194"/>
              <a:gd name="connsiteY6" fmla="*/ 451556 h 474134"/>
              <a:gd name="connsiteX7" fmla="*/ 22709 w 57194"/>
              <a:gd name="connsiteY7" fmla="*/ 474134 h 47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94" h="474134">
                <a:moveTo>
                  <a:pt x="33998" y="0"/>
                </a:moveTo>
                <a:cubicBezTo>
                  <a:pt x="51133" y="42840"/>
                  <a:pt x="70068" y="58231"/>
                  <a:pt x="45286" y="101600"/>
                </a:cubicBezTo>
                <a:cubicBezTo>
                  <a:pt x="37365" y="115461"/>
                  <a:pt x="22709" y="124178"/>
                  <a:pt x="11420" y="135467"/>
                </a:cubicBezTo>
                <a:cubicBezTo>
                  <a:pt x="7657" y="146756"/>
                  <a:pt x="-1183" y="157507"/>
                  <a:pt x="131" y="169334"/>
                </a:cubicBezTo>
                <a:cubicBezTo>
                  <a:pt x="2759" y="192987"/>
                  <a:pt x="22709" y="237067"/>
                  <a:pt x="22709" y="237067"/>
                </a:cubicBezTo>
                <a:cubicBezTo>
                  <a:pt x="18946" y="267171"/>
                  <a:pt x="11420" y="297040"/>
                  <a:pt x="11420" y="327378"/>
                </a:cubicBezTo>
                <a:cubicBezTo>
                  <a:pt x="11420" y="368941"/>
                  <a:pt x="19521" y="410115"/>
                  <a:pt x="22709" y="451556"/>
                </a:cubicBezTo>
                <a:cubicBezTo>
                  <a:pt x="23286" y="459060"/>
                  <a:pt x="22709" y="466608"/>
                  <a:pt x="22709" y="474134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9014045" y="1744133"/>
            <a:ext cx="79153" cy="778934"/>
          </a:xfrm>
          <a:custGeom>
            <a:avLst/>
            <a:gdLst>
              <a:gd name="connsiteX0" fmla="*/ 33998 w 57194"/>
              <a:gd name="connsiteY0" fmla="*/ 0 h 474134"/>
              <a:gd name="connsiteX1" fmla="*/ 45286 w 57194"/>
              <a:gd name="connsiteY1" fmla="*/ 101600 h 474134"/>
              <a:gd name="connsiteX2" fmla="*/ 11420 w 57194"/>
              <a:gd name="connsiteY2" fmla="*/ 135467 h 474134"/>
              <a:gd name="connsiteX3" fmla="*/ 131 w 57194"/>
              <a:gd name="connsiteY3" fmla="*/ 169334 h 474134"/>
              <a:gd name="connsiteX4" fmla="*/ 22709 w 57194"/>
              <a:gd name="connsiteY4" fmla="*/ 237067 h 474134"/>
              <a:gd name="connsiteX5" fmla="*/ 11420 w 57194"/>
              <a:gd name="connsiteY5" fmla="*/ 327378 h 474134"/>
              <a:gd name="connsiteX6" fmla="*/ 22709 w 57194"/>
              <a:gd name="connsiteY6" fmla="*/ 451556 h 474134"/>
              <a:gd name="connsiteX7" fmla="*/ 22709 w 57194"/>
              <a:gd name="connsiteY7" fmla="*/ 474134 h 47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94" h="474134">
                <a:moveTo>
                  <a:pt x="33998" y="0"/>
                </a:moveTo>
                <a:cubicBezTo>
                  <a:pt x="51133" y="42840"/>
                  <a:pt x="70068" y="58231"/>
                  <a:pt x="45286" y="101600"/>
                </a:cubicBezTo>
                <a:cubicBezTo>
                  <a:pt x="37365" y="115461"/>
                  <a:pt x="22709" y="124178"/>
                  <a:pt x="11420" y="135467"/>
                </a:cubicBezTo>
                <a:cubicBezTo>
                  <a:pt x="7657" y="146756"/>
                  <a:pt x="-1183" y="157507"/>
                  <a:pt x="131" y="169334"/>
                </a:cubicBezTo>
                <a:cubicBezTo>
                  <a:pt x="2759" y="192987"/>
                  <a:pt x="22709" y="237067"/>
                  <a:pt x="22709" y="237067"/>
                </a:cubicBezTo>
                <a:cubicBezTo>
                  <a:pt x="18946" y="267171"/>
                  <a:pt x="11420" y="297040"/>
                  <a:pt x="11420" y="327378"/>
                </a:cubicBezTo>
                <a:cubicBezTo>
                  <a:pt x="11420" y="368941"/>
                  <a:pt x="19521" y="410115"/>
                  <a:pt x="22709" y="451556"/>
                </a:cubicBezTo>
                <a:cubicBezTo>
                  <a:pt x="23286" y="459060"/>
                  <a:pt x="22709" y="466608"/>
                  <a:pt x="22709" y="474134"/>
                </a:cubicBezTo>
              </a:path>
            </a:pathLst>
          </a:cu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H="1" flipV="1">
            <a:off x="2438400" y="2596444"/>
            <a:ext cx="824090" cy="158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296356" y="2619022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Cable shield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014133" y="3262487"/>
            <a:ext cx="128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Return wire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0" y="3318933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RMSB shield</a:t>
            </a:r>
            <a:endParaRPr lang="en-US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 flipV="1">
            <a:off x="2088444" y="2923822"/>
            <a:ext cx="1253066" cy="3725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654755" y="2822222"/>
            <a:ext cx="846667" cy="496713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858933" y="2336800"/>
            <a:ext cx="1162756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659511" y="2342445"/>
            <a:ext cx="1162756" cy="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1433689" y="3138311"/>
            <a:ext cx="1253067" cy="270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22489" y="4233333"/>
            <a:ext cx="62257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RMSB outside of the tracking volume: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Connect to faraday cage ground at RMSB mounting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RMSB inside tracking volume: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Connect to ground at PP1 through shield around Type 0 cable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24001" y="3093156"/>
            <a:ext cx="89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Ground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204178" y="1365956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PP1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7112000" y="1365955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PP2</a:t>
            </a:r>
            <a:endParaRPr lang="en-US" dirty="0"/>
          </a:p>
        </p:txBody>
      </p:sp>
      <p:sp>
        <p:nvSpPr>
          <p:cNvPr id="73" name="Right Arrow 72"/>
          <p:cNvSpPr/>
          <p:nvPr/>
        </p:nvSpPr>
        <p:spPr>
          <a:xfrm rot="3860450">
            <a:off x="1728310" y="3712283"/>
            <a:ext cx="594401" cy="282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 rot="16200000">
            <a:off x="813225" y="1892234"/>
            <a:ext cx="8122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sensor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>
            <a:off x="1405466" y="1958622"/>
            <a:ext cx="3042356" cy="5645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7834488" y="3815644"/>
            <a:ext cx="418845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known: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flat cable shield?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sym typeface="Wingdings" panose="05000000000000000000" pitchFamily="2" charset="2"/>
              </a:rPr>
              <a:t> wrap the cable with foil?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RMSB shield (25 um Al sufficient)?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 wrap PEEK box?  metalize PEEK box?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make box from Al not PEEK?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297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DB9F-E652-4C4B-8033-BA65F740BC01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1588" y="60960"/>
            <a:ext cx="1083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Readout</a:t>
            </a:r>
            <a:endParaRPr lang="en-US" sz="20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850103" y="3718679"/>
            <a:ext cx="1127776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eadout based on ELMB2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same functionality as ELMB, communication with DCS </a:t>
            </a:r>
            <a:r>
              <a:rPr lang="en-US" dirty="0"/>
              <a:t>v</a:t>
            </a:r>
            <a:r>
              <a:rPr lang="en-US" dirty="0" smtClean="0"/>
              <a:t>ia ELMB2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radiation monitor readout system running on ELMB in the ID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adapt ID </a:t>
            </a:r>
            <a:r>
              <a:rPr lang="en-US" dirty="0" err="1" smtClean="0"/>
              <a:t>radmon</a:t>
            </a:r>
            <a:r>
              <a:rPr lang="en-US" dirty="0" smtClean="0"/>
              <a:t> firmware for ELMB2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ym typeface="Wingdings" panose="05000000000000000000" pitchFamily="2" charset="2"/>
              </a:rPr>
              <a:t> build new current source unit controlled by ELMB2: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      a) chose DAC compatible with ELMB2 firmware</a:t>
            </a:r>
          </a:p>
          <a:p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      b) output up to 100 V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     readout system must meet grounding and shielding requirements 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            floating power supply referenced at the Faraday cage</a:t>
            </a:r>
          </a:p>
          <a:p>
            <a:r>
              <a:rPr lang="en-US" dirty="0" smtClean="0"/>
              <a:t>          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design of current sources </a:t>
            </a:r>
            <a:r>
              <a:rPr lang="en-US" dirty="0" smtClean="0"/>
              <a:t>and monitoring circuits will follow the solutions </a:t>
            </a:r>
            <a:r>
              <a:rPr lang="en-US" dirty="0"/>
              <a:t>described </a:t>
            </a:r>
            <a:r>
              <a:rPr lang="en-US" dirty="0" smtClean="0"/>
              <a:t>in:</a:t>
            </a:r>
          </a:p>
          <a:p>
            <a:r>
              <a:rPr lang="en-US" dirty="0"/>
              <a:t>                ATL-IP-ES-0106 </a:t>
            </a:r>
            <a:r>
              <a:rPr lang="en-US" i="1" dirty="0" smtClean="0"/>
              <a:t>The </a:t>
            </a:r>
            <a:r>
              <a:rPr lang="en-US" i="1" dirty="0"/>
              <a:t>Supply and Control system for the </a:t>
            </a:r>
            <a:r>
              <a:rPr lang="en-US" i="1" dirty="0" err="1"/>
              <a:t>Opto</a:t>
            </a:r>
            <a:r>
              <a:rPr lang="en-US" i="1" dirty="0"/>
              <a:t> Link </a:t>
            </a:r>
            <a:r>
              <a:rPr lang="en-US" i="1" dirty="0" smtClean="0"/>
              <a:t>of the </a:t>
            </a:r>
            <a:r>
              <a:rPr lang="en-US" i="1" dirty="0"/>
              <a:t>ATLAS pixel </a:t>
            </a:r>
            <a:r>
              <a:rPr lang="en-US" i="1" dirty="0" smtClean="0"/>
              <a:t>detector</a:t>
            </a:r>
            <a:r>
              <a:rPr lang="en-US" dirty="0" smtClean="0">
                <a:sym typeface="Wingdings" panose="05000000000000000000" pitchFamily="2" charset="2"/>
              </a:rPr>
              <a:t>                                  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8359223" y="307865"/>
            <a:ext cx="2623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 sensors one by one, </a:t>
            </a:r>
          </a:p>
          <a:p>
            <a:r>
              <a:rPr lang="en-US" dirty="0"/>
              <a:t>f</a:t>
            </a:r>
            <a:r>
              <a:rPr lang="en-US" dirty="0" smtClean="0"/>
              <a:t>ew times per hour 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085" y="136592"/>
            <a:ext cx="5558789" cy="35045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 flipV="1">
            <a:off x="1761067" y="2562578"/>
            <a:ext cx="948266" cy="31609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5777" y="1919110"/>
            <a:ext cx="2144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Connected to F.C.</a:t>
            </a:r>
          </a:p>
          <a:p>
            <a:r>
              <a:rPr lang="en-US" dirty="0" smtClean="0"/>
              <a:t>Would current</a:t>
            </a:r>
          </a:p>
          <a:p>
            <a:r>
              <a:rPr lang="en-US" dirty="0" smtClean="0"/>
              <a:t>monitoring still</a:t>
            </a:r>
          </a:p>
          <a:p>
            <a:r>
              <a:rPr lang="en-US" dirty="0"/>
              <a:t>w</a:t>
            </a:r>
            <a:r>
              <a:rPr lang="en-US" dirty="0" smtClean="0"/>
              <a:t>ork?</a:t>
            </a:r>
          </a:p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731911" y="2664178"/>
            <a:ext cx="11289" cy="3048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89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3873</TotalTime>
  <Words>695</Words>
  <Application>Microsoft Office PowerPoint</Application>
  <PresentationFormat>Widescreen</PresentationFormat>
  <Paragraphs>115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MS Mincho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Mandić</dc:creator>
  <cp:lastModifiedBy>Igor Mandić</cp:lastModifiedBy>
  <cp:revision>207</cp:revision>
  <dcterms:created xsi:type="dcterms:W3CDTF">2018-09-18T14:24:17Z</dcterms:created>
  <dcterms:modified xsi:type="dcterms:W3CDTF">2019-10-03T12:10:20Z</dcterms:modified>
</cp:coreProperties>
</file>