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4" r:id="rId2"/>
    <p:sldId id="280" r:id="rId3"/>
    <p:sldId id="302" r:id="rId4"/>
    <p:sldId id="311" r:id="rId5"/>
    <p:sldId id="310" r:id="rId6"/>
    <p:sldId id="304" r:id="rId7"/>
    <p:sldId id="313" r:id="rId8"/>
    <p:sldId id="314" r:id="rId9"/>
    <p:sldId id="283" r:id="rId10"/>
    <p:sldId id="312" r:id="rId11"/>
    <p:sldId id="315" r:id="rId12"/>
    <p:sldId id="316" r:id="rId13"/>
    <p:sldId id="320" r:id="rId14"/>
    <p:sldId id="322" r:id="rId15"/>
    <p:sldId id="321" r:id="rId16"/>
    <p:sldId id="317" r:id="rId17"/>
    <p:sldId id="306" r:id="rId18"/>
    <p:sldId id="307" r:id="rId19"/>
    <p:sldId id="308" r:id="rId20"/>
    <p:sldId id="31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EB4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9" autoAdjust="0"/>
    <p:restoredTop sz="94660"/>
  </p:normalViewPr>
  <p:slideViewPr>
    <p:cSldViewPr snapToGrid="0">
      <p:cViewPr varScale="1">
        <p:scale>
          <a:sx n="90" d="100"/>
          <a:sy n="90" d="100"/>
        </p:scale>
        <p:origin x="84" y="9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0E5DF2-703E-4953-A793-763EFC8D9A7C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D2C5B-DA7C-404D-ACE0-E47E6B968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74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94B0-B927-4A0E-864E-E4AFFB3B0568}" type="datetime1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Mandić, 35th RD50 workshop, November 2019, CERN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18568-98B3-41BD-9184-AAD831A1A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20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4A8F-AE53-45AA-BDA6-657D19AD75A6}" type="datetime1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Mandić, 35th RD50 workshop, November 2019, CERN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18568-98B3-41BD-9184-AAD831A1A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940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F6A3-1B79-41EB-AFF9-9CCA3BF047BC}" type="datetime1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Mandić, 35th RD50 workshop, November 2019, CERN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18568-98B3-41BD-9184-AAD831A1A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8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74D07-1BFE-4883-AA86-44D50D61488E}" type="datetime1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Mandić, 35th RD50 workshop, November 2019, CERN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18568-98B3-41BD-9184-AAD831A1A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952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5CAE6-E1DA-45D9-9851-75223E0B55A2}" type="datetime1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Mandić, 35th RD50 workshop, November 2019, CERN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18568-98B3-41BD-9184-AAD831A1A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26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9F85-2BB2-4ABF-BD50-AED85E5DF3A8}" type="datetime1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Mandić, 35th RD50 workshop, November 2019, CERN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18568-98B3-41BD-9184-AAD831A1A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37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9101D-1ADD-415D-9E91-9AEAC32C6E29}" type="datetime1">
              <a:rPr lang="en-US" smtClean="0"/>
              <a:t>11/15/2019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Mandić, 35th RD50 workshop, November 2019, CERN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18568-98B3-41BD-9184-AAD831A1A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65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446D2-9667-4D3E-AC8B-75FB732763EE}" type="datetime1">
              <a:rPr lang="en-US" smtClean="0"/>
              <a:t>11/15/2019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Mandić, 35th RD50 workshop, November 2019, CERN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18568-98B3-41BD-9184-AAD831A1A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198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23C94-F20C-460A-83FF-1D6FAC3F0C02}" type="datetime1">
              <a:rPr lang="en-US" smtClean="0"/>
              <a:t>11/15/2019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33800" y="6356350"/>
            <a:ext cx="4762500" cy="365125"/>
          </a:xfrm>
        </p:spPr>
        <p:txBody>
          <a:bodyPr/>
          <a:lstStyle/>
          <a:p>
            <a:r>
              <a:rPr lang="en-US" smtClean="0"/>
              <a:t>I. Mandić, 35th RD50 workshop, November 2019, CERN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18568-98B3-41BD-9184-AAD831A1A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13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94427-5DDB-431B-8FDB-9AC5E5CC548F}" type="datetime1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Mandić, 35th RD50 workshop, November 2019, CERN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18568-98B3-41BD-9184-AAD831A1A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42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1AF4C-240A-4416-BAD7-F7E8664EEC65}" type="datetime1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Mandić, 35th RD50 workshop, November 2019, CERN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18568-98B3-41BD-9184-AAD831A1A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19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F6127-6EBC-48AA-87B2-7A67B388DB65}" type="datetime1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05200" y="6432550"/>
            <a:ext cx="541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I. Mandić, 35th RD50 workshop, November 2019, CERN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90050" y="63944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18568-98B3-41BD-9184-AAD831A1A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33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719814/contributions/3022499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cern.ch/event/719814/contributions/3022499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7532" y="2042019"/>
            <a:ext cx="9681305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M</a:t>
            </a:r>
            <a:r>
              <a:rPr lang="en-US" sz="2800" b="1" dirty="0" smtClean="0"/>
              <a:t>easurements </a:t>
            </a:r>
            <a:r>
              <a:rPr lang="en-US" sz="2800" b="1" dirty="0"/>
              <a:t>with Si detectors irradiated to extreme </a:t>
            </a:r>
            <a:r>
              <a:rPr lang="en-US" sz="2800" b="1" dirty="0" err="1"/>
              <a:t>fluences</a:t>
            </a:r>
            <a:r>
              <a:rPr lang="en-US" sz="2800" b="1" dirty="0"/>
              <a:t> </a:t>
            </a:r>
          </a:p>
          <a:p>
            <a:pPr algn="ctr"/>
            <a:endParaRPr lang="en-US" sz="2800" b="1" baseline="30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429981" y="3647086"/>
            <a:ext cx="907351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V. </a:t>
            </a:r>
            <a:r>
              <a:rPr lang="en-US" dirty="0" err="1" smtClean="0"/>
              <a:t>Cindro</a:t>
            </a:r>
            <a:r>
              <a:rPr lang="en-US" dirty="0" smtClean="0"/>
              <a:t>, A. </a:t>
            </a:r>
            <a:r>
              <a:rPr lang="en-US" dirty="0" err="1" smtClean="0"/>
              <a:t>Gorišek</a:t>
            </a:r>
            <a:r>
              <a:rPr lang="en-US" dirty="0" smtClean="0"/>
              <a:t>, B. </a:t>
            </a:r>
            <a:r>
              <a:rPr lang="en-US" dirty="0" err="1" smtClean="0"/>
              <a:t>Hiti</a:t>
            </a:r>
            <a:r>
              <a:rPr lang="en-US" dirty="0" smtClean="0"/>
              <a:t>, G. </a:t>
            </a:r>
            <a:r>
              <a:rPr lang="en-US" dirty="0" err="1" smtClean="0"/>
              <a:t>Kramberger</a:t>
            </a:r>
            <a:r>
              <a:rPr lang="en-US" dirty="0" smtClean="0"/>
              <a:t>, </a:t>
            </a:r>
            <a:r>
              <a:rPr lang="en-US" u="sng" dirty="0" smtClean="0"/>
              <a:t>I. Mandić</a:t>
            </a:r>
            <a:r>
              <a:rPr lang="en-US" dirty="0" smtClean="0"/>
              <a:t>, M. </a:t>
            </a:r>
            <a:r>
              <a:rPr lang="en-US" dirty="0" err="1" smtClean="0"/>
              <a:t>Mikuž</a:t>
            </a:r>
            <a:r>
              <a:rPr lang="en-US" dirty="0" smtClean="0"/>
              <a:t>, P. </a:t>
            </a:r>
            <a:r>
              <a:rPr lang="en-US" dirty="0" err="1" smtClean="0"/>
              <a:t>Skomina</a:t>
            </a:r>
            <a:r>
              <a:rPr lang="en-US" dirty="0" smtClean="0"/>
              <a:t>, M. </a:t>
            </a:r>
            <a:r>
              <a:rPr lang="en-US" dirty="0" err="1" smtClean="0"/>
              <a:t>Zavrtanik</a:t>
            </a:r>
            <a:r>
              <a:rPr lang="en-US" dirty="0"/>
              <a:t> </a:t>
            </a:r>
            <a:r>
              <a:rPr lang="en-US" dirty="0" smtClean="0"/>
              <a:t>et al.</a:t>
            </a:r>
          </a:p>
          <a:p>
            <a:pPr algn="ctr"/>
            <a:endParaRPr lang="en-US" dirty="0" smtClean="0"/>
          </a:p>
          <a:p>
            <a:pPr algn="ctr"/>
            <a:r>
              <a:rPr lang="en-US" sz="1600" dirty="0" err="1" smtClean="0"/>
              <a:t>Jožef</a:t>
            </a:r>
            <a:r>
              <a:rPr lang="en-US" sz="1600" dirty="0" smtClean="0"/>
              <a:t> Stefan Institute, Ljubljana, Slovenia </a:t>
            </a:r>
          </a:p>
          <a:p>
            <a:pPr algn="ctr"/>
            <a:r>
              <a:rPr lang="en-US" sz="1600" dirty="0" smtClean="0"/>
              <a:t>University of Ljubljana, Slovenia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18568-98B3-41BD-9184-AAD831A1A33C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I. Mandić, 35th RD50 workshop, November 2019, CERN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02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Mandić, 35th RD50 workshop, November 2019, CERN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18568-98B3-41BD-9184-AAD831A1A33C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4839" y="2163524"/>
            <a:ext cx="4682476" cy="36965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011" y="2025656"/>
            <a:ext cx="5024385" cy="389507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18580" y="2551315"/>
            <a:ext cx="2190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75 μ</a:t>
            </a:r>
            <a:r>
              <a:rPr lang="en-US" dirty="0"/>
              <a:t>m epitaxial LGAD</a:t>
            </a:r>
          </a:p>
        </p:txBody>
      </p:sp>
      <p:sp>
        <p:nvSpPr>
          <p:cNvPr id="10" name="Rectangle 9"/>
          <p:cNvSpPr/>
          <p:nvPr/>
        </p:nvSpPr>
        <p:spPr>
          <a:xfrm>
            <a:off x="7517151" y="4226111"/>
            <a:ext cx="3043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M. </a:t>
            </a:r>
            <a:r>
              <a:rPr lang="en-US" dirty="0" err="1"/>
              <a:t>Carulla</a:t>
            </a:r>
            <a:r>
              <a:rPr lang="en-US" dirty="0"/>
              <a:t>, TREDI 2017, </a:t>
            </a:r>
            <a:r>
              <a:rPr lang="en-US" dirty="0" smtClean="0"/>
              <a:t>Trento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3276" y="1376413"/>
            <a:ext cx="31279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Measured with Sr90, </a:t>
            </a:r>
          </a:p>
          <a:p>
            <a:r>
              <a:rPr lang="en-US" dirty="0" smtClean="0"/>
              <a:t>CCE = </a:t>
            </a:r>
            <a:r>
              <a:rPr lang="en-US" dirty="0" err="1" smtClean="0"/>
              <a:t>measured_mean</a:t>
            </a:r>
            <a:r>
              <a:rPr lang="en-US" dirty="0" smtClean="0"/>
              <a:t>/7500 el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768" y="490888"/>
            <a:ext cx="3148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LGAD 75 um, relatively low gain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093819" y="1857676"/>
            <a:ext cx="2912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Measured with alpha source: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218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I. Mandić, 35th RD50 workshop, November 2019, CERN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18568-98B3-41BD-9184-AAD831A1A33C}" type="slidenum">
              <a:rPr lang="en-US" smtClean="0"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4149" y="640913"/>
            <a:ext cx="5045803" cy="63094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G. </a:t>
            </a:r>
            <a:r>
              <a:rPr lang="en-US" dirty="0" err="1" smtClean="0"/>
              <a:t>Kramberger</a:t>
            </a:r>
            <a:r>
              <a:rPr lang="en-US" dirty="0" smtClean="0"/>
              <a:t> </a:t>
            </a:r>
            <a:r>
              <a:rPr lang="en-US" i="1" dirty="0"/>
              <a:t>et al, </a:t>
            </a:r>
            <a:r>
              <a:rPr lang="en-US" dirty="0"/>
              <a:t>2013 </a:t>
            </a:r>
            <a:r>
              <a:rPr lang="en-US" i="1" dirty="0"/>
              <a:t>JINST </a:t>
            </a:r>
            <a:r>
              <a:rPr lang="en-US" b="1" dirty="0"/>
              <a:t>8 </a:t>
            </a:r>
            <a:r>
              <a:rPr lang="en-US" dirty="0" smtClean="0"/>
              <a:t>P08004</a:t>
            </a:r>
            <a:endParaRPr lang="en-US" dirty="0"/>
          </a:p>
          <a:p>
            <a:r>
              <a:rPr lang="en-US" dirty="0" smtClean="0"/>
              <a:t>       “</a:t>
            </a:r>
            <a:r>
              <a:rPr lang="en-US" i="1" dirty="0" smtClean="0"/>
              <a:t>Magic formula</a:t>
            </a:r>
            <a:r>
              <a:rPr lang="en-US" dirty="0" smtClean="0"/>
              <a:t>” (300 µm spaghetti Ф &gt; 1e15):</a:t>
            </a:r>
          </a:p>
          <a:p>
            <a:endParaRPr lang="en-US" dirty="0" smtClean="0"/>
          </a:p>
          <a:p>
            <a:r>
              <a:rPr lang="en-US" sz="2000" i="1" dirty="0" smtClean="0">
                <a:solidFill>
                  <a:schemeClr val="accent5"/>
                </a:solidFill>
              </a:rPr>
              <a:t>       </a:t>
            </a:r>
            <a:r>
              <a:rPr lang="en-US" sz="2800" i="1" dirty="0" smtClean="0">
                <a:solidFill>
                  <a:schemeClr val="accent5"/>
                </a:solidFill>
              </a:rPr>
              <a:t>Q</a:t>
            </a:r>
            <a:r>
              <a:rPr lang="en-US" sz="2800" b="1" i="1" baseline="-25000" dirty="0" smtClean="0">
                <a:solidFill>
                  <a:schemeClr val="accent5"/>
                </a:solidFill>
              </a:rPr>
              <a:t>MPV</a:t>
            </a:r>
            <a:r>
              <a:rPr lang="en-US" sz="2800" i="1" dirty="0" smtClean="0">
                <a:solidFill>
                  <a:schemeClr val="accent5"/>
                </a:solidFill>
              </a:rPr>
              <a:t> = </a:t>
            </a:r>
            <a:r>
              <a:rPr lang="en-US" sz="2800" i="1" dirty="0" err="1" smtClean="0">
                <a:solidFill>
                  <a:schemeClr val="accent5"/>
                </a:solidFill>
              </a:rPr>
              <a:t>k∙Ф</a:t>
            </a:r>
            <a:r>
              <a:rPr lang="en-US" sz="2800" b="1" i="1" baseline="30000" dirty="0" err="1" smtClean="0">
                <a:solidFill>
                  <a:schemeClr val="accent5"/>
                </a:solidFill>
              </a:rPr>
              <a:t>b</a:t>
            </a:r>
            <a:r>
              <a:rPr lang="en-US" sz="2800" i="1" dirty="0" err="1" smtClean="0">
                <a:solidFill>
                  <a:schemeClr val="accent5"/>
                </a:solidFill>
              </a:rPr>
              <a:t>∙V</a:t>
            </a:r>
            <a:r>
              <a:rPr lang="en-US" sz="2000" i="1" dirty="0" smtClean="0">
                <a:solidFill>
                  <a:schemeClr val="accent5"/>
                </a:solidFill>
              </a:rPr>
              <a:t>, </a:t>
            </a:r>
          </a:p>
          <a:p>
            <a:endParaRPr lang="en-US" i="1" dirty="0" smtClean="0">
              <a:solidFill>
                <a:schemeClr val="accent5"/>
              </a:solidFill>
            </a:endParaRPr>
          </a:p>
          <a:p>
            <a:r>
              <a:rPr lang="en-US" i="1" dirty="0" smtClean="0">
                <a:solidFill>
                  <a:schemeClr val="accent5"/>
                </a:solidFill>
              </a:rPr>
              <a:t>        k = </a:t>
            </a:r>
            <a:r>
              <a:rPr lang="en-US" dirty="0" smtClean="0">
                <a:solidFill>
                  <a:schemeClr val="accent5"/>
                </a:solidFill>
              </a:rPr>
              <a:t>26.4 el/V, b = -0.683</a:t>
            </a:r>
          </a:p>
          <a:p>
            <a:r>
              <a:rPr lang="en-US" i="1" dirty="0" smtClean="0">
                <a:solidFill>
                  <a:schemeClr val="accent5"/>
                </a:solidFill>
              </a:rPr>
              <a:t>        </a:t>
            </a:r>
            <a:r>
              <a:rPr lang="en-US" dirty="0" smtClean="0">
                <a:solidFill>
                  <a:schemeClr val="accent5"/>
                </a:solidFill>
              </a:rPr>
              <a:t>(</a:t>
            </a:r>
            <a:r>
              <a:rPr lang="az-Cyrl-AZ" i="1" dirty="0" smtClean="0">
                <a:solidFill>
                  <a:schemeClr val="accent5"/>
                </a:solidFill>
              </a:rPr>
              <a:t>Ф</a:t>
            </a:r>
            <a:r>
              <a:rPr lang="en-US" dirty="0" smtClean="0">
                <a:solidFill>
                  <a:schemeClr val="accent5"/>
                </a:solidFill>
              </a:rPr>
              <a:t> in 1e15 n/cm</a:t>
            </a:r>
            <a:r>
              <a:rPr lang="en-US" baseline="30000" dirty="0" smtClean="0">
                <a:solidFill>
                  <a:schemeClr val="accent5"/>
                </a:solidFill>
              </a:rPr>
              <a:t>2</a:t>
            </a:r>
            <a:r>
              <a:rPr lang="en-US" dirty="0" smtClean="0">
                <a:solidFill>
                  <a:schemeClr val="accent5"/>
                </a:solidFill>
              </a:rPr>
              <a:t>, </a:t>
            </a:r>
            <a:r>
              <a:rPr lang="en-US" i="1" dirty="0" smtClean="0">
                <a:solidFill>
                  <a:schemeClr val="accent5"/>
                </a:solidFill>
              </a:rPr>
              <a:t>V</a:t>
            </a:r>
            <a:r>
              <a:rPr lang="en-US" dirty="0" smtClean="0">
                <a:solidFill>
                  <a:schemeClr val="accent5"/>
                </a:solidFill>
              </a:rPr>
              <a:t> in volts)</a:t>
            </a:r>
          </a:p>
          <a:p>
            <a:endParaRPr lang="en-US" dirty="0" smtClean="0">
              <a:solidFill>
                <a:schemeClr val="accent5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More charge at same bias voltage for thinner detectors</a:t>
            </a:r>
          </a:p>
          <a:p>
            <a:endParaRPr lang="en-US" sz="2000" dirty="0">
              <a:sym typeface="Wingdings" panose="05000000000000000000" pitchFamily="2" charset="2"/>
            </a:endParaRPr>
          </a:p>
          <a:p>
            <a:r>
              <a:rPr lang="en-US" sz="2000" dirty="0" smtClean="0">
                <a:sym typeface="Wingdings" panose="05000000000000000000" pitchFamily="2" charset="2"/>
              </a:rPr>
              <a:t>      magic formula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slightly modified </a:t>
            </a:r>
            <a:r>
              <a:rPr lang="en-US" sz="2000" dirty="0" smtClean="0">
                <a:sym typeface="Wingdings" panose="05000000000000000000" pitchFamily="2" charset="2"/>
              </a:rPr>
              <a:t>f</a:t>
            </a:r>
            <a:r>
              <a:rPr lang="en-US" sz="2000" dirty="0" smtClean="0"/>
              <a:t>or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75 µm detectors: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en-US" sz="2000" dirty="0" smtClean="0"/>
          </a:p>
          <a:p>
            <a:r>
              <a:rPr lang="en-US" dirty="0" smtClean="0"/>
              <a:t>         </a:t>
            </a:r>
            <a:r>
              <a:rPr lang="en-US" sz="2400" i="1" dirty="0" smtClean="0"/>
              <a:t>Q</a:t>
            </a:r>
            <a:r>
              <a:rPr lang="en-US" sz="2400" b="1" i="1" baseline="-25000" dirty="0" smtClean="0"/>
              <a:t>mean_75um</a:t>
            </a:r>
            <a:r>
              <a:rPr lang="en-US" sz="2400" i="1" dirty="0" smtClean="0"/>
              <a:t> </a:t>
            </a:r>
            <a:r>
              <a:rPr lang="en-US" sz="2400" i="1" dirty="0"/>
              <a:t>= </a:t>
            </a:r>
            <a:r>
              <a:rPr lang="en-US" sz="2400" i="1" dirty="0" err="1" smtClean="0"/>
              <a:t>k</a:t>
            </a:r>
            <a:r>
              <a:rPr lang="en-US" sz="2400" i="1" dirty="0" err="1"/>
              <a:t>∙Ф</a:t>
            </a:r>
            <a:r>
              <a:rPr lang="en-US" sz="2400" b="1" i="1" baseline="30000" dirty="0" err="1"/>
              <a:t>b</a:t>
            </a:r>
            <a:r>
              <a:rPr lang="en-US" sz="2400" i="1" dirty="0" err="1"/>
              <a:t>∙</a:t>
            </a:r>
            <a:r>
              <a:rPr lang="en-US" sz="2400" i="1" dirty="0" err="1" smtClean="0"/>
              <a:t>V</a:t>
            </a:r>
            <a:r>
              <a:rPr lang="en-US" sz="2400" i="1" dirty="0" smtClean="0"/>
              <a:t> </a:t>
            </a:r>
            <a:endParaRPr lang="en-US" sz="2400" i="1" dirty="0"/>
          </a:p>
          <a:p>
            <a:endParaRPr lang="en-US" sz="2400" i="1" dirty="0" smtClean="0"/>
          </a:p>
          <a:p>
            <a:r>
              <a:rPr lang="en-US" sz="2400" i="1" dirty="0" smtClean="0"/>
              <a:t>        k </a:t>
            </a:r>
            <a:r>
              <a:rPr lang="en-US" sz="2400" i="1" dirty="0"/>
              <a:t>= </a:t>
            </a:r>
            <a:r>
              <a:rPr lang="en-US" sz="2400" dirty="0"/>
              <a:t>44 el/V, b = -</a:t>
            </a:r>
            <a:r>
              <a:rPr lang="en-US" sz="2400" dirty="0" smtClean="0"/>
              <a:t>0.56</a:t>
            </a:r>
            <a:endParaRPr lang="en-US" sz="2400" i="1" dirty="0" smtClean="0"/>
          </a:p>
          <a:p>
            <a:r>
              <a:rPr lang="en-US" sz="2000" dirty="0" smtClean="0"/>
              <a:t>         (</a:t>
            </a:r>
            <a:r>
              <a:rPr lang="az-Cyrl-AZ" sz="2000" i="1" dirty="0" smtClean="0"/>
              <a:t>Ф</a:t>
            </a:r>
            <a:r>
              <a:rPr lang="en-US" sz="2000" dirty="0" smtClean="0"/>
              <a:t> </a:t>
            </a:r>
            <a:r>
              <a:rPr lang="en-US" sz="2000" dirty="0"/>
              <a:t>in 1e15 n/cm</a:t>
            </a:r>
            <a:r>
              <a:rPr lang="en-US" sz="2000" baseline="30000" dirty="0"/>
              <a:t>2</a:t>
            </a:r>
            <a:r>
              <a:rPr lang="en-US" sz="2000" dirty="0"/>
              <a:t>, </a:t>
            </a:r>
            <a:r>
              <a:rPr lang="en-US" sz="2000" i="1" dirty="0"/>
              <a:t>V</a:t>
            </a:r>
            <a:r>
              <a:rPr lang="en-US" sz="2000" dirty="0"/>
              <a:t> in </a:t>
            </a:r>
            <a:r>
              <a:rPr lang="en-US" sz="2000" dirty="0" smtClean="0"/>
              <a:t>volts)</a:t>
            </a:r>
            <a:endParaRPr lang="en-US" sz="2000" dirty="0"/>
          </a:p>
          <a:p>
            <a:endParaRPr lang="en-US" sz="2400" i="1" dirty="0"/>
          </a:p>
          <a:p>
            <a:endParaRPr lang="en-US" dirty="0" smtClean="0">
              <a:solidFill>
                <a:schemeClr val="accent5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1820" y="90153"/>
            <a:ext cx="1823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Charge collection</a:t>
            </a:r>
            <a:endParaRPr lang="en-US" b="1" u="sng" dirty="0"/>
          </a:p>
        </p:txBody>
      </p:sp>
      <p:grpSp>
        <p:nvGrpSpPr>
          <p:cNvPr id="8" name="Group 7"/>
          <p:cNvGrpSpPr/>
          <p:nvPr/>
        </p:nvGrpSpPr>
        <p:grpSpPr>
          <a:xfrm>
            <a:off x="5410254" y="992031"/>
            <a:ext cx="6707478" cy="5213586"/>
            <a:chOff x="5279625" y="698116"/>
            <a:chExt cx="6707478" cy="521358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79625" y="698116"/>
              <a:ext cx="6707478" cy="521358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422325" y="702871"/>
              <a:ext cx="21779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Annealed 80 minutes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514340" y="2554471"/>
              <a:ext cx="27762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Dots: measurements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83762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272" y="1972288"/>
            <a:ext cx="6285656" cy="488571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18568-98B3-41BD-9184-AAD831A1A33C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7304" y="129267"/>
            <a:ext cx="819628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Compare with 50 µm LGAD</a:t>
            </a:r>
          </a:p>
          <a:p>
            <a:endParaRPr lang="en-US" b="1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50 </a:t>
            </a:r>
            <a:r>
              <a:rPr lang="en-US" dirty="0" smtClean="0">
                <a:sym typeface="Wingdings" panose="05000000000000000000" pitchFamily="2" charset="2"/>
              </a:rPr>
              <a:t>µm epitaxial LGAD (see 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70C0"/>
                </a:solidFill>
                <a:cs typeface="Arial" panose="020B0604020202020204" pitchFamily="34" charset="0"/>
                <a:hlinkClick r:id="rId3"/>
              </a:rPr>
              <a:t>https://</a:t>
            </a:r>
            <a:r>
              <a:rPr lang="en-US" sz="1600" dirty="0" smtClean="0">
                <a:solidFill>
                  <a:srgbClr val="0070C0"/>
                </a:solidFill>
                <a:cs typeface="Arial" panose="020B0604020202020204" pitchFamily="34" charset="0"/>
                <a:hlinkClick r:id="rId3"/>
              </a:rPr>
              <a:t>indico.cern.ch/event/719814/contributions/3022499</a:t>
            </a:r>
            <a:r>
              <a:rPr lang="en-US" sz="16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dirty="0" smtClean="0">
                <a:cs typeface="Arial" panose="020B0604020202020204" pitchFamily="34" charset="0"/>
              </a:rPr>
              <a:t>)</a:t>
            </a:r>
            <a:endParaRPr lang="en-US" b="1" u="sng" dirty="0" smtClean="0"/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dirty="0">
                <a:sym typeface="Wingdings" panose="05000000000000000000" pitchFamily="2" charset="2"/>
              </a:rPr>
              <a:t>n</a:t>
            </a:r>
            <a:r>
              <a:rPr lang="en-US" dirty="0" smtClean="0">
                <a:sym typeface="Wingdings" panose="05000000000000000000" pitchFamily="2" charset="2"/>
              </a:rPr>
              <a:t>o significant differences: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50 µm at 2.8e16 slightly more charge than 75 µm at 2.5 e16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not much difference at 1e17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 can be approximated with the same magic formula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12671" y="2318660"/>
            <a:ext cx="25380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Dots:  measurements 75 µm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1995" y="2472434"/>
            <a:ext cx="4336606" cy="353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854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6850" y="914399"/>
            <a:ext cx="4253061" cy="32732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050" y="938893"/>
            <a:ext cx="4246637" cy="330082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Mandić, 35th RD50 workshop, November 2019, CERN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18568-98B3-41BD-9184-AAD831A1A33C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1820" y="90153"/>
            <a:ext cx="3928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Charge collection – compare with noise</a:t>
            </a:r>
            <a:endParaRPr lang="en-US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3313339" y="4853668"/>
            <a:ext cx="60706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dirty="0" smtClean="0"/>
              <a:t>not useful to bias far above 700 V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start of breakdown: current increase, breakdown noise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494315" y="2910569"/>
            <a:ext cx="1047749" cy="1819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104164" y="2661557"/>
            <a:ext cx="2215243" cy="20873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511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649" y="388144"/>
            <a:ext cx="5652101" cy="428220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18568-98B3-41BD-9184-AAD831A1A33C}" type="slidenum">
              <a:rPr lang="en-US" smtClean="0"/>
              <a:t>14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1820" y="90153"/>
            <a:ext cx="1416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Forward bias</a:t>
            </a:r>
            <a:endParaRPr lang="en-US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022624" y="5055591"/>
            <a:ext cx="942764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 lower </a:t>
            </a:r>
            <a:r>
              <a:rPr lang="en-US" dirty="0" err="1" smtClean="0"/>
              <a:t>fluence</a:t>
            </a:r>
            <a:r>
              <a:rPr lang="en-US" dirty="0" smtClean="0"/>
              <a:t> at lower forward bias voltages somewhat more charge than in reverse bias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t 1e17 not much difference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</a:t>
            </a:r>
            <a:r>
              <a:rPr lang="en-US" dirty="0" smtClean="0"/>
              <a:t>ower current in reverse bias </a:t>
            </a:r>
            <a:r>
              <a:rPr lang="en-US" dirty="0" smtClean="0">
                <a:sym typeface="Wingdings" panose="05000000000000000000" pitchFamily="2" charset="2"/>
              </a:rPr>
              <a:t> can go to higher bias voltages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       better performance under reverse bias</a:t>
            </a:r>
          </a:p>
          <a:p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      difference smaller at higher </a:t>
            </a:r>
            <a:r>
              <a:rPr lang="en-US" dirty="0" err="1" smtClean="0">
                <a:sym typeface="Wingdings" panose="05000000000000000000" pitchFamily="2" charset="2"/>
              </a:rPr>
              <a:t>fluence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28039" y="859720"/>
            <a:ext cx="23171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Dots – reverse bias</a:t>
            </a:r>
          </a:p>
          <a:p>
            <a:r>
              <a:rPr lang="en-US" dirty="0" smtClean="0"/>
              <a:t>Squares – forward bias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5855" y="448236"/>
            <a:ext cx="5496722" cy="42788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52689" y="3110342"/>
            <a:ext cx="23171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Dots – reverse bias</a:t>
            </a:r>
          </a:p>
          <a:p>
            <a:r>
              <a:rPr lang="en-US" dirty="0" smtClean="0"/>
              <a:t>Squares – forward bias</a:t>
            </a:r>
          </a:p>
        </p:txBody>
      </p:sp>
    </p:spTree>
    <p:extLst>
      <p:ext uri="{BB962C8B-B14F-4D97-AF65-F5344CB8AC3E}">
        <p14:creationId xmlns:p14="http://schemas.microsoft.com/office/powerpoint/2010/main" val="3445162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800350" y="741003"/>
            <a:ext cx="6894368" cy="4925011"/>
            <a:chOff x="192505" y="1037772"/>
            <a:chExt cx="6035887" cy="434274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2505" y="1037772"/>
              <a:ext cx="6035887" cy="4342749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909699" y="1284025"/>
              <a:ext cx="1157247" cy="3102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  <a:r>
                <a:rPr lang="en-US" dirty="0" smtClean="0"/>
                <a:t>orward bias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189255" y="1260585"/>
              <a:ext cx="1113882" cy="3102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reverse bias</a:t>
              </a:r>
              <a:endParaRPr lang="en-US" dirty="0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I. Mandić, 35th RD50 workshop, November 2019, CERN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18568-98B3-41BD-9184-AAD831A1A33C}" type="slidenum">
              <a:rPr lang="en-US" smtClean="0"/>
              <a:t>15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843644" y="492701"/>
            <a:ext cx="5378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measurements, different annealing times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31820" y="90153"/>
            <a:ext cx="2933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Charge collection - annealing</a:t>
            </a:r>
            <a:endParaRPr lang="en-US" b="1" u="sng" dirty="0"/>
          </a:p>
        </p:txBody>
      </p:sp>
      <p:sp>
        <p:nvSpPr>
          <p:cNvPr id="13" name="TextBox 12"/>
          <p:cNvSpPr txBox="1"/>
          <p:nvPr/>
        </p:nvSpPr>
        <p:spPr>
          <a:xfrm rot="18050698">
            <a:off x="5933209" y="1911927"/>
            <a:ext cx="1499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irradiated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94221" y="2138302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2.5e16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724899" y="332162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5.7e16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738754" y="4125191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1e17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755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Mandić, 35th RD50 workshop, November 2019, CERN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18568-98B3-41BD-9184-AAD831A1A33C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64" y="3088234"/>
            <a:ext cx="3892526" cy="30827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357" y="3322751"/>
            <a:ext cx="4177469" cy="29492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3335" y="334851"/>
            <a:ext cx="2849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Annealing: collected charge </a:t>
            </a:r>
            <a:endParaRPr lang="en-US" b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8281115" y="3786389"/>
            <a:ext cx="1390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Forward bias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0409" y="292262"/>
            <a:ext cx="5644432" cy="301036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6215" y="1133341"/>
            <a:ext cx="2406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dirty="0" smtClean="0"/>
              <a:t>not much annealing</a:t>
            </a:r>
          </a:p>
        </p:txBody>
      </p:sp>
    </p:spTree>
    <p:extLst>
      <p:ext uri="{BB962C8B-B14F-4D97-AF65-F5344CB8AC3E}">
        <p14:creationId xmlns:p14="http://schemas.microsoft.com/office/powerpoint/2010/main" val="1890289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Mandić, 35th RD50 workshop, November 2019, CERN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18568-98B3-41BD-9184-AAD831A1A33C}" type="slidenum">
              <a:rPr lang="en-US" smtClean="0"/>
              <a:t>17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013565" y="462869"/>
            <a:ext cx="7085868" cy="5642253"/>
            <a:chOff x="1877827" y="835820"/>
            <a:chExt cx="6632619" cy="5318494"/>
          </a:xfrm>
        </p:grpSpPr>
        <p:grpSp>
          <p:nvGrpSpPr>
            <p:cNvPr id="20" name="Group 19"/>
            <p:cNvGrpSpPr/>
            <p:nvPr/>
          </p:nvGrpSpPr>
          <p:grpSpPr>
            <a:xfrm>
              <a:off x="1877827" y="835820"/>
              <a:ext cx="6632619" cy="5318494"/>
              <a:chOff x="1327109" y="305884"/>
              <a:chExt cx="6632619" cy="5318494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1327109" y="305884"/>
                <a:ext cx="6632619" cy="5318494"/>
                <a:chOff x="163327" y="648784"/>
                <a:chExt cx="6632619" cy="5318494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63327" y="648784"/>
                  <a:ext cx="6632619" cy="5318494"/>
                </a:xfrm>
                <a:prstGeom prst="rect">
                  <a:avLst/>
                </a:prstGeom>
              </p:spPr>
            </p:pic>
            <p:sp>
              <p:nvSpPr>
                <p:cNvPr id="5" name="Oval 4"/>
                <p:cNvSpPr/>
                <p:nvPr/>
              </p:nvSpPr>
              <p:spPr>
                <a:xfrm>
                  <a:off x="5164283" y="2182091"/>
                  <a:ext cx="135082" cy="259773"/>
                </a:xfrm>
                <a:prstGeom prst="ellipse">
                  <a:avLst/>
                </a:prstGeom>
                <a:noFill/>
                <a:ln w="254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>
                  <a:off x="5295901" y="2459181"/>
                  <a:ext cx="135082" cy="259773"/>
                </a:xfrm>
                <a:prstGeom prst="ellipse">
                  <a:avLst/>
                </a:pr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5385955" y="2175163"/>
                  <a:ext cx="135082" cy="259773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0" name="Straight Arrow Connector 9"/>
              <p:cNvCxnSpPr/>
              <p:nvPr/>
            </p:nvCxnSpPr>
            <p:spPr>
              <a:xfrm flipH="1" flipV="1">
                <a:off x="6535883" y="2400300"/>
                <a:ext cx="145471" cy="37407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6348846" y="2805546"/>
                <a:ext cx="8258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1"/>
                    </a:solidFill>
                  </a:rPr>
                  <a:t>2.5e16</a:t>
                </a:r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712527" y="1620983"/>
                <a:ext cx="8258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6"/>
                    </a:solidFill>
                  </a:rPr>
                  <a:t>5.7e16</a:t>
                </a:r>
                <a:endParaRPr lang="en-US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746173" y="1361210"/>
                <a:ext cx="6511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2"/>
                    </a:solidFill>
                  </a:rPr>
                  <a:t>1e17</a:t>
                </a:r>
                <a:endParaRPr lang="en-US" dirty="0">
                  <a:solidFill>
                    <a:schemeClr val="accent2"/>
                  </a:solidFill>
                </a:endParaRPr>
              </a:p>
            </p:txBody>
          </p:sp>
          <p:cxnSp>
            <p:nvCxnSpPr>
              <p:cNvPr id="16" name="Straight Arrow Connector 15"/>
              <p:cNvCxnSpPr>
                <a:stCxn id="14" idx="2"/>
              </p:cNvCxnSpPr>
              <p:nvPr/>
            </p:nvCxnSpPr>
            <p:spPr>
              <a:xfrm>
                <a:off x="6071743" y="1730542"/>
                <a:ext cx="173193" cy="191776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flipH="1">
                <a:off x="6743700" y="1901537"/>
                <a:ext cx="311727" cy="51954"/>
              </a:xfrm>
              <a:prstGeom prst="straightConnector1">
                <a:avLst/>
              </a:prstGeom>
              <a:ln>
                <a:solidFill>
                  <a:schemeClr val="accent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/>
            <p:cNvSpPr txBox="1"/>
            <p:nvPr/>
          </p:nvSpPr>
          <p:spPr>
            <a:xfrm>
              <a:off x="2992582" y="1350818"/>
              <a:ext cx="13905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Forward bias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964382" y="1309255"/>
              <a:ext cx="13466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Reverse bias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13364" y="1693718"/>
              <a:ext cx="1058129" cy="3481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 = - 30° C</a:t>
              </a:r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73775" y="416552"/>
            <a:ext cx="442550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</a:t>
            </a:r>
            <a:r>
              <a:rPr lang="en-US" dirty="0" smtClean="0"/>
              <a:t>everse bias: </a:t>
            </a:r>
          </a:p>
          <a:p>
            <a:r>
              <a:rPr lang="en-US" dirty="0"/>
              <a:t> </a:t>
            </a:r>
            <a:r>
              <a:rPr lang="en-US" dirty="0" smtClean="0"/>
              <a:t>     current increases with increasing </a:t>
            </a:r>
            <a:r>
              <a:rPr lang="en-US" dirty="0" err="1" smtClean="0"/>
              <a:t>fluence</a:t>
            </a:r>
            <a:r>
              <a:rPr lang="en-US" dirty="0" smtClean="0"/>
              <a:t> </a:t>
            </a:r>
          </a:p>
          <a:p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      </a:t>
            </a:r>
            <a:r>
              <a:rPr lang="en-US" dirty="0" smtClean="0"/>
              <a:t> increase of generation current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</a:t>
            </a:r>
            <a:r>
              <a:rPr lang="en-US" dirty="0" smtClean="0"/>
              <a:t>orward bias: </a:t>
            </a:r>
          </a:p>
          <a:p>
            <a:r>
              <a:rPr lang="en-US" dirty="0" smtClean="0"/>
              <a:t>      current decreases with increasing </a:t>
            </a:r>
            <a:r>
              <a:rPr lang="en-US" dirty="0" err="1" smtClean="0"/>
              <a:t>fluence</a:t>
            </a:r>
            <a:endParaRPr lang="en-US" dirty="0" smtClean="0"/>
          </a:p>
          <a:p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      increase of resistance because of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           less free carriers, decrease of mobility 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283" y="3344764"/>
            <a:ext cx="4077376" cy="29912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85750" y="76200"/>
            <a:ext cx="899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Current</a:t>
            </a:r>
            <a:endParaRPr lang="en-US" b="1" u="sng" dirty="0"/>
          </a:p>
        </p:txBody>
      </p:sp>
      <p:sp>
        <p:nvSpPr>
          <p:cNvPr id="17" name="TextBox 16"/>
          <p:cNvSpPr txBox="1"/>
          <p:nvPr/>
        </p:nvSpPr>
        <p:spPr>
          <a:xfrm>
            <a:off x="6019800" y="390525"/>
            <a:ext cx="5177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Diode like IV also after 1e17, breakdown above 700 V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200775" y="1847850"/>
            <a:ext cx="2010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Annealed 1200 min</a:t>
            </a:r>
          </a:p>
        </p:txBody>
      </p:sp>
    </p:spTree>
    <p:extLst>
      <p:ext uri="{BB962C8B-B14F-4D97-AF65-F5344CB8AC3E}">
        <p14:creationId xmlns:p14="http://schemas.microsoft.com/office/powerpoint/2010/main" val="386709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868" y="554219"/>
            <a:ext cx="5615062" cy="375165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Mandić, 35th RD50 workshop, November 2019, CERN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18568-98B3-41BD-9184-AAD831A1A33C}" type="slidenum">
              <a:rPr lang="en-US" smtClean="0"/>
              <a:t>18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525865" y="2994433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Cyrl-AZ" dirty="0" smtClean="0"/>
              <a:t>Ф</a:t>
            </a:r>
            <a:r>
              <a:rPr lang="en-US" dirty="0" smtClean="0"/>
              <a:t> = 2.5e16, </a:t>
            </a:r>
            <a:r>
              <a:rPr lang="en-US" i="1" dirty="0" smtClean="0"/>
              <a:t>I = </a:t>
            </a:r>
            <a:r>
              <a:rPr lang="el-GR" i="1" dirty="0" smtClean="0"/>
              <a:t>α</a:t>
            </a:r>
            <a:r>
              <a:rPr lang="en-US" i="1" dirty="0" smtClean="0"/>
              <a:t>ФV </a:t>
            </a:r>
            <a:r>
              <a:rPr lang="en-US" dirty="0" smtClean="0"/>
              <a:t>= 12 µA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558738" y="2324110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Cyrl-AZ" dirty="0" smtClean="0"/>
              <a:t>Ф</a:t>
            </a:r>
            <a:r>
              <a:rPr lang="en-US" dirty="0" smtClean="0"/>
              <a:t> = 5.7e16, </a:t>
            </a:r>
            <a:r>
              <a:rPr lang="en-US" i="1" dirty="0" smtClean="0"/>
              <a:t>I = </a:t>
            </a:r>
            <a:r>
              <a:rPr lang="el-GR" i="1" dirty="0" smtClean="0"/>
              <a:t>α</a:t>
            </a:r>
            <a:r>
              <a:rPr lang="en-US" i="1" dirty="0" smtClean="0"/>
              <a:t>ФV </a:t>
            </a:r>
            <a:r>
              <a:rPr lang="en-US" dirty="0" smtClean="0"/>
              <a:t>= 28 µA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580898" y="1553534"/>
            <a:ext cx="2664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Cyrl-AZ" dirty="0" smtClean="0"/>
              <a:t>Ф</a:t>
            </a:r>
            <a:r>
              <a:rPr lang="en-US" dirty="0" smtClean="0"/>
              <a:t> = 1e17, </a:t>
            </a:r>
            <a:r>
              <a:rPr lang="en-US" i="1" dirty="0" smtClean="0"/>
              <a:t>I = </a:t>
            </a:r>
            <a:r>
              <a:rPr lang="el-GR" i="1" dirty="0" smtClean="0"/>
              <a:t>α</a:t>
            </a:r>
            <a:r>
              <a:rPr lang="en-US" i="1" dirty="0" smtClean="0"/>
              <a:t>ФV</a:t>
            </a:r>
            <a:r>
              <a:rPr lang="en-US" dirty="0" smtClean="0"/>
              <a:t> = 49 µA 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4347482" y="3163660"/>
            <a:ext cx="2149011" cy="4842"/>
          </a:xfrm>
          <a:prstGeom prst="straightConnector1">
            <a:avLst/>
          </a:prstGeom>
          <a:ln w="254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430803" y="869726"/>
            <a:ext cx="113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- 30° C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4608333" y="1736271"/>
            <a:ext cx="1983856" cy="7469"/>
          </a:xfrm>
          <a:prstGeom prst="straightConnector1">
            <a:avLst/>
          </a:prstGeom>
          <a:ln w="25400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4505327" y="2509158"/>
            <a:ext cx="2044329" cy="126"/>
          </a:xfrm>
          <a:prstGeom prst="straightConnector1">
            <a:avLst/>
          </a:prstGeom>
          <a:ln w="25400">
            <a:solidFill>
              <a:schemeClr val="accent4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50356" y="4525261"/>
            <a:ext cx="1044818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E-TCT:  field in the whole detector volume at V &gt; 100 V </a:t>
            </a:r>
            <a:r>
              <a:rPr lang="en-US" dirty="0" smtClean="0">
                <a:sym typeface="Wingdings" panose="05000000000000000000" pitchFamily="2" charset="2"/>
              </a:rPr>
              <a:t> is current generated in the whole detector volume?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</a:t>
            </a:r>
            <a:r>
              <a:rPr lang="en-US" dirty="0" smtClean="0"/>
              <a:t>urrent increases with bias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bove ~600 V current higher than calculated from </a:t>
            </a:r>
            <a:r>
              <a:rPr lang="el-GR" dirty="0" smtClean="0"/>
              <a:t>α</a:t>
            </a:r>
            <a:r>
              <a:rPr lang="en-US" dirty="0" smtClean="0"/>
              <a:t> = 4e-17 Acm</a:t>
            </a:r>
            <a:r>
              <a:rPr lang="en-US" b="1" baseline="30000" dirty="0" smtClean="0"/>
              <a:t>-1</a:t>
            </a:r>
            <a:r>
              <a:rPr lang="en-US" dirty="0" smtClean="0"/>
              <a:t>  </a:t>
            </a:r>
            <a:r>
              <a:rPr lang="en-US" dirty="0" smtClean="0">
                <a:sym typeface="Wingdings" panose="05000000000000000000" pitchFamily="2" charset="2"/>
              </a:rPr>
              <a:t> charge multiplication</a:t>
            </a:r>
          </a:p>
          <a:p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             noise </a:t>
            </a:r>
            <a:r>
              <a:rPr lang="en-US" dirty="0">
                <a:sym typeface="Wingdings" panose="05000000000000000000" pitchFamily="2" charset="2"/>
              </a:rPr>
              <a:t>in CC measurement starts to increase </a:t>
            </a:r>
            <a:r>
              <a:rPr lang="en-US" dirty="0" smtClean="0">
                <a:sym typeface="Wingdings" panose="05000000000000000000" pitchFamily="2" charset="2"/>
              </a:rPr>
              <a:t>sharply above </a:t>
            </a:r>
            <a:r>
              <a:rPr lang="en-US" dirty="0">
                <a:sym typeface="Wingdings" panose="05000000000000000000" pitchFamily="2" charset="2"/>
              </a:rPr>
              <a:t>~ 600 </a:t>
            </a:r>
            <a:r>
              <a:rPr lang="en-US" dirty="0" smtClean="0">
                <a:sym typeface="Wingdings" panose="05000000000000000000" pitchFamily="2" charset="2"/>
              </a:rPr>
              <a:t>V  micro-discharges</a:t>
            </a:r>
          </a:p>
          <a:p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             contribution of surface or edge currents?</a:t>
            </a:r>
            <a:r>
              <a:rPr lang="en-US" dirty="0" smtClean="0"/>
              <a:t>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5750" y="76200"/>
            <a:ext cx="899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Current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99375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Mandić, 35th RD50 workshop, November 2019, CERN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18568-98B3-41BD-9184-AAD831A1A33C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47650" y="152400"/>
                <a:ext cx="7878888" cy="13070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u="sng" dirty="0" smtClean="0"/>
                  <a:t>Annealing of current (reverse bias)</a:t>
                </a:r>
              </a:p>
              <a:p>
                <a:endParaRPr lang="en-US" b="1" u="sng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n-US" dirty="0" smtClean="0"/>
                  <a:t>roughly </a:t>
                </a:r>
                <a:r>
                  <a:rPr lang="en-US" dirty="0" smtClean="0"/>
                  <a:t>follows </a:t>
                </a:r>
                <a:r>
                  <a:rPr lang="en-US" dirty="0" smtClean="0"/>
                  <a:t>the shape of annealing </a:t>
                </a:r>
                <a:r>
                  <a:rPr lang="en-US" dirty="0" smtClean="0"/>
                  <a:t>curve: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baseline="-25000" dirty="0" smtClean="0"/>
              </a:p>
              <a:p>
                <a:r>
                  <a:rPr lang="en-US" baseline="-25000" dirty="0" smtClean="0"/>
                  <a:t>          </a:t>
                </a:r>
                <a:r>
                  <a:rPr lang="en-US" dirty="0" smtClean="0"/>
                  <a:t>RD48 values: </a:t>
                </a:r>
                <a:r>
                  <a:rPr lang="el-GR" dirty="0" smtClean="0"/>
                  <a:t>α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= 1e-17 Acm</a:t>
                </a:r>
                <a:r>
                  <a:rPr lang="en-US" baseline="30000" dirty="0" smtClean="0"/>
                  <a:t>-1</a:t>
                </a:r>
                <a:r>
                  <a:rPr lang="en-US" dirty="0" smtClean="0"/>
                  <a:t>, t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= 93 min, </a:t>
                </a:r>
                <a:r>
                  <a:rPr lang="el-GR" dirty="0" smtClean="0"/>
                  <a:t>α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 = 5e-17 Acm</a:t>
                </a:r>
                <a:r>
                  <a:rPr lang="en-US" baseline="30000" dirty="0" smtClean="0"/>
                  <a:t>-1</a:t>
                </a:r>
                <a:r>
                  <a:rPr lang="en-US" dirty="0" smtClean="0"/>
                  <a:t>, ẞ =3.3e-18 Acm</a:t>
                </a:r>
                <a:r>
                  <a:rPr lang="en-US" baseline="30000" dirty="0" smtClean="0"/>
                  <a:t>-1</a:t>
                </a: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50" y="152400"/>
                <a:ext cx="7878888" cy="1307024"/>
              </a:xfrm>
              <a:prstGeom prst="rect">
                <a:avLst/>
              </a:prstGeom>
              <a:blipFill>
                <a:blip r:embed="rId2"/>
                <a:stretch>
                  <a:fillRect l="-697" t="-2336" b="-6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30630" y="1760763"/>
            <a:ext cx="5078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 annealing </a:t>
            </a:r>
            <a:r>
              <a:rPr lang="en-US" dirty="0" smtClean="0">
                <a:sym typeface="Wingdings" panose="05000000000000000000" pitchFamily="2" charset="2"/>
              </a:rPr>
              <a:t>during irradiation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     (irradiation time 4 h, T &gt; </a:t>
            </a:r>
            <a:r>
              <a:rPr lang="en-US" dirty="0" smtClean="0">
                <a:sym typeface="Wingdings" panose="05000000000000000000" pitchFamily="2" charset="2"/>
              </a:rPr>
              <a:t>40° </a:t>
            </a:r>
            <a:r>
              <a:rPr lang="en-US" dirty="0" smtClean="0">
                <a:sym typeface="Wingdings" panose="05000000000000000000" pitchFamily="2" charset="2"/>
              </a:rPr>
              <a:t>C</a:t>
            </a:r>
            <a:r>
              <a:rPr lang="en-US" dirty="0" smtClean="0">
                <a:sym typeface="Wingdings" panose="05000000000000000000" pitchFamily="2" charset="2"/>
              </a:rPr>
              <a:t>,  </a:t>
            </a:r>
          </a:p>
          <a:p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      </a:t>
            </a:r>
            <a:r>
              <a:rPr lang="en-US" dirty="0" smtClean="0">
                <a:sym typeface="Wingdings" panose="05000000000000000000" pitchFamily="2" charset="2"/>
              </a:rPr>
              <a:t>temp.  probably </a:t>
            </a:r>
            <a:r>
              <a:rPr lang="en-US" dirty="0" smtClean="0">
                <a:sym typeface="Wingdings" panose="05000000000000000000" pitchFamily="2" charset="2"/>
              </a:rPr>
              <a:t>higher for </a:t>
            </a:r>
            <a:r>
              <a:rPr lang="en-US" dirty="0" smtClean="0">
                <a:sym typeface="Wingdings" panose="05000000000000000000" pitchFamily="2" charset="2"/>
              </a:rPr>
              <a:t>higher </a:t>
            </a:r>
            <a:r>
              <a:rPr lang="en-US" dirty="0" err="1" smtClean="0">
                <a:sym typeface="Wingdings" panose="05000000000000000000" pitchFamily="2" charset="2"/>
              </a:rPr>
              <a:t>fluences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12" y="3724274"/>
            <a:ext cx="4006522" cy="2124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4647" y="3143250"/>
            <a:ext cx="2603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orward bias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 annealing effects small</a:t>
            </a:r>
            <a:endParaRPr lang="en-US" dirty="0" smtClean="0"/>
          </a:p>
        </p:txBody>
      </p:sp>
      <p:sp>
        <p:nvSpPr>
          <p:cNvPr id="10" name="Rectangle 9"/>
          <p:cNvSpPr/>
          <p:nvPr/>
        </p:nvSpPr>
        <p:spPr>
          <a:xfrm>
            <a:off x="114300" y="3061607"/>
            <a:ext cx="4506686" cy="3061607"/>
          </a:xfrm>
          <a:prstGeom prst="rect">
            <a:avLst/>
          </a:prstGeom>
          <a:solidFill>
            <a:schemeClr val="accent1">
              <a:alpha val="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9314" y="1975757"/>
            <a:ext cx="5992533" cy="419706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>
            <a:off x="6172200" y="1967023"/>
            <a:ext cx="505047" cy="95579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417129" y="1583872"/>
            <a:ext cx="454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Points at t = 80 min set by hand to match data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8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Mandić, 35th RD50 workshop, November 2019, CERN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18568-98B3-41BD-9184-AAD831A1A33C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2664" y="126331"/>
            <a:ext cx="1738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Introduction</a:t>
            </a:r>
            <a:endParaRPr lang="en-US" sz="24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331596" y="1021776"/>
            <a:ext cx="10249216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</a:t>
            </a:r>
            <a:r>
              <a:rPr lang="en-US" dirty="0" smtClean="0"/>
              <a:t>resentation at </a:t>
            </a:r>
            <a:r>
              <a:rPr lang="en-US" dirty="0" smtClean="0">
                <a:cs typeface="Arial" panose="020B0604020202020204" pitchFamily="34" charset="0"/>
              </a:rPr>
              <a:t>34</a:t>
            </a:r>
            <a:r>
              <a:rPr lang="en-US" baseline="30000" dirty="0" smtClean="0">
                <a:cs typeface="Arial" panose="020B0604020202020204" pitchFamily="34" charset="0"/>
              </a:rPr>
              <a:t>th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>
                <a:cs typeface="Arial" panose="020B0604020202020204" pitchFamily="34" charset="0"/>
              </a:rPr>
              <a:t>RD50 </a:t>
            </a:r>
            <a:r>
              <a:rPr lang="en-US" dirty="0" smtClean="0">
                <a:cs typeface="Arial" panose="020B0604020202020204" pitchFamily="34" charset="0"/>
              </a:rPr>
              <a:t>Workshop in Lancaster, June 2019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70C0"/>
                </a:solidFill>
                <a:cs typeface="Arial" panose="020B0604020202020204" pitchFamily="34" charset="0"/>
                <a:hlinkClick r:id="rId2"/>
              </a:rPr>
              <a:t>https</a:t>
            </a:r>
            <a:r>
              <a:rPr lang="en-US" dirty="0">
                <a:solidFill>
                  <a:srgbClr val="0070C0"/>
                </a:solidFill>
                <a:cs typeface="Arial" panose="020B0604020202020204" pitchFamily="34" charset="0"/>
                <a:hlinkClick r:id="rId2"/>
              </a:rPr>
              <a:t>://indico.cern.ch/event/719814/contributions/3022499</a:t>
            </a:r>
            <a:endParaRPr lang="en-US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i="1" dirty="0" smtClean="0"/>
              <a:t>Charge collection and TCT measurements with 50 µm LGAD irradiated to extreme </a:t>
            </a:r>
            <a:r>
              <a:rPr lang="en-US" i="1" dirty="0" err="1" smtClean="0"/>
              <a:t>fluences</a:t>
            </a:r>
            <a:endParaRPr lang="en-US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     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unusual behavior observed in device irradiated to 1e17 n/cm</a:t>
            </a:r>
            <a:r>
              <a:rPr lang="en-US" b="1" baseline="30000" dirty="0" smtClean="0"/>
              <a:t>2</a:t>
            </a:r>
          </a:p>
          <a:p>
            <a:r>
              <a:rPr lang="en-US" dirty="0" smtClean="0"/>
              <a:t>      </a:t>
            </a:r>
            <a:r>
              <a:rPr lang="en-US" dirty="0" smtClean="0">
                <a:sym typeface="Wingdings" panose="05000000000000000000" pitchFamily="2" charset="2"/>
              </a:rPr>
              <a:t> transition from “normal” to “LGAD” kind of behavior (charge multiplication at low bias voltages) after</a:t>
            </a:r>
          </a:p>
          <a:p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           few weeks at room temperature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</a:t>
            </a: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t</a:t>
            </a:r>
            <a:r>
              <a:rPr lang="en-US" dirty="0" smtClean="0">
                <a:sym typeface="Wingdings" panose="05000000000000000000" pitchFamily="2" charset="2"/>
              </a:rPr>
              <a:t>his contribution: 75 µm (epitaxial) LGAD irradiated up to 1e17 </a:t>
            </a:r>
            <a:r>
              <a:rPr lang="en-US" dirty="0" smtClean="0"/>
              <a:t>n/cm</a:t>
            </a:r>
            <a:r>
              <a:rPr lang="en-US" b="1" baseline="30000" dirty="0" smtClean="0"/>
              <a:t>2</a:t>
            </a:r>
            <a:endParaRPr lang="en-US" b="1" baseline="30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      CC and TCT measurements</a:t>
            </a:r>
          </a:p>
          <a:p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      annealing at 60°C up to 1200 minutes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1711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Mandić, 35th RD50 workshop, November 2019, CERN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18568-98B3-41BD-9184-AAD831A1A33C}" type="slidenum">
              <a:rPr lang="en-US" smtClean="0"/>
              <a:t>20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0836" y="136686"/>
            <a:ext cx="1097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Summary</a:t>
            </a:r>
            <a:endParaRPr lang="en-US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0" y="765545"/>
            <a:ext cx="12282850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</a:t>
            </a:r>
            <a:r>
              <a:rPr lang="en-US" dirty="0" smtClean="0"/>
              <a:t>easurements with 75 um thick epitaxial </a:t>
            </a:r>
            <a:r>
              <a:rPr lang="en-US" dirty="0" smtClean="0"/>
              <a:t>LGAD </a:t>
            </a:r>
            <a:r>
              <a:rPr lang="en-US" dirty="0" smtClean="0"/>
              <a:t>irradiated </a:t>
            </a:r>
            <a:r>
              <a:rPr lang="en-US" dirty="0" smtClean="0"/>
              <a:t>2.5e16, 5.7 e16 and 1e17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E-TCT: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before irradiation: as expected, </a:t>
            </a:r>
            <a:r>
              <a:rPr lang="en-US" dirty="0" smtClean="0"/>
              <a:t>observed LGAD depletion behavior </a:t>
            </a:r>
            <a:r>
              <a:rPr lang="en-US" dirty="0" smtClean="0"/>
              <a:t>observed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after irradiation response across whole detector thickness </a:t>
            </a:r>
            <a:r>
              <a:rPr lang="en-US" dirty="0" smtClean="0"/>
              <a:t>already </a:t>
            </a:r>
            <a:r>
              <a:rPr lang="en-US" dirty="0" smtClean="0"/>
              <a:t>at 100 V in reverse or forward bias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</a:t>
            </a:r>
            <a:r>
              <a:rPr lang="en-US" dirty="0" smtClean="0"/>
              <a:t>o </a:t>
            </a:r>
            <a:r>
              <a:rPr lang="en-US" dirty="0" smtClean="0"/>
              <a:t>signal from low resistivity substrate</a:t>
            </a:r>
          </a:p>
          <a:p>
            <a:pPr lvl="1"/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Charge collection </a:t>
            </a:r>
            <a:r>
              <a:rPr lang="en-US" dirty="0" smtClean="0"/>
              <a:t>measurements with </a:t>
            </a:r>
            <a:r>
              <a:rPr lang="en-US" dirty="0" smtClean="0"/>
              <a:t>Sr-90: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</a:t>
            </a:r>
            <a:r>
              <a:rPr lang="en-US" dirty="0" smtClean="0"/>
              <a:t>harge scales with </a:t>
            </a:r>
            <a:r>
              <a:rPr lang="en-US" dirty="0" err="1" smtClean="0"/>
              <a:t>fluence</a:t>
            </a:r>
            <a:r>
              <a:rPr lang="en-US" dirty="0" smtClean="0"/>
              <a:t> and voltage according to </a:t>
            </a:r>
            <a:r>
              <a:rPr lang="en-US" i="1" dirty="0"/>
              <a:t>Q</a:t>
            </a:r>
            <a:r>
              <a:rPr lang="en-US" b="1" i="1" baseline="-25000" dirty="0"/>
              <a:t>mean_75um</a:t>
            </a:r>
            <a:r>
              <a:rPr lang="en-US" i="1" dirty="0"/>
              <a:t> = </a:t>
            </a:r>
            <a:r>
              <a:rPr lang="en-US" i="1" dirty="0" err="1"/>
              <a:t>k∙Ф</a:t>
            </a:r>
            <a:r>
              <a:rPr lang="en-US" b="1" i="1" baseline="30000" dirty="0" err="1"/>
              <a:t>b</a:t>
            </a:r>
            <a:r>
              <a:rPr lang="en-US" i="1" dirty="0" err="1" smtClean="0"/>
              <a:t>∙V</a:t>
            </a:r>
            <a:r>
              <a:rPr lang="en-US" i="1" dirty="0" smtClean="0"/>
              <a:t> (k </a:t>
            </a:r>
            <a:r>
              <a:rPr lang="en-US" i="1" dirty="0"/>
              <a:t>= </a:t>
            </a:r>
            <a:r>
              <a:rPr lang="en-US" dirty="0"/>
              <a:t>44 el/V, b = -</a:t>
            </a:r>
            <a:r>
              <a:rPr lang="en-US" dirty="0" smtClean="0"/>
              <a:t>0.56</a:t>
            </a:r>
            <a:r>
              <a:rPr lang="en-US" i="1" dirty="0" smtClean="0"/>
              <a:t>, </a:t>
            </a:r>
            <a:r>
              <a:rPr lang="az-Cyrl-AZ" i="1" dirty="0"/>
              <a:t>Ф</a:t>
            </a:r>
            <a:r>
              <a:rPr lang="en-US" dirty="0"/>
              <a:t> in 1e15 n/cm</a:t>
            </a:r>
            <a:r>
              <a:rPr lang="en-US" baseline="30000" dirty="0"/>
              <a:t>2</a:t>
            </a:r>
            <a:r>
              <a:rPr lang="en-US" dirty="0"/>
              <a:t>, </a:t>
            </a:r>
            <a:r>
              <a:rPr lang="en-US" i="1" dirty="0"/>
              <a:t>V</a:t>
            </a:r>
            <a:r>
              <a:rPr lang="en-US" dirty="0"/>
              <a:t> in </a:t>
            </a:r>
            <a:r>
              <a:rPr lang="en-US" dirty="0" smtClean="0"/>
              <a:t>volts)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t high bias voltage sharp increase of noise because of micro-discharges</a:t>
            </a:r>
          </a:p>
          <a:p>
            <a:pPr lvl="1"/>
            <a:r>
              <a:rPr lang="en-US" dirty="0" smtClean="0"/>
              <a:t>     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detector can be operated up to ~ 600 V reverse bias,  ~ 2000 el (mean) collected at 1e17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</a:t>
            </a:r>
            <a:r>
              <a:rPr lang="en-US" dirty="0" smtClean="0"/>
              <a:t>etter charge collection in reverse bias than in forward bias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smtClean="0">
                <a:sym typeface="Wingdings" panose="05000000000000000000" pitchFamily="2" charset="2"/>
              </a:rPr>
              <a:t> differences get smaller at higher </a:t>
            </a:r>
            <a:r>
              <a:rPr lang="en-US" dirty="0" err="1" smtClean="0">
                <a:sym typeface="Wingdings" panose="05000000000000000000" pitchFamily="2" charset="2"/>
              </a:rPr>
              <a:t>fluences</a:t>
            </a:r>
            <a:endParaRPr lang="en-US" dirty="0" smtClean="0"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c</a:t>
            </a:r>
            <a:r>
              <a:rPr lang="en-US" dirty="0" smtClean="0">
                <a:sym typeface="Wingdings" panose="05000000000000000000" pitchFamily="2" charset="2"/>
              </a:rPr>
              <a:t>hange of collected charge by annealing at 60°C up to 1200 minutes not very significant in these measurements 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Current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r</a:t>
            </a:r>
            <a:r>
              <a:rPr lang="en-US" dirty="0" smtClean="0">
                <a:sym typeface="Wingdings" panose="05000000000000000000" pitchFamily="2" charset="2"/>
              </a:rPr>
              <a:t>everse </a:t>
            </a:r>
            <a:r>
              <a:rPr lang="en-US" dirty="0" smtClean="0">
                <a:sym typeface="Wingdings" panose="05000000000000000000" pitchFamily="2" charset="2"/>
              </a:rPr>
              <a:t>current increases with </a:t>
            </a:r>
            <a:r>
              <a:rPr lang="en-US" dirty="0" err="1" smtClean="0">
                <a:sym typeface="Wingdings" panose="05000000000000000000" pitchFamily="2" charset="2"/>
              </a:rPr>
              <a:t>fluence</a:t>
            </a:r>
            <a:r>
              <a:rPr lang="en-US" dirty="0" smtClean="0">
                <a:sym typeface="Wingdings" panose="05000000000000000000" pitchFamily="2" charset="2"/>
              </a:rPr>
              <a:t>, forward current drops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r</a:t>
            </a:r>
            <a:r>
              <a:rPr lang="en-US" dirty="0" smtClean="0">
                <a:sym typeface="Wingdings" panose="05000000000000000000" pitchFamily="2" charset="2"/>
              </a:rPr>
              <a:t>everse </a:t>
            </a:r>
            <a:r>
              <a:rPr lang="en-US" dirty="0" smtClean="0">
                <a:sym typeface="Wingdings" panose="05000000000000000000" pitchFamily="2" charset="2"/>
              </a:rPr>
              <a:t>bias: linear increase with bias voltage up to  ~ 600 V, sharp increase after that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higher forward than reverse current, differences get smaller with increasing </a:t>
            </a:r>
            <a:r>
              <a:rPr lang="en-US" dirty="0" err="1" smtClean="0">
                <a:sym typeface="Wingdings" panose="05000000000000000000" pitchFamily="2" charset="2"/>
              </a:rPr>
              <a:t>fluence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endParaRPr lang="en-US" dirty="0" smtClean="0"/>
          </a:p>
          <a:p>
            <a:r>
              <a:rPr lang="en-US" dirty="0" smtClean="0"/>
              <a:t>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945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7339" y="109316"/>
            <a:ext cx="1225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Samples</a:t>
            </a:r>
            <a:endParaRPr lang="en-US" sz="2400" u="sng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7471184" y="409183"/>
            <a:ext cx="3474269" cy="3357399"/>
            <a:chOff x="1009140" y="1586200"/>
            <a:chExt cx="3860299" cy="373044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69" r="19578" b="14505"/>
            <a:stretch/>
          </p:blipFill>
          <p:spPr>
            <a:xfrm>
              <a:off x="1009140" y="1586200"/>
              <a:ext cx="3860299" cy="3730443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>
            <a:xfrm>
              <a:off x="3316147" y="2361235"/>
              <a:ext cx="4569" cy="2210765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264062" y="3119376"/>
              <a:ext cx="11979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F0"/>
                  </a:solidFill>
                </a:rPr>
                <a:t>3.3 mm</a:t>
              </a:r>
              <a:endParaRPr lang="en-US" sz="2400" b="1" dirty="0">
                <a:solidFill>
                  <a:srgbClr val="00B0F0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15442" y="687095"/>
            <a:ext cx="67658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CNM LGAD run 9256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75</a:t>
            </a:r>
            <a:r>
              <a:rPr lang="en-US" dirty="0" smtClean="0"/>
              <a:t> µm epitaxial on low resistivity C</a:t>
            </a:r>
            <a:r>
              <a:rPr lang="sl-SI" dirty="0"/>
              <a:t>z</a:t>
            </a:r>
            <a:r>
              <a:rPr lang="en-US" dirty="0" smtClean="0"/>
              <a:t> substrate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chip thickness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~</a:t>
            </a:r>
            <a:r>
              <a:rPr lang="en-US" dirty="0" smtClean="0"/>
              <a:t> 600 µm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Irradiated with reactor neutrons to </a:t>
            </a:r>
            <a:r>
              <a:rPr lang="en-US" b="1" dirty="0" smtClean="0"/>
              <a:t>2.</a:t>
            </a:r>
            <a:r>
              <a:rPr lang="sl-SI" b="1" dirty="0" smtClean="0"/>
              <a:t>5</a:t>
            </a:r>
            <a:r>
              <a:rPr lang="en-US" b="1" dirty="0" smtClean="0"/>
              <a:t>e16</a:t>
            </a:r>
            <a:r>
              <a:rPr lang="en-US" dirty="0" smtClean="0"/>
              <a:t>, </a:t>
            </a:r>
            <a:r>
              <a:rPr lang="sl-SI" b="1" dirty="0" smtClean="0"/>
              <a:t>5.7e</a:t>
            </a:r>
            <a:r>
              <a:rPr lang="en-US" b="1" dirty="0" smtClean="0"/>
              <a:t>1</a:t>
            </a:r>
            <a:r>
              <a:rPr lang="sl-SI" b="1" dirty="0" smtClean="0"/>
              <a:t>6</a:t>
            </a:r>
            <a:r>
              <a:rPr lang="en-US" dirty="0" smtClean="0"/>
              <a:t> and </a:t>
            </a:r>
            <a:r>
              <a:rPr lang="sl-SI" b="1" dirty="0" smtClean="0"/>
              <a:t>1</a:t>
            </a:r>
            <a:r>
              <a:rPr lang="en-US" b="1" dirty="0" smtClean="0"/>
              <a:t>e17 n/cm</a:t>
            </a:r>
            <a:r>
              <a:rPr lang="en-US" b="1" baseline="30000" dirty="0" smtClean="0"/>
              <a:t>2</a:t>
            </a:r>
            <a:endParaRPr lang="en-US" b="1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6235700" y="3397250"/>
            <a:ext cx="11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5594" y="3459113"/>
            <a:ext cx="6233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Edge-TCT: </a:t>
            </a:r>
            <a:r>
              <a:rPr lang="en-US" dirty="0" smtClean="0"/>
              <a:t>depletion depth, active </a:t>
            </a:r>
            <a:r>
              <a:rPr lang="sl-SI" dirty="0" err="1" smtClean="0"/>
              <a:t>thickne</a:t>
            </a:r>
            <a:r>
              <a:rPr lang="en-US" dirty="0" smtClean="0"/>
              <a:t>s</a:t>
            </a:r>
            <a:endParaRPr lang="sl-S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Q-TCT: </a:t>
            </a:r>
            <a:r>
              <a:rPr lang="sl-SI" dirty="0" err="1" smtClean="0"/>
              <a:t>charge</a:t>
            </a:r>
            <a:r>
              <a:rPr lang="sl-SI" dirty="0" smtClean="0"/>
              <a:t> </a:t>
            </a:r>
            <a:r>
              <a:rPr lang="sl-SI" dirty="0" err="1" smtClean="0"/>
              <a:t>collection</a:t>
            </a:r>
            <a:r>
              <a:rPr lang="en-US" dirty="0"/>
              <a:t>,</a:t>
            </a:r>
            <a:r>
              <a:rPr lang="sl-SI" dirty="0" smtClean="0"/>
              <a:t> I-V</a:t>
            </a:r>
            <a:endParaRPr lang="sl-SI" dirty="0"/>
          </a:p>
        </p:txBody>
      </p:sp>
      <p:sp>
        <p:nvSpPr>
          <p:cNvPr id="14" name="TextBox 13"/>
          <p:cNvSpPr txBox="1"/>
          <p:nvPr/>
        </p:nvSpPr>
        <p:spPr>
          <a:xfrm>
            <a:off x="383873" y="2836979"/>
            <a:ext cx="2069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u="sng" dirty="0" smtClean="0"/>
              <a:t>Measurements</a:t>
            </a:r>
            <a:endParaRPr lang="en-US" sz="2400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419041" y="4342257"/>
            <a:ext cx="72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Plan</a:t>
            </a:r>
            <a:endParaRPr lang="en-US" sz="2400" u="sng" dirty="0"/>
          </a:p>
        </p:txBody>
      </p:sp>
      <p:sp>
        <p:nvSpPr>
          <p:cNvPr id="16" name="TextBox 15"/>
          <p:cNvSpPr txBox="1"/>
          <p:nvPr/>
        </p:nvSpPr>
        <p:spPr>
          <a:xfrm>
            <a:off x="454210" y="4993017"/>
            <a:ext cx="7529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systematically measure the effect of annealing time on these diodes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annealing times: 0, 80, 240, 560 and 1200 minutes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measure in reverse and forward bias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616842" y="6492875"/>
            <a:ext cx="4762500" cy="365125"/>
          </a:xfrm>
        </p:spPr>
        <p:txBody>
          <a:bodyPr/>
          <a:lstStyle/>
          <a:p>
            <a:r>
              <a:rPr lang="en-US" dirty="0" smtClean="0"/>
              <a:t>I. Mandić, 35th RD50 workshop, November 2019, CERN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62999" y="5884087"/>
            <a:ext cx="2743200" cy="365125"/>
          </a:xfrm>
        </p:spPr>
        <p:txBody>
          <a:bodyPr/>
          <a:lstStyle/>
          <a:p>
            <a:fld id="{1A818568-98B3-41BD-9184-AAD831A1A33C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307647" y="3190513"/>
            <a:ext cx="4761463" cy="3317357"/>
            <a:chOff x="610768" y="797441"/>
            <a:chExt cx="4761463" cy="331735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768" y="797441"/>
              <a:ext cx="4761463" cy="331735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700670" y="1307805"/>
              <a:ext cx="14776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Guard ring</a:t>
              </a:r>
            </a:p>
            <a:p>
              <a:r>
                <a:rPr lang="en-US" dirty="0" smtClean="0">
                  <a:solidFill>
                    <a:srgbClr val="C00000"/>
                  </a:solidFill>
                </a:rPr>
                <a:t>Pad electrode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402418" y="2317898"/>
              <a:ext cx="603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 V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679700" y="3166586"/>
            <a:ext cx="4918163" cy="3426531"/>
            <a:chOff x="5671865" y="720166"/>
            <a:chExt cx="4918163" cy="342653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1865" y="720166"/>
              <a:ext cx="4918163" cy="3426531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8594651" y="1077432"/>
              <a:ext cx="14776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Guard ring</a:t>
              </a:r>
            </a:p>
            <a:p>
              <a:r>
                <a:rPr lang="en-US" dirty="0" smtClean="0">
                  <a:solidFill>
                    <a:srgbClr val="C00000"/>
                  </a:solidFill>
                </a:rPr>
                <a:t>Pad electrode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856921" y="2275367"/>
              <a:ext cx="603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 V</a:t>
              </a:r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656724" y="58947"/>
            <a:ext cx="4171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No signal on pad electrode </a:t>
            </a:r>
          </a:p>
          <a:p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     before depletion of multiplication layer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7188879" y="818148"/>
            <a:ext cx="3134216" cy="2260620"/>
            <a:chOff x="6691574" y="3669523"/>
            <a:chExt cx="3597758" cy="247328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5525" y="3669523"/>
              <a:ext cx="3103807" cy="2149362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 rot="16200000">
              <a:off x="6579524" y="4391246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1/C</a:t>
              </a:r>
              <a:r>
                <a:rPr lang="en-US" b="1" baseline="30000" dirty="0" smtClean="0"/>
                <a:t>2</a:t>
              </a:r>
              <a:endParaRPr lang="en-US" b="1" baseline="30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654903" y="5773478"/>
              <a:ext cx="888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Bias (V)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623005" y="4019107"/>
              <a:ext cx="10647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Pin diode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229061" y="4731488"/>
              <a:ext cx="6987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LGAD</a:t>
              </a:r>
              <a:endParaRPr lang="en-US" dirty="0"/>
            </a:p>
          </p:txBody>
        </p:sp>
      </p:grpSp>
      <p:sp>
        <p:nvSpPr>
          <p:cNvPr id="17" name="Rectangle 16"/>
          <p:cNvSpPr/>
          <p:nvPr/>
        </p:nvSpPr>
        <p:spPr>
          <a:xfrm rot="16200000">
            <a:off x="9589568" y="1496155"/>
            <a:ext cx="3043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M. </a:t>
            </a:r>
            <a:r>
              <a:rPr lang="en-US" dirty="0" err="1"/>
              <a:t>Carulla</a:t>
            </a:r>
            <a:r>
              <a:rPr lang="en-US" dirty="0"/>
              <a:t>, TREDI 2017, </a:t>
            </a:r>
            <a:r>
              <a:rPr lang="en-US" dirty="0" smtClean="0"/>
              <a:t>Trento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6253" y="64168"/>
            <a:ext cx="1158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Edge - TCT</a:t>
            </a:r>
            <a:endParaRPr lang="en-US" b="1" u="sng" dirty="0"/>
          </a:p>
        </p:txBody>
      </p:sp>
      <p:sp>
        <p:nvSpPr>
          <p:cNvPr id="23" name="TextBox 22"/>
          <p:cNvSpPr txBox="1"/>
          <p:nvPr/>
        </p:nvSpPr>
        <p:spPr>
          <a:xfrm>
            <a:off x="1403683" y="2253917"/>
            <a:ext cx="3862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Signal from </a:t>
            </a:r>
            <a:r>
              <a:rPr lang="en-US" b="1" dirty="0" smtClean="0"/>
              <a:t>guard ring </a:t>
            </a:r>
            <a:r>
              <a:rPr lang="en-US" dirty="0" smtClean="0"/>
              <a:t>or </a:t>
            </a:r>
            <a:r>
              <a:rPr lang="en-US" b="1" dirty="0" smtClean="0"/>
              <a:t>pad electrode</a:t>
            </a:r>
            <a:endParaRPr lang="en-US" b="1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3" t="4918" r="23949" b="18495"/>
          <a:stretch/>
        </p:blipFill>
        <p:spPr>
          <a:xfrm>
            <a:off x="2671010" y="481264"/>
            <a:ext cx="1507958" cy="1475874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 flipV="1">
            <a:off x="2887578" y="1756610"/>
            <a:ext cx="288758" cy="5855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3561347" y="1524000"/>
            <a:ext cx="1010652" cy="810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ight Arrow 33"/>
          <p:cNvSpPr/>
          <p:nvPr/>
        </p:nvSpPr>
        <p:spPr>
          <a:xfrm>
            <a:off x="1203158" y="1106906"/>
            <a:ext cx="1122947" cy="128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53452" y="705854"/>
            <a:ext cx="184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IR laser direction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30442" y="2935705"/>
            <a:ext cx="1499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irradiated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168189" y="2959768"/>
            <a:ext cx="1499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irradiated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1820635" y="5984422"/>
            <a:ext cx="1" cy="449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40921" y="6384470"/>
            <a:ext cx="148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Diode Surface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1828800" y="6351814"/>
            <a:ext cx="1779814" cy="8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971800" y="6286500"/>
            <a:ext cx="741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985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Mandić, 35th RD50 workshop, November 2019, CERN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18568-98B3-41BD-9184-AAD831A1A33C}" type="slidenum">
              <a:rPr lang="en-US" smtClean="0"/>
              <a:t>5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366134" y="543300"/>
            <a:ext cx="6374069" cy="5110524"/>
            <a:chOff x="1726743" y="1117323"/>
            <a:chExt cx="5417007" cy="413095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6743" y="1474193"/>
              <a:ext cx="5417007" cy="377408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764221" y="1117323"/>
              <a:ext cx="1121456" cy="522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z-Cyrl-AZ" dirty="0" smtClean="0"/>
                <a:t>Ф</a:t>
              </a:r>
              <a:r>
                <a:rPr lang="en-US" dirty="0" smtClean="0"/>
                <a:t> = 0 </a:t>
              </a:r>
            </a:p>
            <a:p>
              <a:r>
                <a:rPr lang="en-US" dirty="0" smtClean="0"/>
                <a:t>Bias = 200 V</a:t>
              </a:r>
              <a:endParaRPr lang="en-US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>
              <a:off x="4765341" y="2712182"/>
              <a:ext cx="752475" cy="24765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4460227" y="2173323"/>
              <a:ext cx="962024" cy="6572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424817" y="2374595"/>
              <a:ext cx="14776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Pad electrode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15221" y="1925887"/>
              <a:ext cx="11785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Guard ring</a:t>
              </a:r>
              <a:endParaRPr lang="en-US" dirty="0"/>
            </a:p>
          </p:txBody>
        </p:sp>
      </p:grpSp>
      <p:cxnSp>
        <p:nvCxnSpPr>
          <p:cNvPr id="16" name="Straight Connector 15"/>
          <p:cNvCxnSpPr/>
          <p:nvPr/>
        </p:nvCxnSpPr>
        <p:spPr>
          <a:xfrm flipV="1">
            <a:off x="3385498" y="3434316"/>
            <a:ext cx="1760660" cy="2697"/>
          </a:xfrm>
          <a:prstGeom prst="line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4" idx="3"/>
          </p:cNvCxnSpPr>
          <p:nvPr/>
        </p:nvCxnSpPr>
        <p:spPr>
          <a:xfrm flipH="1">
            <a:off x="6184232" y="3319309"/>
            <a:ext cx="1555971" cy="495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956053" y="2840387"/>
            <a:ext cx="418056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Field at the back, </a:t>
            </a:r>
          </a:p>
          <a:p>
            <a:r>
              <a:rPr lang="en-US" dirty="0"/>
              <a:t>e</a:t>
            </a:r>
            <a:r>
              <a:rPr lang="en-US" dirty="0" smtClean="0"/>
              <a:t>ffect enhanced because of large pad </a:t>
            </a:r>
          </a:p>
          <a:p>
            <a:r>
              <a:rPr lang="en-US" dirty="0"/>
              <a:t>e</a:t>
            </a:r>
            <a:r>
              <a:rPr lang="en-US" dirty="0" smtClean="0"/>
              <a:t>lectrode.</a:t>
            </a:r>
          </a:p>
          <a:p>
            <a:endParaRPr lang="en-US" dirty="0"/>
          </a:p>
          <a:p>
            <a:r>
              <a:rPr lang="en-US" dirty="0" smtClean="0">
                <a:sym typeface="Wingdings" panose="05000000000000000000" pitchFamily="2" charset="2"/>
              </a:rPr>
              <a:t> Measure depletion depth on guard ring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739816" y="3545583"/>
            <a:ext cx="11051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Depletion</a:t>
            </a:r>
          </a:p>
          <a:p>
            <a:r>
              <a:rPr lang="en-US" dirty="0" smtClean="0"/>
              <a:t>depth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50761" y="206062"/>
            <a:ext cx="1107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Edge- TCT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12401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Mandić, 35th RD50 workshop, November 2019, CERN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18568-98B3-41BD-9184-AAD831A1A33C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384" y="807975"/>
            <a:ext cx="6224588" cy="43309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28900" y="597099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6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19229" y="5321817"/>
            <a:ext cx="69113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N</a:t>
            </a:r>
            <a:r>
              <a:rPr lang="en-US" i="1" baseline="-25000" dirty="0" smtClean="0"/>
              <a:t>eff</a:t>
            </a:r>
            <a:r>
              <a:rPr lang="en-US" dirty="0" smtClean="0"/>
              <a:t>  = 1.8e14 cm</a:t>
            </a:r>
            <a:r>
              <a:rPr lang="en-US" b="1" baseline="30000" dirty="0" smtClean="0"/>
              <a:t>-3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Resistivity ~ 70 </a:t>
            </a:r>
            <a:r>
              <a:rPr lang="el-GR" dirty="0" smtClean="0">
                <a:sym typeface="Wingdings" panose="05000000000000000000" pitchFamily="2" charset="2"/>
              </a:rPr>
              <a:t>Ω</a:t>
            </a:r>
            <a:r>
              <a:rPr lang="en-US" dirty="0" smtClean="0">
                <a:sym typeface="Wingdings" panose="05000000000000000000" pitchFamily="2" charset="2"/>
              </a:rPr>
              <a:t>cm, Expected </a:t>
            </a:r>
            <a:r>
              <a:rPr lang="en-US" i="1" dirty="0" smtClean="0">
                <a:sym typeface="Wingdings" panose="05000000000000000000" pitchFamily="2" charset="2"/>
              </a:rPr>
              <a:t>V</a:t>
            </a:r>
            <a:r>
              <a:rPr lang="en-US" i="1" baseline="-25000" dirty="0" smtClean="0">
                <a:sym typeface="Wingdings" panose="05000000000000000000" pitchFamily="2" charset="2"/>
              </a:rPr>
              <a:t>fd</a:t>
            </a:r>
            <a:r>
              <a:rPr lang="en-US" dirty="0" smtClean="0">
                <a:sym typeface="Wingdings" panose="05000000000000000000" pitchFamily="2" charset="2"/>
              </a:rPr>
              <a:t> (75 µm) ~ 750 V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Nominal:  100 </a:t>
            </a:r>
            <a:r>
              <a:rPr lang="el-GR" dirty="0">
                <a:sym typeface="Wingdings" panose="05000000000000000000" pitchFamily="2" charset="2"/>
              </a:rPr>
              <a:t>Ω</a:t>
            </a:r>
            <a:r>
              <a:rPr lang="en-US" dirty="0" smtClean="0">
                <a:sym typeface="Wingdings" panose="05000000000000000000" pitchFamily="2" charset="2"/>
              </a:rPr>
              <a:t>cm  </a:t>
            </a:r>
            <a:r>
              <a:rPr lang="en-US" i="1" dirty="0"/>
              <a:t>N</a:t>
            </a:r>
            <a:r>
              <a:rPr lang="en-US" i="1" baseline="-25000" dirty="0"/>
              <a:t>eff</a:t>
            </a:r>
            <a:r>
              <a:rPr lang="en-US" dirty="0"/>
              <a:t>  = </a:t>
            </a:r>
            <a:r>
              <a:rPr lang="en-US" dirty="0" smtClean="0"/>
              <a:t>1.3e14 </a:t>
            </a:r>
            <a:r>
              <a:rPr lang="en-US" dirty="0"/>
              <a:t>cm</a:t>
            </a:r>
            <a:r>
              <a:rPr lang="en-US" b="1" baseline="30000" dirty="0"/>
              <a:t>-3</a:t>
            </a:r>
            <a:r>
              <a:rPr lang="en-US" dirty="0"/>
              <a:t> 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i="1" dirty="0">
                <a:sym typeface="Wingdings" panose="05000000000000000000" pitchFamily="2" charset="2"/>
              </a:rPr>
              <a:t>V</a:t>
            </a:r>
            <a:r>
              <a:rPr lang="en-US" i="1" baseline="-25000" dirty="0">
                <a:sym typeface="Wingdings" panose="05000000000000000000" pitchFamily="2" charset="2"/>
              </a:rPr>
              <a:t>fd</a:t>
            </a:r>
            <a:r>
              <a:rPr lang="en-US" dirty="0">
                <a:sym typeface="Wingdings" panose="05000000000000000000" pitchFamily="2" charset="2"/>
              </a:rPr>
              <a:t> ~</a:t>
            </a:r>
            <a:r>
              <a:rPr lang="en-US" dirty="0" smtClean="0">
                <a:sym typeface="Wingdings" panose="05000000000000000000" pitchFamily="2" charset="2"/>
              </a:rPr>
              <a:t> 550 V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0114" y="212430"/>
            <a:ext cx="2809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Edge TCT, before irradiation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90950" y="771525"/>
            <a:ext cx="2293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Signal from guard ring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2285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89" y="3976431"/>
            <a:ext cx="3595307" cy="250488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Mandić, 35th RD50 workshop, November 2019, CERN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18568-98B3-41BD-9184-AAD831A1A33C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53" y="1455377"/>
            <a:ext cx="3554183" cy="24762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51685" y="19814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996" y="1485900"/>
            <a:ext cx="3609251" cy="2514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30" y="3953696"/>
            <a:ext cx="3645357" cy="25397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62575" y="4004830"/>
            <a:ext cx="1390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Forward bias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14" y="3945082"/>
            <a:ext cx="3569479" cy="24868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850" y="1470040"/>
            <a:ext cx="3595307" cy="250488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12719" y="4071504"/>
            <a:ext cx="1390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Forward bias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068666" y="4040331"/>
            <a:ext cx="1390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Forward bias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04299" y="523874"/>
            <a:ext cx="87470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</a:t>
            </a:r>
            <a:r>
              <a:rPr lang="en-US" dirty="0" smtClean="0"/>
              <a:t>harge from the 75 um epitaxial layer, </a:t>
            </a:r>
            <a:r>
              <a:rPr lang="en-US" dirty="0" smtClean="0">
                <a:sym typeface="Wingdings" panose="05000000000000000000" pitchFamily="2" charset="2"/>
              </a:rPr>
              <a:t>no charge from low resistivity substrate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electric field across whole detector thickness already at 100 V in reverse or forward bias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7756" y="97757"/>
            <a:ext cx="2690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E-TCT, irradiated detectors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455084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 Mandić, 35th RD50 workshop, November 2019, CERN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18568-98B3-41BD-9184-AAD831A1A33C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8"/>
          <a:stretch/>
        </p:blipFill>
        <p:spPr>
          <a:xfrm>
            <a:off x="2307350" y="1943100"/>
            <a:ext cx="6446719" cy="40172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623" y="201431"/>
            <a:ext cx="711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E-TCT</a:t>
            </a:r>
            <a:endParaRPr lang="en-US" b="1" u="sng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22602" y="4085244"/>
            <a:ext cx="4803820" cy="2575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60241" y="4152082"/>
            <a:ext cx="1740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Detector surface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108571" y="2655463"/>
            <a:ext cx="0" cy="144243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1541902" y="2977434"/>
            <a:ext cx="762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Depth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72986" y="790671"/>
            <a:ext cx="4008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Uniform response across x coordinate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81993" y="1469572"/>
            <a:ext cx="502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Ф = 1e17 n/cm</a:t>
            </a:r>
            <a:r>
              <a:rPr lang="en-US" b="1" baseline="30000" dirty="0" smtClean="0"/>
              <a:t>2</a:t>
            </a:r>
            <a:r>
              <a:rPr lang="en-US" dirty="0" smtClean="0"/>
              <a:t>, Bias = 600 V, signal from </a:t>
            </a:r>
            <a:r>
              <a:rPr lang="en-US" dirty="0" err="1" smtClean="0"/>
              <a:t>guardring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3" t="4918" r="23949" b="18495"/>
          <a:stretch/>
        </p:blipFill>
        <p:spPr>
          <a:xfrm rot="10800000">
            <a:off x="9888240" y="2228422"/>
            <a:ext cx="1507958" cy="1475874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 rot="16200000">
            <a:off x="10118560" y="4413441"/>
            <a:ext cx="1122947" cy="128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9517838" y="4608382"/>
            <a:ext cx="184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IR laser direction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9993086" y="3861707"/>
            <a:ext cx="1298122" cy="8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1111594" y="3861706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683526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79700" y="567932"/>
            <a:ext cx="7600949" cy="3419868"/>
            <a:chOff x="2887929" y="1387082"/>
            <a:chExt cx="7642325" cy="3743059"/>
          </a:xfrm>
        </p:grpSpPr>
        <p:pic>
          <p:nvPicPr>
            <p:cNvPr id="2050" name="Picture 2" descr="I:\ATLAS\HVCMOS\ChESS\Q-TCT setup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7929" y="1387082"/>
              <a:ext cx="6298423" cy="3743059"/>
            </a:xfrm>
            <a:prstGeom prst="rect">
              <a:avLst/>
            </a:prstGeom>
            <a:noFill/>
          </p:spPr>
        </p:pic>
        <p:sp>
          <p:nvSpPr>
            <p:cNvPr id="3" name="TextBox 2"/>
            <p:cNvSpPr txBox="1"/>
            <p:nvPr/>
          </p:nvSpPr>
          <p:spPr>
            <a:xfrm>
              <a:off x="3234047" y="1916616"/>
              <a:ext cx="140807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detector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861906" y="1696784"/>
              <a:ext cx="4668348" cy="9095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ORTEC 142 charge sensitive amplifier + </a:t>
              </a:r>
              <a:r>
                <a:rPr lang="sl-SI" sz="1600" dirty="0" err="1"/>
                <a:t>custom</a:t>
              </a:r>
              <a:r>
                <a:rPr lang="en-US" sz="1600" dirty="0"/>
                <a:t> made shaper</a:t>
              </a:r>
              <a:r>
                <a:rPr lang="sl-SI" sz="1600" dirty="0"/>
                <a:t> </a:t>
              </a:r>
              <a:r>
                <a:rPr lang="en-US" sz="1600" dirty="0" smtClean="0"/>
                <a:t>with </a:t>
              </a:r>
              <a:r>
                <a:rPr lang="sl-SI" sz="1600" b="1" dirty="0" smtClean="0"/>
                <a:t>25</a:t>
              </a:r>
              <a:r>
                <a:rPr lang="en-US" sz="1600" b="1" dirty="0" smtClean="0"/>
                <a:t> </a:t>
              </a:r>
              <a:r>
                <a:rPr lang="sl-SI" sz="1600" b="1" dirty="0" smtClean="0"/>
                <a:t>ns</a:t>
              </a:r>
              <a:r>
                <a:rPr lang="en-US" sz="1600" b="1" dirty="0" smtClean="0"/>
                <a:t> </a:t>
              </a:r>
              <a:r>
                <a:rPr lang="en-US" sz="1600" dirty="0" smtClean="0"/>
                <a:t>shaping time</a:t>
              </a:r>
              <a:endParaRPr lang="en-US" sz="1600" dirty="0"/>
            </a:p>
            <a:p>
              <a:r>
                <a:rPr lang="en-US" sz="1600" dirty="0"/>
                <a:t>digital oscilloscope 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56197" y="210553"/>
            <a:ext cx="4265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Charge </a:t>
            </a:r>
            <a:r>
              <a:rPr lang="en-US" b="1" u="sng" dirty="0"/>
              <a:t>Collection measurement </a:t>
            </a:r>
            <a:r>
              <a:rPr lang="en-US" b="1" u="sng" dirty="0" smtClean="0"/>
              <a:t>with Sr-90</a:t>
            </a:r>
            <a:endParaRPr lang="en-US" b="1" u="sng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127250" y="6356351"/>
            <a:ext cx="8001000" cy="327024"/>
          </a:xfrm>
        </p:spPr>
        <p:txBody>
          <a:bodyPr/>
          <a:lstStyle/>
          <a:p>
            <a:r>
              <a:rPr lang="en-US" smtClean="0"/>
              <a:t>I. Mandić, 35th RD50 workshop, November 2019, CERN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3FCA4-DC28-450D-87EC-0CA2A8E2E08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6400" y="4298950"/>
            <a:ext cx="1029634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Large (3x3 mm) pad detector and small collimator holes enable recording of a clean sample of waveforms</a:t>
            </a:r>
          </a:p>
          <a:p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smtClean="0">
                <a:sym typeface="Wingdings" panose="05000000000000000000" pitchFamily="2" charset="2"/>
              </a:rPr>
              <a:t> no “empty triggers”  can measure average charge collected after passage of a (almost) MIP </a:t>
            </a:r>
          </a:p>
          <a:p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                                                  also at small signal/noise 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New since last year:  a) replaced bias resistor in ORTEC 142  1 M</a:t>
            </a:r>
            <a:r>
              <a:rPr lang="el-GR" dirty="0" smtClean="0">
                <a:sym typeface="Wingdings" panose="05000000000000000000" pitchFamily="2" charset="2"/>
              </a:rPr>
              <a:t>Ω</a:t>
            </a:r>
            <a:r>
              <a:rPr lang="en-US" dirty="0" smtClean="0">
                <a:sym typeface="Wingdings" panose="05000000000000000000" pitchFamily="2" charset="2"/>
              </a:rPr>
              <a:t> instead of 10 M</a:t>
            </a:r>
            <a:r>
              <a:rPr lang="el-GR" dirty="0" smtClean="0">
                <a:sym typeface="Wingdings" panose="05000000000000000000" pitchFamily="2" charset="2"/>
              </a:rPr>
              <a:t>Ω</a:t>
            </a:r>
            <a:r>
              <a:rPr lang="en-US" dirty="0" smtClean="0">
                <a:sym typeface="Wingdings" panose="05000000000000000000" pitchFamily="2" charset="2"/>
              </a:rPr>
              <a:t>  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                                           b) improved cooling (measure at -30 C)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2" name="Right Brace 11"/>
          <p:cNvSpPr/>
          <p:nvPr/>
        </p:nvSpPr>
        <p:spPr>
          <a:xfrm>
            <a:off x="8883650" y="5473700"/>
            <a:ext cx="146050" cy="5905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206681" y="5483726"/>
            <a:ext cx="2660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 measure up to higher </a:t>
            </a:r>
          </a:p>
          <a:p>
            <a:r>
              <a:rPr lang="en-US" dirty="0"/>
              <a:t>b</a:t>
            </a:r>
            <a:r>
              <a:rPr lang="en-US" dirty="0" smtClean="0"/>
              <a:t>ias voltages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08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19226</TotalTime>
  <Words>1522</Words>
  <Application>Microsoft Office PowerPoint</Application>
  <PresentationFormat>Widescreen</PresentationFormat>
  <Paragraphs>250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Igor Mandić</dc:creator>
  <cp:lastModifiedBy>Igor Mandić</cp:lastModifiedBy>
  <cp:revision>396</cp:revision>
  <dcterms:created xsi:type="dcterms:W3CDTF">2018-05-10T13:00:08Z</dcterms:created>
  <dcterms:modified xsi:type="dcterms:W3CDTF">2019-11-15T12:33:51Z</dcterms:modified>
</cp:coreProperties>
</file>