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7" r:id="rId4"/>
    <p:sldId id="270" r:id="rId5"/>
    <p:sldId id="268" r:id="rId6"/>
    <p:sldId id="271" r:id="rId7"/>
    <p:sldId id="272" r:id="rId8"/>
    <p:sldId id="275" r:id="rId9"/>
    <p:sldId id="273" r:id="rId10"/>
    <p:sldId id="276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35A0FF"/>
    <a:srgbClr val="C7F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45" autoAdjust="0"/>
    <p:restoredTop sz="86345" autoAdjust="0"/>
  </p:normalViewPr>
  <p:slideViewPr>
    <p:cSldViewPr snapToGrid="0" snapToObjects="1">
      <p:cViewPr>
        <p:scale>
          <a:sx n="100" d="100"/>
          <a:sy n="100" d="100"/>
        </p:scale>
        <p:origin x="-128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-2336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Naslov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D2BC1-444D-0F44-ACEB-6EA5D1A55C55}" type="datetime1">
              <a:rPr lang="sl-SI" smtClean="0"/>
              <a:t>03/02/20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Vladimir cindro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E918A-8C7B-A34B-88E4-6E512E1C7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5294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Naslov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8E185-994D-A349-A84F-50DCE195DFC6}" type="datetime1">
              <a:rPr lang="sl-SI" smtClean="0"/>
              <a:t>03/02/20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Vladimir cindro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92A68-12C6-754F-9DA8-0818DA827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009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2A68-12C6-754F-9DA8-0818DA8275C3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Naslov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1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6D5C-6BF3-2544-9C98-47865E67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6D5C-6BF3-2544-9C98-47865E67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6D5C-6BF3-2544-9C98-47865E67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6D5C-6BF3-2544-9C98-47865E67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6D5C-6BF3-2544-9C98-47865E67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6D5C-6BF3-2544-9C98-47865E67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6D5C-6BF3-2544-9C98-47865E67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6D5C-6BF3-2544-9C98-47865E67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6D5C-6BF3-2544-9C98-47865E67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6D5C-6BF3-2544-9C98-47865E67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6D5C-6BF3-2544-9C98-47865E67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C6D5C-6BF3-2544-9C98-47865E67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887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QA – site verification for CCE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tests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8400" y="3048000"/>
            <a:ext cx="4780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  behalf of groups from Birmingham, Ljubljana,</a:t>
            </a:r>
          </a:p>
          <a:p>
            <a:pPr algn="ctr"/>
            <a:r>
              <a:rPr lang="en-US" dirty="0" smtClean="0"/>
              <a:t>Tsukuba, Toronto, Valencia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81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574800"/>
            <a:ext cx="8267700" cy="2044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4008735"/>
            <a:ext cx="5878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e</a:t>
            </a:r>
            <a:r>
              <a:rPr lang="en-US" sz="2400" dirty="0" smtClean="0"/>
              <a:t>xcellent agreement of CCE values at 500 V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4668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lthough setups are different there is  excellent agreement (few %) of measured CCE at 500 V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fluence</a:t>
            </a:r>
            <a:r>
              <a:rPr lang="en-US" dirty="0" smtClean="0"/>
              <a:t>  variation  (10 %) will add uncertainty </a:t>
            </a:r>
          </a:p>
          <a:p>
            <a:r>
              <a:rPr lang="en-US" dirty="0" smtClean="0"/>
              <a:t>will learn more (=improve statistic)  during the preproduction </a:t>
            </a:r>
          </a:p>
          <a:p>
            <a:r>
              <a:rPr lang="en-US" dirty="0" smtClean="0"/>
              <a:t>mixed </a:t>
            </a:r>
            <a:r>
              <a:rPr lang="en-US" dirty="0" err="1" smtClean="0"/>
              <a:t>p/n</a:t>
            </a:r>
            <a:r>
              <a:rPr lang="en-US" dirty="0" smtClean="0"/>
              <a:t> irradiations  (not for QA)?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Irradiation &amp; Test Sites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5373465"/>
          </a:xfrm>
        </p:spPr>
        <p:txBody>
          <a:bodyPr/>
          <a:lstStyle/>
          <a:p>
            <a:pPr marL="0" lvl="0" indent="0">
              <a:buNone/>
            </a:pPr>
            <a:r>
              <a:rPr lang="es-ES" b="1" u="sng" dirty="0"/>
              <a:t>Mini&amp;MD8 (CCE </a:t>
            </a:r>
            <a:r>
              <a:rPr lang="es-ES" b="1" u="sng" dirty="0" err="1" smtClean="0"/>
              <a:t>tests</a:t>
            </a:r>
            <a:r>
              <a:rPr lang="es-ES" b="1" u="sng" dirty="0" smtClean="0"/>
              <a:t>)</a:t>
            </a:r>
            <a:endParaRPr lang="es-ES" b="1" u="sng" dirty="0"/>
          </a:p>
          <a:p>
            <a:endParaRPr lang="en-US" dirty="0" smtClean="0"/>
          </a:p>
        </p:txBody>
      </p:sp>
      <p:sp>
        <p:nvSpPr>
          <p:cNvPr id="42" name="Rounded Rectangle 6"/>
          <p:cNvSpPr/>
          <p:nvPr/>
        </p:nvSpPr>
        <p:spPr>
          <a:xfrm>
            <a:off x="574482" y="2458451"/>
            <a:ext cx="869950" cy="423333"/>
          </a:xfrm>
          <a:prstGeom prst="roundRect">
            <a:avLst/>
          </a:prstGeom>
          <a:solidFill>
            <a:srgbClr val="ED7D31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HPK</a:t>
            </a:r>
          </a:p>
        </p:txBody>
      </p:sp>
      <p:sp>
        <p:nvSpPr>
          <p:cNvPr id="43" name="Rounded Rectangle 8"/>
          <p:cNvSpPr/>
          <p:nvPr/>
        </p:nvSpPr>
        <p:spPr>
          <a:xfrm>
            <a:off x="1693238" y="3797783"/>
            <a:ext cx="1026584" cy="42333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CERN</a:t>
            </a:r>
          </a:p>
        </p:txBody>
      </p:sp>
      <p:sp>
        <p:nvSpPr>
          <p:cNvPr id="44" name="Rounded Rectangle 15"/>
          <p:cNvSpPr/>
          <p:nvPr/>
        </p:nvSpPr>
        <p:spPr>
          <a:xfrm>
            <a:off x="2231153" y="2493866"/>
            <a:ext cx="785282" cy="352503"/>
          </a:xfrm>
          <a:prstGeom prst="roundRect">
            <a:avLst/>
          </a:prstGeom>
          <a:solidFill>
            <a:srgbClr val="5B9BD5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KEK</a:t>
            </a:r>
          </a:p>
        </p:txBody>
      </p:sp>
      <p:cxnSp>
        <p:nvCxnSpPr>
          <p:cNvPr id="45" name="Straight Arrow Connector 25"/>
          <p:cNvCxnSpPr>
            <a:stCxn id="42" idx="3"/>
          </p:cNvCxnSpPr>
          <p:nvPr/>
        </p:nvCxnSpPr>
        <p:spPr>
          <a:xfrm flipV="1">
            <a:off x="1444432" y="2665145"/>
            <a:ext cx="771308" cy="4973"/>
          </a:xfrm>
          <a:prstGeom prst="straightConnector1">
            <a:avLst/>
          </a:prstGeom>
          <a:noFill/>
          <a:ln w="5715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6" name="Straight Arrow Connector 27"/>
          <p:cNvCxnSpPr>
            <a:stCxn id="44" idx="3"/>
            <a:endCxn id="52" idx="1"/>
          </p:cNvCxnSpPr>
          <p:nvPr/>
        </p:nvCxnSpPr>
        <p:spPr>
          <a:xfrm flipV="1">
            <a:off x="3016435" y="2497565"/>
            <a:ext cx="1847569" cy="172553"/>
          </a:xfrm>
          <a:prstGeom prst="straightConnector1">
            <a:avLst/>
          </a:prstGeom>
          <a:noFill/>
          <a:ln w="5715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7" name="Straight Arrow Connector 40"/>
          <p:cNvCxnSpPr/>
          <p:nvPr/>
        </p:nvCxnSpPr>
        <p:spPr>
          <a:xfrm>
            <a:off x="946055" y="2881784"/>
            <a:ext cx="747182" cy="915999"/>
          </a:xfrm>
          <a:prstGeom prst="straightConnector1">
            <a:avLst/>
          </a:prstGeom>
          <a:noFill/>
          <a:ln w="5715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8" name="Straight Arrow Connector 42"/>
          <p:cNvCxnSpPr/>
          <p:nvPr/>
        </p:nvCxnSpPr>
        <p:spPr>
          <a:xfrm flipV="1">
            <a:off x="2735165" y="2665145"/>
            <a:ext cx="2124995" cy="1275612"/>
          </a:xfrm>
          <a:prstGeom prst="straightConnector1">
            <a:avLst/>
          </a:prstGeom>
          <a:noFill/>
          <a:ln w="5715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9" name="Straight Arrow Connector 44"/>
          <p:cNvCxnSpPr/>
          <p:nvPr/>
        </p:nvCxnSpPr>
        <p:spPr>
          <a:xfrm flipV="1">
            <a:off x="2719822" y="3319416"/>
            <a:ext cx="2155682" cy="609151"/>
          </a:xfrm>
          <a:prstGeom prst="straightConnector1">
            <a:avLst/>
          </a:prstGeom>
          <a:noFill/>
          <a:ln w="5715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0" name="Straight Arrow Connector 46"/>
          <p:cNvCxnSpPr/>
          <p:nvPr/>
        </p:nvCxnSpPr>
        <p:spPr>
          <a:xfrm>
            <a:off x="2753437" y="3930986"/>
            <a:ext cx="2106723" cy="9771"/>
          </a:xfrm>
          <a:prstGeom prst="straightConnector1">
            <a:avLst/>
          </a:prstGeom>
          <a:noFill/>
          <a:ln w="5715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1" name="Straight Arrow Connector 50"/>
          <p:cNvCxnSpPr>
            <a:stCxn id="52" idx="3"/>
            <a:endCxn id="57" idx="1"/>
          </p:cNvCxnSpPr>
          <p:nvPr/>
        </p:nvCxnSpPr>
        <p:spPr>
          <a:xfrm flipV="1">
            <a:off x="6303338" y="2136551"/>
            <a:ext cx="658699" cy="361014"/>
          </a:xfrm>
          <a:prstGeom prst="straightConnector1">
            <a:avLst/>
          </a:prstGeom>
          <a:noFill/>
          <a:ln w="3810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2" name="Rounded Rectangle 43"/>
          <p:cNvSpPr/>
          <p:nvPr/>
        </p:nvSpPr>
        <p:spPr>
          <a:xfrm>
            <a:off x="4864004" y="2293994"/>
            <a:ext cx="1439334" cy="407143"/>
          </a:xfrm>
          <a:prstGeom prst="roundRect">
            <a:avLst/>
          </a:prstGeom>
          <a:solidFill>
            <a:srgbClr val="ED7D31">
              <a:lumMod val="20000"/>
              <a:lumOff val="80000"/>
            </a:srgbClr>
          </a:solidFill>
          <a:ln w="381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KEK/Tsukuba: 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53" name="Rounded Rectangle 45"/>
          <p:cNvSpPr/>
          <p:nvPr/>
        </p:nvSpPr>
        <p:spPr>
          <a:xfrm>
            <a:off x="4867848" y="2972561"/>
            <a:ext cx="1439334" cy="407143"/>
          </a:xfrm>
          <a:prstGeom prst="roundRect">
            <a:avLst/>
          </a:prstGeom>
          <a:solidFill>
            <a:srgbClr val="ED7D31">
              <a:lumMod val="20000"/>
              <a:lumOff val="80000"/>
            </a:srgbClr>
          </a:solidFill>
          <a:ln w="381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Birmingham: 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54" name="Rounded Rectangle 47"/>
          <p:cNvSpPr/>
          <p:nvPr/>
        </p:nvSpPr>
        <p:spPr>
          <a:xfrm>
            <a:off x="4864004" y="3674891"/>
            <a:ext cx="1439334" cy="407143"/>
          </a:xfrm>
          <a:prstGeom prst="roundRect">
            <a:avLst/>
          </a:prstGeom>
          <a:solidFill>
            <a:srgbClr val="ED7D31">
              <a:lumMod val="20000"/>
              <a:lumOff val="80000"/>
            </a:srgbClr>
          </a:solidFill>
          <a:ln w="381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Ljubljana: 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</a:p>
        </p:txBody>
      </p:sp>
      <p:sp>
        <p:nvSpPr>
          <p:cNvPr id="55" name="Rounded Rectangle 53"/>
          <p:cNvSpPr/>
          <p:nvPr/>
        </p:nvSpPr>
        <p:spPr>
          <a:xfrm>
            <a:off x="6972006" y="2632743"/>
            <a:ext cx="1439334" cy="345695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381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Birmingham</a:t>
            </a:r>
            <a:endParaRPr kumimoji="0" lang="en-US" sz="1500" b="1" i="0" u="none" strike="noStrike" kern="0" cap="none" spc="0" normalizeH="0" baseline="0" noProof="0" dirty="0" smtClean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ounded Rectangle 54"/>
          <p:cNvSpPr/>
          <p:nvPr/>
        </p:nvSpPr>
        <p:spPr>
          <a:xfrm>
            <a:off x="6981982" y="3997045"/>
            <a:ext cx="1439334" cy="35756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381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Ljubljana</a:t>
            </a:r>
            <a:endParaRPr kumimoji="0" lang="en-US" sz="1500" b="1" i="0" u="none" strike="noStrike" kern="0" cap="none" spc="0" normalizeH="0" baseline="0" noProof="0" dirty="0" smtClean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962037" y="1959219"/>
            <a:ext cx="1439334" cy="354664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381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KEK/Tsukuba</a:t>
            </a:r>
            <a:endParaRPr kumimoji="0" lang="en-US" sz="1500" b="1" i="0" u="none" strike="noStrike" kern="0" cap="none" spc="0" normalizeH="0" baseline="0" noProof="0" dirty="0" smtClean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8" name="Straight Arrow Connector 64"/>
          <p:cNvCxnSpPr>
            <a:stCxn id="44" idx="3"/>
            <a:endCxn id="53" idx="1"/>
          </p:cNvCxnSpPr>
          <p:nvPr/>
        </p:nvCxnSpPr>
        <p:spPr>
          <a:xfrm>
            <a:off x="3016435" y="2670117"/>
            <a:ext cx="1851413" cy="506015"/>
          </a:xfrm>
          <a:prstGeom prst="straightConnector1">
            <a:avLst/>
          </a:prstGeom>
          <a:noFill/>
          <a:ln w="5715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9" name="Straight Arrow Connector 65"/>
          <p:cNvCxnSpPr>
            <a:stCxn id="44" idx="3"/>
          </p:cNvCxnSpPr>
          <p:nvPr/>
        </p:nvCxnSpPr>
        <p:spPr>
          <a:xfrm>
            <a:off x="3016435" y="2670118"/>
            <a:ext cx="1828162" cy="1084030"/>
          </a:xfrm>
          <a:prstGeom prst="straightConnector1">
            <a:avLst/>
          </a:prstGeom>
          <a:noFill/>
          <a:ln w="5715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0" name="Straight Arrow Connector 100"/>
          <p:cNvCxnSpPr>
            <a:stCxn id="53" idx="3"/>
          </p:cNvCxnSpPr>
          <p:nvPr/>
        </p:nvCxnSpPr>
        <p:spPr>
          <a:xfrm flipV="1">
            <a:off x="6307182" y="2913138"/>
            <a:ext cx="654855" cy="262994"/>
          </a:xfrm>
          <a:prstGeom prst="straightConnector1">
            <a:avLst/>
          </a:prstGeom>
          <a:noFill/>
          <a:ln w="3810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1" name="Straight Arrow Connector 101"/>
          <p:cNvCxnSpPr>
            <a:stCxn id="54" idx="3"/>
            <a:endCxn id="56" idx="1"/>
          </p:cNvCxnSpPr>
          <p:nvPr/>
        </p:nvCxnSpPr>
        <p:spPr>
          <a:xfrm>
            <a:off x="6303338" y="3878463"/>
            <a:ext cx="678644" cy="297364"/>
          </a:xfrm>
          <a:prstGeom prst="straightConnector1">
            <a:avLst/>
          </a:prstGeom>
          <a:noFill/>
          <a:ln w="3810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2" name="Donut 28"/>
          <p:cNvSpPr/>
          <p:nvPr/>
        </p:nvSpPr>
        <p:spPr>
          <a:xfrm>
            <a:off x="457200" y="4331197"/>
            <a:ext cx="739266" cy="702459"/>
          </a:xfrm>
          <a:prstGeom prst="donut">
            <a:avLst>
              <a:gd name="adj" fmla="val 7770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TextBox 29"/>
          <p:cNvSpPr txBox="1"/>
          <p:nvPr/>
        </p:nvSpPr>
        <p:spPr>
          <a:xfrm>
            <a:off x="497542" y="4379608"/>
            <a:ext cx="71526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300" dirty="0">
                <a:solidFill>
                  <a:prstClr val="black"/>
                </a:solidFill>
                <a:latin typeface="Calibri" panose="020F0502020204030204"/>
              </a:rPr>
              <a:t>QA</a:t>
            </a:r>
          </a:p>
        </p:txBody>
      </p:sp>
      <p:sp>
        <p:nvSpPr>
          <p:cNvPr id="64" name="Rounded Rectangle 33"/>
          <p:cNvSpPr/>
          <p:nvPr/>
        </p:nvSpPr>
        <p:spPr>
          <a:xfrm>
            <a:off x="6973677" y="3270219"/>
            <a:ext cx="1439334" cy="35756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381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Toronto</a:t>
            </a:r>
            <a:endParaRPr kumimoji="0" lang="en-US" sz="1500" b="1" i="0" u="none" strike="noStrike" kern="0" cap="none" spc="0" normalizeH="0" baseline="0" noProof="0" dirty="0" smtClean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5" name="Straight Arrow Connector 38"/>
          <p:cNvCxnSpPr>
            <a:stCxn id="53" idx="3"/>
            <a:endCxn id="64" idx="1"/>
          </p:cNvCxnSpPr>
          <p:nvPr/>
        </p:nvCxnSpPr>
        <p:spPr>
          <a:xfrm>
            <a:off x="6307182" y="3176133"/>
            <a:ext cx="666495" cy="272868"/>
          </a:xfrm>
          <a:prstGeom prst="straightConnector1">
            <a:avLst/>
          </a:prstGeom>
          <a:noFill/>
          <a:ln w="3810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6" name="TextBox 35"/>
          <p:cNvSpPr txBox="1"/>
          <p:nvPr/>
        </p:nvSpPr>
        <p:spPr>
          <a:xfrm>
            <a:off x="2166875" y="2217742"/>
            <a:ext cx="115557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4 batches/</a:t>
            </a:r>
            <a:r>
              <a:rPr lang="en-US" sz="1350" dirty="0" err="1">
                <a:solidFill>
                  <a:prstClr val="black"/>
                </a:solidFill>
                <a:latin typeface="Calibri" panose="020F0502020204030204"/>
              </a:rPr>
              <a:t>mo</a:t>
            </a: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7" name="TextBox 37"/>
          <p:cNvSpPr txBox="1"/>
          <p:nvPr/>
        </p:nvSpPr>
        <p:spPr>
          <a:xfrm>
            <a:off x="1660828" y="3513084"/>
            <a:ext cx="115557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9 batches/</a:t>
            </a:r>
            <a:r>
              <a:rPr lang="en-US" sz="1350" dirty="0" err="1">
                <a:solidFill>
                  <a:prstClr val="black"/>
                </a:solidFill>
                <a:latin typeface="Calibri" panose="020F0502020204030204"/>
              </a:rPr>
              <a:t>mo</a:t>
            </a: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8" name="TextBox 48"/>
          <p:cNvSpPr txBox="1"/>
          <p:nvPr/>
        </p:nvSpPr>
        <p:spPr>
          <a:xfrm>
            <a:off x="4875503" y="2033482"/>
            <a:ext cx="14718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 smtClean="0">
                <a:solidFill>
                  <a:prstClr val="black"/>
                </a:solidFill>
                <a:latin typeface="Calibri" panose="020F0502020204030204"/>
              </a:rPr>
              <a:t>1 irradiation/6 </a:t>
            </a:r>
            <a:r>
              <a:rPr lang="en-US" sz="1350" dirty="0" err="1">
                <a:solidFill>
                  <a:prstClr val="black"/>
                </a:solidFill>
                <a:latin typeface="Calibri" panose="020F0502020204030204"/>
              </a:rPr>
              <a:t>mo</a:t>
            </a: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9" name="TextBox 49"/>
          <p:cNvSpPr txBox="1"/>
          <p:nvPr/>
        </p:nvSpPr>
        <p:spPr>
          <a:xfrm>
            <a:off x="4903538" y="2733276"/>
            <a:ext cx="11790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6 </a:t>
            </a:r>
            <a:r>
              <a:rPr lang="en-US" sz="1350" dirty="0" smtClean="0">
                <a:solidFill>
                  <a:prstClr val="black"/>
                </a:solidFill>
                <a:latin typeface="Calibri" panose="020F0502020204030204"/>
              </a:rPr>
              <a:t>sensors /</a:t>
            </a:r>
            <a:r>
              <a:rPr lang="en-US" sz="1350" dirty="0" err="1" smtClean="0">
                <a:solidFill>
                  <a:prstClr val="black"/>
                </a:solidFill>
                <a:latin typeface="Calibri" panose="020F0502020204030204"/>
              </a:rPr>
              <a:t>mo</a:t>
            </a: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0" name="TextBox 51"/>
          <p:cNvSpPr txBox="1"/>
          <p:nvPr/>
        </p:nvSpPr>
        <p:spPr>
          <a:xfrm>
            <a:off x="4925843" y="3426659"/>
            <a:ext cx="11790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 smtClean="0">
                <a:solidFill>
                  <a:prstClr val="black"/>
                </a:solidFill>
                <a:latin typeface="Calibri" panose="020F0502020204030204"/>
              </a:rPr>
              <a:t> 6 sensors/</a:t>
            </a:r>
            <a:r>
              <a:rPr lang="en-US" sz="1350" dirty="0" err="1">
                <a:solidFill>
                  <a:prstClr val="black"/>
                </a:solidFill>
                <a:latin typeface="Calibri" panose="020F0502020204030204"/>
              </a:rPr>
              <a:t>mo</a:t>
            </a: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1" name="TextBox 52"/>
          <p:cNvSpPr txBox="1"/>
          <p:nvPr/>
        </p:nvSpPr>
        <p:spPr>
          <a:xfrm>
            <a:off x="6990096" y="1700808"/>
            <a:ext cx="1846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2" name="TextBox 55"/>
          <p:cNvSpPr txBox="1"/>
          <p:nvPr/>
        </p:nvSpPr>
        <p:spPr>
          <a:xfrm>
            <a:off x="6992162" y="2382014"/>
            <a:ext cx="105349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4 pieces/</a:t>
            </a:r>
            <a:r>
              <a:rPr lang="en-US" sz="1350" dirty="0" err="1">
                <a:solidFill>
                  <a:prstClr val="black"/>
                </a:solidFill>
                <a:latin typeface="Calibri" panose="020F0502020204030204"/>
              </a:rPr>
              <a:t>mo</a:t>
            </a: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3" name="TextBox 57"/>
          <p:cNvSpPr txBox="1"/>
          <p:nvPr/>
        </p:nvSpPr>
        <p:spPr>
          <a:xfrm>
            <a:off x="7014155" y="3749722"/>
            <a:ext cx="105670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lang="en-US" sz="135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pieces/</a:t>
            </a:r>
            <a:r>
              <a:rPr lang="en-US" sz="1350" dirty="0" err="1">
                <a:solidFill>
                  <a:prstClr val="black"/>
                </a:solidFill>
                <a:latin typeface="Calibri" panose="020F0502020204030204"/>
              </a:rPr>
              <a:t>mo</a:t>
            </a: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4" name="TextBox 58"/>
          <p:cNvSpPr txBox="1"/>
          <p:nvPr/>
        </p:nvSpPr>
        <p:spPr>
          <a:xfrm>
            <a:off x="7033509" y="3014007"/>
            <a:ext cx="200298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4 </a:t>
            </a:r>
            <a:r>
              <a:rPr lang="en-US" sz="1350" dirty="0" smtClean="0">
                <a:solidFill>
                  <a:prstClr val="black"/>
                </a:solidFill>
                <a:latin typeface="Calibri" panose="020F0502020204030204"/>
              </a:rPr>
              <a:t>pieces/</a:t>
            </a:r>
            <a:r>
              <a:rPr lang="en-US" sz="1350" dirty="0" err="1" smtClean="0">
                <a:solidFill>
                  <a:prstClr val="black"/>
                </a:solidFill>
                <a:latin typeface="Calibri" panose="020F0502020204030204"/>
              </a:rPr>
              <a:t>mo</a:t>
            </a:r>
            <a:r>
              <a:rPr lang="en-US" sz="135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+ </a:t>
            </a:r>
            <a:r>
              <a:rPr lang="en-US" sz="1350" dirty="0" smtClean="0">
                <a:solidFill>
                  <a:prstClr val="black"/>
                </a:solidFill>
                <a:latin typeface="Calibri" panose="020F0502020204030204"/>
              </a:rPr>
              <a:t>6 IV-CV/</a:t>
            </a:r>
            <a:r>
              <a:rPr lang="en-US" sz="1350" dirty="0" err="1" smtClean="0">
                <a:solidFill>
                  <a:prstClr val="black"/>
                </a:solidFill>
                <a:latin typeface="Calibri" panose="020F0502020204030204"/>
              </a:rPr>
              <a:t>mo</a:t>
            </a:r>
            <a:r>
              <a:rPr lang="en-US" sz="135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5" name="Rounded Rectangle 59"/>
          <p:cNvSpPr/>
          <p:nvPr/>
        </p:nvSpPr>
        <p:spPr>
          <a:xfrm>
            <a:off x="6981051" y="4719291"/>
            <a:ext cx="1439334" cy="35756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381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kern="0" dirty="0">
                <a:solidFill>
                  <a:srgbClr val="70AD47">
                    <a:lumMod val="50000"/>
                  </a:srgbClr>
                </a:solidFill>
                <a:latin typeface="Calibri" panose="020F0502020204030204"/>
              </a:rPr>
              <a:t>Valencia</a:t>
            </a:r>
          </a:p>
        </p:txBody>
      </p:sp>
      <p:cxnSp>
        <p:nvCxnSpPr>
          <p:cNvPr id="76" name="Straight Arrow Connector 60"/>
          <p:cNvCxnSpPr>
            <a:stCxn id="54" idx="3"/>
          </p:cNvCxnSpPr>
          <p:nvPr/>
        </p:nvCxnSpPr>
        <p:spPr>
          <a:xfrm>
            <a:off x="6303338" y="3878463"/>
            <a:ext cx="675004" cy="870443"/>
          </a:xfrm>
          <a:prstGeom prst="straightConnector1">
            <a:avLst/>
          </a:prstGeom>
          <a:noFill/>
          <a:ln w="3810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7" name="TextBox 61"/>
          <p:cNvSpPr txBox="1"/>
          <p:nvPr/>
        </p:nvSpPr>
        <p:spPr>
          <a:xfrm>
            <a:off x="7031837" y="4437112"/>
            <a:ext cx="105349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2 pieces/</a:t>
            </a:r>
            <a:r>
              <a:rPr lang="en-US" sz="1350" dirty="0" err="1">
                <a:solidFill>
                  <a:prstClr val="black"/>
                </a:solidFill>
                <a:latin typeface="Calibri" panose="020F0502020204030204"/>
              </a:rPr>
              <a:t>mo</a:t>
            </a: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78" name="Straight Arrow Connector 101"/>
          <p:cNvCxnSpPr>
            <a:stCxn id="54" idx="3"/>
          </p:cNvCxnSpPr>
          <p:nvPr/>
        </p:nvCxnSpPr>
        <p:spPr>
          <a:xfrm flipV="1">
            <a:off x="6303338" y="3565159"/>
            <a:ext cx="677714" cy="313304"/>
          </a:xfrm>
          <a:prstGeom prst="straightConnector1">
            <a:avLst/>
          </a:prstGeom>
          <a:noFill/>
          <a:ln w="38100" cap="flat" cmpd="sng" algn="ctr">
            <a:solidFill>
              <a:schemeClr val="bg2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2166875" y="4979772"/>
            <a:ext cx="3989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Irradiations to 1.6 10</a:t>
            </a:r>
            <a:r>
              <a:rPr lang="en-US" sz="2400" baseline="30000" dirty="0" smtClean="0"/>
              <a:t>15</a:t>
            </a:r>
            <a:r>
              <a:rPr lang="en-US" sz="2400" dirty="0" smtClean="0"/>
              <a:t> n</a:t>
            </a:r>
            <a:r>
              <a:rPr lang="en-US" sz="2400" baseline="-25000" dirty="0" smtClean="0"/>
              <a:t>eq</a:t>
            </a:r>
            <a:r>
              <a:rPr lang="en-US" sz="2400" dirty="0" smtClean="0"/>
              <a:t>cm</a:t>
            </a:r>
            <a:r>
              <a:rPr lang="en-US" sz="2400" baseline="30000" dirty="0" smtClean="0"/>
              <a:t>-2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5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69" y="1120774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CCE measured with </a:t>
            </a:r>
            <a:r>
              <a:rPr lang="en-US" sz="2400" dirty="0" err="1" smtClean="0"/>
              <a:t>Alibava</a:t>
            </a:r>
            <a:r>
              <a:rPr lang="en-US" sz="2400" dirty="0" smtClean="0"/>
              <a:t> setup, irradiated and  annealed sensor (80 min at 60 C)</a:t>
            </a:r>
          </a:p>
          <a:p>
            <a:r>
              <a:rPr lang="en-US" sz="2400" dirty="0" smtClean="0"/>
              <a:t>measurements scans in 100 V steps  up to 700 V 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easurement at -20 </a:t>
            </a:r>
            <a:r>
              <a:rPr lang="en-US" sz="2400" dirty="0" smtClean="0"/>
              <a:t>C or lower</a:t>
            </a:r>
            <a:endParaRPr lang="en-US" sz="2400" dirty="0" smtClean="0"/>
          </a:p>
          <a:p>
            <a:r>
              <a:rPr lang="en-US" sz="2400" dirty="0"/>
              <a:t>c</a:t>
            </a:r>
            <a:r>
              <a:rPr lang="en-US" sz="2400" dirty="0" smtClean="0"/>
              <a:t>luster finding procedure defined </a:t>
            </a:r>
            <a:r>
              <a:rPr lang="en-US" sz="2400" dirty="0" smtClean="0"/>
              <a:t> (3. 5 </a:t>
            </a:r>
            <a:r>
              <a:rPr lang="en-US" sz="2400" dirty="0" err="1" smtClean="0"/>
              <a:t>σ</a:t>
            </a:r>
            <a:r>
              <a:rPr lang="en-US" sz="2400" dirty="0" smtClean="0"/>
              <a:t> seed, 1.5 </a:t>
            </a:r>
            <a:r>
              <a:rPr lang="en-US" sz="2400" dirty="0" err="1" smtClean="0"/>
              <a:t>σ</a:t>
            </a:r>
            <a:r>
              <a:rPr lang="en-US" sz="2400" dirty="0"/>
              <a:t>)</a:t>
            </a:r>
            <a:r>
              <a:rPr lang="en-US" sz="2400" dirty="0" smtClean="0"/>
              <a:t> in </a:t>
            </a:r>
            <a:r>
              <a:rPr lang="en-US" sz="2400" dirty="0" smtClean="0"/>
              <a:t>QA document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t least 7500 e</a:t>
            </a:r>
            <a:r>
              <a:rPr lang="en-US" sz="2400" baseline="30000" dirty="0" smtClean="0"/>
              <a:t>- </a:t>
            </a:r>
            <a:r>
              <a:rPr lang="en-US" sz="2400" dirty="0" smtClean="0"/>
              <a:t>signal   expected above 500 V </a:t>
            </a:r>
          </a:p>
          <a:p>
            <a:r>
              <a:rPr lang="en-US" sz="2400" dirty="0" smtClean="0"/>
              <a:t>careful verification of measurements should be done!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700" y="4564461"/>
            <a:ext cx="2921000" cy="1829989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7607300" y="6070600"/>
            <a:ext cx="38100" cy="650875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70200" y="5130800"/>
            <a:ext cx="1413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R0 results 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>
            <a:off x="4419600" y="5283200"/>
            <a:ext cx="927100" cy="304800"/>
          </a:xfrm>
          <a:prstGeom prst="rightArrow">
            <a:avLst/>
          </a:prstGeom>
          <a:solidFill>
            <a:schemeClr val="tx2">
              <a:lumMod val="1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49300" y="241012"/>
            <a:ext cx="25222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QA procedure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782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pic>
        <p:nvPicPr>
          <p:cNvPr id="6" name="Picture 5" descr="ext4s15a_simev_neu_itk_rati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00" y="673232"/>
            <a:ext cx="4397209" cy="30351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82978" y="4049910"/>
            <a:ext cx="3767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Neutron fraction of 1 MeV </a:t>
            </a:r>
            <a:r>
              <a:rPr lang="en-US" sz="2000" dirty="0" err="1" smtClean="0"/>
              <a:t>fluence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8" name="Picture 7" descr="fig_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3" y="673232"/>
            <a:ext cx="4397208" cy="30351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7207" y="5376565"/>
            <a:ext cx="8766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Neutron fraction in the region with the highest </a:t>
            </a:r>
            <a:r>
              <a:rPr lang="en-US" sz="2400" dirty="0" err="1" smtClean="0"/>
              <a:t>fluence</a:t>
            </a:r>
            <a:r>
              <a:rPr lang="en-US" sz="2400" dirty="0" smtClean="0"/>
              <a:t> is about 65 %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358900" y="4014906"/>
            <a:ext cx="1693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MeV </a:t>
            </a:r>
            <a:r>
              <a:rPr lang="en-US" sz="2000" dirty="0" err="1" smtClean="0"/>
              <a:t>fluence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880899" y="4647168"/>
            <a:ext cx="3736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/>
              <a:t>Step 1.5 extended layout and no HGT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49500" y="5838230"/>
            <a:ext cx="256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Thanks to Paul </a:t>
            </a:r>
            <a:r>
              <a:rPr lang="en-US" dirty="0" err="1"/>
              <a:t>Miyagawa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2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ll sites should measure the signal of </a:t>
            </a:r>
            <a:r>
              <a:rPr lang="en-US" dirty="0" err="1" smtClean="0"/>
              <a:t>nonirradiated</a:t>
            </a:r>
            <a:r>
              <a:rPr lang="en-US" dirty="0" smtClean="0"/>
              <a:t> and irradiated sensors from the same batch</a:t>
            </a:r>
          </a:p>
          <a:p>
            <a:r>
              <a:rPr lang="en-US" dirty="0" smtClean="0"/>
              <a:t>20 ATLAS17 LS  </a:t>
            </a:r>
            <a:r>
              <a:rPr lang="en-US" dirty="0" err="1" smtClean="0"/>
              <a:t>minisensors</a:t>
            </a:r>
            <a:r>
              <a:rPr lang="en-US" dirty="0" smtClean="0"/>
              <a:t> from March 2019 </a:t>
            </a:r>
          </a:p>
          <a:p>
            <a:r>
              <a:rPr lang="en-US" dirty="0" smtClean="0"/>
              <a:t>10 sensors  irradiated with neutrons to 1.6 10</a:t>
            </a:r>
            <a:r>
              <a:rPr lang="en-US" baseline="30000" dirty="0" smtClean="0"/>
              <a:t>15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eq</a:t>
            </a:r>
            <a:endParaRPr lang="en-US" baseline="-25000" dirty="0" smtClean="0"/>
          </a:p>
          <a:p>
            <a:r>
              <a:rPr lang="en-US" dirty="0"/>
              <a:t>common annealing  80 min at 60 C before measurements 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istributed to QA labs together with </a:t>
            </a:r>
            <a:r>
              <a:rPr lang="en-US" dirty="0" err="1" smtClean="0"/>
              <a:t>nonirradiated</a:t>
            </a:r>
            <a:r>
              <a:rPr lang="en-US" dirty="0" smtClean="0"/>
              <a:t> sensors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33600" y="266700"/>
            <a:ext cx="27817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Site verification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962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etups  were built in the past more than 10 years ago </a:t>
            </a:r>
          </a:p>
          <a:p>
            <a:r>
              <a:rPr lang="en-US" sz="2400" dirty="0" smtClean="0"/>
              <a:t>they have different cooling (</a:t>
            </a:r>
            <a:r>
              <a:rPr lang="en-US" sz="2400" dirty="0" err="1" smtClean="0"/>
              <a:t>Peltier</a:t>
            </a:r>
            <a:r>
              <a:rPr lang="en-US" sz="2400" dirty="0" smtClean="0"/>
              <a:t>, gas) , collimation, trigger , </a:t>
            </a:r>
            <a:r>
              <a:rPr lang="en-US" sz="2400" dirty="0" err="1" smtClean="0"/>
              <a:t>Alibava</a:t>
            </a:r>
            <a:r>
              <a:rPr lang="en-US" sz="2400" dirty="0" smtClean="0"/>
              <a:t> boards</a:t>
            </a:r>
          </a:p>
          <a:p>
            <a:r>
              <a:rPr lang="en-US" sz="2400" dirty="0" smtClean="0"/>
              <a:t>agreement on normalization procedure of setups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alibration with capacitors is not precise  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easure signal of </a:t>
            </a:r>
            <a:r>
              <a:rPr lang="en-US" sz="2400" dirty="0" err="1" smtClean="0"/>
              <a:t>nonirradiated</a:t>
            </a:r>
            <a:r>
              <a:rPr lang="en-US" sz="2400" dirty="0" smtClean="0"/>
              <a:t> sensor  and normalize it to 23050 e</a:t>
            </a:r>
            <a:r>
              <a:rPr lang="en-US" sz="2400" baseline="30000" dirty="0" smtClean="0"/>
              <a:t>- </a:t>
            </a:r>
            <a:r>
              <a:rPr lang="en-US" sz="2400" dirty="0"/>
              <a:t>above FDV for 295 microns of the active thickness </a:t>
            </a:r>
            <a:endParaRPr lang="en-US" sz="2400" dirty="0" smtClean="0"/>
          </a:p>
          <a:p>
            <a:r>
              <a:rPr lang="en-US" sz="2400" dirty="0" smtClean="0"/>
              <a:t>correct chip gain due to the temperature dependence if needed</a:t>
            </a:r>
          </a:p>
          <a:p>
            <a:r>
              <a:rPr lang="en-US" sz="2400" dirty="0"/>
              <a:t>u</a:t>
            </a:r>
            <a:r>
              <a:rPr lang="en-US" sz="2400" dirty="0" smtClean="0"/>
              <a:t>se this gain for irradiated sensor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74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0033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</a:t>
            </a:r>
            <a:r>
              <a:rPr lang="en-US" dirty="0" smtClean="0"/>
              <a:t>abs share  on CERNBOX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oltage scans of CCE, </a:t>
            </a:r>
            <a:r>
              <a:rPr lang="en-US" dirty="0"/>
              <a:t>I</a:t>
            </a:r>
            <a:r>
              <a:rPr lang="en-US" dirty="0" smtClean="0"/>
              <a:t>/V</a:t>
            </a:r>
          </a:p>
          <a:p>
            <a:pPr lvl="1"/>
            <a:r>
              <a:rPr lang="en-US" dirty="0" smtClean="0"/>
              <a:t>spectra with fit </a:t>
            </a:r>
          </a:p>
          <a:p>
            <a:pPr lvl="1"/>
            <a:r>
              <a:rPr lang="en-US" dirty="0" smtClean="0"/>
              <a:t>cluster widths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oise </a:t>
            </a:r>
          </a:p>
          <a:p>
            <a:pPr lvl="1"/>
            <a:r>
              <a:rPr lang="en-US" dirty="0" smtClean="0"/>
              <a:t>geometry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We started with the exchange of data  a week ago, some data are not complete yet or need small corrections (Birmingham, Toronto).</a:t>
            </a:r>
          </a:p>
          <a:p>
            <a:pPr marL="57150" indent="0">
              <a:buNone/>
            </a:pPr>
            <a:r>
              <a:rPr lang="en-US" dirty="0" smtClean="0"/>
              <a:t>We are still discussing details of analysis</a:t>
            </a:r>
            <a:r>
              <a:rPr lang="mr-IN" dirty="0" smtClean="0"/>
              <a:t>…</a:t>
            </a:r>
            <a:r>
              <a:rPr lang="sl-SI" dirty="0" smtClean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26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330200"/>
            <a:ext cx="7264400" cy="342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Spectra irradiated sensor 500V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pic>
        <p:nvPicPr>
          <p:cNvPr id="8" name="Picture 7" descr="spectrum-irradiated-500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75" y="1303338"/>
            <a:ext cx="3326775" cy="2348646"/>
          </a:xfrm>
          <a:prstGeom prst="rect">
            <a:avLst/>
          </a:prstGeom>
        </p:spPr>
      </p:pic>
      <p:pic>
        <p:nvPicPr>
          <p:cNvPr id="9" name="Picture 8" descr="spectrum500V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280" y="1303338"/>
            <a:ext cx="3931589" cy="2348646"/>
          </a:xfrm>
          <a:prstGeom prst="rect">
            <a:avLst/>
          </a:prstGeom>
        </p:spPr>
      </p:pic>
      <p:pic>
        <p:nvPicPr>
          <p:cNvPr id="11" name="Picture 10" descr="fit_500.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75" y="3943866"/>
            <a:ext cx="3326775" cy="24124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4300" y="934006"/>
            <a:ext cx="103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Ljubljana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95900" y="934006"/>
            <a:ext cx="97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Valencia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38300" y="3638034"/>
            <a:ext cx="94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Toronto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08752" y="3631168"/>
            <a:ext cx="132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Birmingham</a:t>
            </a:r>
            <a:endParaRPr lang="en-US" dirty="0"/>
          </a:p>
        </p:txBody>
      </p:sp>
      <p:pic>
        <p:nvPicPr>
          <p:cNvPr id="13" name="Picture 12" descr="Screenshot 2020-02-02 at 16.09.28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280" y="3943866"/>
            <a:ext cx="3765110" cy="219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8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82576"/>
            <a:ext cx="8229600" cy="1143000"/>
          </a:xfrm>
        </p:spPr>
        <p:txBody>
          <a:bodyPr/>
          <a:lstStyle/>
          <a:p>
            <a:r>
              <a:rPr lang="en-US" dirty="0" smtClean="0"/>
              <a:t>Voltage scan of CCE </a:t>
            </a:r>
            <a:endParaRPr lang="en-US" dirty="0"/>
          </a:p>
        </p:txBody>
      </p:sp>
      <p:pic>
        <p:nvPicPr>
          <p:cNvPr id="6" name="Content Placeholder 5" descr="CC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879" r="-16879"/>
          <a:stretch>
            <a:fillRect/>
          </a:stretch>
        </p:blipFill>
        <p:spPr>
          <a:xfrm>
            <a:off x="467420" y="1739900"/>
            <a:ext cx="7012880" cy="385698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ITK week  February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184400" y="3327400"/>
            <a:ext cx="30607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83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Custom 4">
      <a:dk1>
        <a:srgbClr val="89C6EE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4098</TotalTime>
  <Words>583</Words>
  <Application>Microsoft Macintosh PowerPoint</Application>
  <PresentationFormat>On-screen Show (4:3)</PresentationFormat>
  <Paragraphs>107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</vt:lpstr>
      <vt:lpstr>QA – site verification for CCE tests </vt:lpstr>
      <vt:lpstr>QA Irradiation &amp; Test Sites</vt:lpstr>
      <vt:lpstr>PowerPoint Presentation</vt:lpstr>
      <vt:lpstr>PowerPoint Presentation</vt:lpstr>
      <vt:lpstr>PowerPoint Presentation</vt:lpstr>
      <vt:lpstr>Site verification</vt:lpstr>
      <vt:lpstr>PowerPoint Presentation</vt:lpstr>
      <vt:lpstr>Spectra irradiated sensor 500V</vt:lpstr>
      <vt:lpstr>Voltage scan of CCE </vt:lpstr>
      <vt:lpstr>Summary </vt:lpstr>
      <vt:lpstr>Conclusion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system for large objects at Ljubljana JSI TRIGA reactor</dc:title>
  <dc:creator>Vladimir Cindro</dc:creator>
  <cp:lastModifiedBy>Vladimir Cindro</cp:lastModifiedBy>
  <cp:revision>124</cp:revision>
  <dcterms:created xsi:type="dcterms:W3CDTF">2017-01-18T10:02:38Z</dcterms:created>
  <dcterms:modified xsi:type="dcterms:W3CDTF">2020-02-03T07:40:56Z</dcterms:modified>
</cp:coreProperties>
</file>