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io Díez Cornell" initials="SD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18" d="100"/>
          <a:sy n="118" d="100"/>
        </p:scale>
        <p:origin x="14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84226-629E-452D-8680-43B08E93BCA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0D6C-5039-4456-8B0B-56A8177FF9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6632"/>
            <a:ext cx="8229600" cy="40468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Core shipment option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2648" y="1089610"/>
            <a:ext cx="1143008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Scientifica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2169730"/>
            <a:ext cx="1143008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CERN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305" y="5078891"/>
            <a:ext cx="1143008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JSI (Ljubljana)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3763198"/>
            <a:ext cx="114300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DESY (HH)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38603" y="5155553"/>
            <a:ext cx="1143008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IFIC (Valencia)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4810" y="2962958"/>
            <a:ext cx="114300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DESY (HH)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4810" y="3820214"/>
            <a:ext cx="114300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Freiburg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14810" y="4656575"/>
            <a:ext cx="114300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TRIUMF (Vancouver)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14810" y="5606164"/>
            <a:ext cx="1143008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IFIC (Valencia)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43636" y="3475166"/>
            <a:ext cx="114300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DESY (HH)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43636" y="5173741"/>
            <a:ext cx="1143008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Nikhef</a:t>
            </a:r>
            <a:r>
              <a:rPr lang="en-US" sz="1200" dirty="0">
                <a:solidFill>
                  <a:schemeClr val="bg1"/>
                </a:solidFill>
              </a:rPr>
              <a:t> (Amsterdam)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858148" y="3797590"/>
            <a:ext cx="1214446" cy="1071570"/>
            <a:chOff x="7715272" y="3857628"/>
            <a:chExt cx="1214446" cy="1071570"/>
          </a:xfrm>
        </p:grpSpPr>
        <p:sp>
          <p:nvSpPr>
            <p:cNvPr id="18" name="Oval 17"/>
            <p:cNvSpPr/>
            <p:nvPr/>
          </p:nvSpPr>
          <p:spPr>
            <a:xfrm>
              <a:off x="7715272" y="3857628"/>
              <a:ext cx="1214446" cy="107157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13500" y="4066843"/>
              <a:ext cx="1000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ATLAS @CERN</a:t>
              </a:r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CEE28A6-D1FB-457C-BDE9-2E2F90AAE380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895032" y="1366609"/>
            <a:ext cx="9120" cy="8031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DB37D-D5F6-471D-926D-4315C766F27B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1835696" y="3958714"/>
            <a:ext cx="2379114" cy="4809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A2097A4-08DC-4873-B6D7-8B90CE6301E9}"/>
              </a:ext>
            </a:extLst>
          </p:cNvPr>
          <p:cNvCxnSpPr>
            <a:cxnSpLocks/>
          </p:cNvCxnSpPr>
          <p:nvPr/>
        </p:nvCxnSpPr>
        <p:spPr>
          <a:xfrm flipV="1">
            <a:off x="3563888" y="4866846"/>
            <a:ext cx="610635" cy="38745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E651AE5-1EBD-46D3-8577-219374534E36}"/>
              </a:ext>
            </a:extLst>
          </p:cNvPr>
          <p:cNvCxnSpPr>
            <a:cxnSpLocks/>
          </p:cNvCxnSpPr>
          <p:nvPr/>
        </p:nvCxnSpPr>
        <p:spPr>
          <a:xfrm>
            <a:off x="3563888" y="5437174"/>
            <a:ext cx="561240" cy="1601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CACA4F8-2C3F-4051-99E8-F81605614E07}"/>
              </a:ext>
            </a:extLst>
          </p:cNvPr>
          <p:cNvCxnSpPr>
            <a:cxnSpLocks/>
          </p:cNvCxnSpPr>
          <p:nvPr/>
        </p:nvCxnSpPr>
        <p:spPr>
          <a:xfrm>
            <a:off x="5424821" y="3123157"/>
            <a:ext cx="663463" cy="457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F168BD4-4946-4ABB-B163-2CDFA982990D}"/>
              </a:ext>
            </a:extLst>
          </p:cNvPr>
          <p:cNvCxnSpPr>
            <a:cxnSpLocks/>
          </p:cNvCxnSpPr>
          <p:nvPr/>
        </p:nvCxnSpPr>
        <p:spPr>
          <a:xfrm flipV="1">
            <a:off x="5432691" y="3657600"/>
            <a:ext cx="659451" cy="3202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D512F52-9E87-491B-9ABB-3D1C342F8EDE}"/>
              </a:ext>
            </a:extLst>
          </p:cNvPr>
          <p:cNvCxnSpPr>
            <a:cxnSpLocks/>
          </p:cNvCxnSpPr>
          <p:nvPr/>
        </p:nvCxnSpPr>
        <p:spPr>
          <a:xfrm>
            <a:off x="5424821" y="4902731"/>
            <a:ext cx="663463" cy="457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CAADD36-0545-4129-A555-47E6771055A0}"/>
              </a:ext>
            </a:extLst>
          </p:cNvPr>
          <p:cNvCxnSpPr>
            <a:cxnSpLocks/>
          </p:cNvCxnSpPr>
          <p:nvPr/>
        </p:nvCxnSpPr>
        <p:spPr>
          <a:xfrm flipV="1">
            <a:off x="5432691" y="5437174"/>
            <a:ext cx="659451" cy="3202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277638-939F-41E2-B17B-018A23886BC3}"/>
              </a:ext>
            </a:extLst>
          </p:cNvPr>
          <p:cNvCxnSpPr>
            <a:cxnSpLocks/>
          </p:cNvCxnSpPr>
          <p:nvPr/>
        </p:nvCxnSpPr>
        <p:spPr>
          <a:xfrm>
            <a:off x="7334491" y="3684608"/>
            <a:ext cx="523657" cy="4587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0CA2B5-79A4-4F05-A3E7-D3B381F753F7}"/>
              </a:ext>
            </a:extLst>
          </p:cNvPr>
          <p:cNvCxnSpPr>
            <a:cxnSpLocks/>
          </p:cNvCxnSpPr>
          <p:nvPr/>
        </p:nvCxnSpPr>
        <p:spPr>
          <a:xfrm flipV="1">
            <a:off x="7326297" y="4742082"/>
            <a:ext cx="620712" cy="5122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F8F6E77-F121-4209-B0E2-9C6FAC38426F}"/>
              </a:ext>
            </a:extLst>
          </p:cNvPr>
          <p:cNvSpPr txBox="1"/>
          <p:nvPr/>
        </p:nvSpPr>
        <p:spPr>
          <a:xfrm>
            <a:off x="899592" y="160905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100%</a:t>
            </a:r>
            <a:endParaRPr lang="x-none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A6CF06-2339-4065-B41F-C37D64D4B805}"/>
              </a:ext>
            </a:extLst>
          </p:cNvPr>
          <p:cNvSpPr txBox="1"/>
          <p:nvPr/>
        </p:nvSpPr>
        <p:spPr>
          <a:xfrm>
            <a:off x="467544" y="29067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50%</a:t>
            </a:r>
            <a:endParaRPr lang="x-none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E2F5F6-12F7-4B68-B64A-1E87F945A8F6}"/>
              </a:ext>
            </a:extLst>
          </p:cNvPr>
          <p:cNvSpPr txBox="1"/>
          <p:nvPr/>
        </p:nvSpPr>
        <p:spPr>
          <a:xfrm>
            <a:off x="395536" y="44371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50%</a:t>
            </a:r>
            <a:endParaRPr lang="x-none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61B3AAD-75EA-4EC5-90FC-1C5E92FDC988}"/>
              </a:ext>
            </a:extLst>
          </p:cNvPr>
          <p:cNvSpPr txBox="1"/>
          <p:nvPr/>
        </p:nvSpPr>
        <p:spPr>
          <a:xfrm>
            <a:off x="2843808" y="371703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D1236FB-C4F5-4E81-9E81-B89A4E0E30E6}"/>
              </a:ext>
            </a:extLst>
          </p:cNvPr>
          <p:cNvSpPr txBox="1"/>
          <p:nvPr/>
        </p:nvSpPr>
        <p:spPr>
          <a:xfrm>
            <a:off x="3491880" y="477740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DD38A2-6113-4F38-AB1E-B1185606F73E}"/>
              </a:ext>
            </a:extLst>
          </p:cNvPr>
          <p:cNvSpPr txBox="1"/>
          <p:nvPr/>
        </p:nvSpPr>
        <p:spPr>
          <a:xfrm>
            <a:off x="3491880" y="551723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ABE2A0-9ED7-44B2-B015-581C6CD8D38E}"/>
              </a:ext>
            </a:extLst>
          </p:cNvPr>
          <p:cNvSpPr txBox="1"/>
          <p:nvPr/>
        </p:nvSpPr>
        <p:spPr>
          <a:xfrm>
            <a:off x="2411760" y="321297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(25%)</a:t>
            </a:r>
            <a:endParaRPr lang="x-none" sz="1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6CE7473-ADD7-4337-BB6D-AFBAA4B1BEEA}"/>
              </a:ext>
            </a:extLst>
          </p:cNvPr>
          <p:cNvSpPr txBox="1"/>
          <p:nvPr/>
        </p:nvSpPr>
        <p:spPr>
          <a:xfrm>
            <a:off x="5585848" y="303749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(25%)</a:t>
            </a:r>
            <a:endParaRPr lang="x-none" sz="1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2E873F-64C4-4AF6-89AE-DE9DAB911D96}"/>
              </a:ext>
            </a:extLst>
          </p:cNvPr>
          <p:cNvSpPr txBox="1"/>
          <p:nvPr/>
        </p:nvSpPr>
        <p:spPr>
          <a:xfrm>
            <a:off x="5635875" y="381920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2DB345-F79C-43A8-ABBF-2BD427DFAB43}"/>
              </a:ext>
            </a:extLst>
          </p:cNvPr>
          <p:cNvSpPr txBox="1"/>
          <p:nvPr/>
        </p:nvSpPr>
        <p:spPr>
          <a:xfrm>
            <a:off x="5660947" y="483496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50E12F-C5C9-4321-A24A-3F8AFCD79FD0}"/>
              </a:ext>
            </a:extLst>
          </p:cNvPr>
          <p:cNvSpPr txBox="1"/>
          <p:nvPr/>
        </p:nvSpPr>
        <p:spPr>
          <a:xfrm>
            <a:off x="5652120" y="55892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18592C2-4858-4981-8F95-0356EBA6EB1D}"/>
              </a:ext>
            </a:extLst>
          </p:cNvPr>
          <p:cNvSpPr txBox="1"/>
          <p:nvPr/>
        </p:nvSpPr>
        <p:spPr>
          <a:xfrm>
            <a:off x="7432954" y="3526860"/>
            <a:ext cx="95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Endcap A</a:t>
            </a:r>
            <a:endParaRPr lang="x-none" sz="14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D59B721-6F2A-4243-9EBA-E6DB11E8009A}"/>
              </a:ext>
            </a:extLst>
          </p:cNvPr>
          <p:cNvSpPr txBox="1"/>
          <p:nvPr/>
        </p:nvSpPr>
        <p:spPr>
          <a:xfrm>
            <a:off x="7575395" y="5065439"/>
            <a:ext cx="95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Endcap C</a:t>
            </a:r>
            <a:endParaRPr lang="x-none" sz="1400" dirty="0"/>
          </a:p>
        </p:txBody>
      </p:sp>
      <p:cxnSp>
        <p:nvCxnSpPr>
          <p:cNvPr id="42" name="Elbow Connector 41"/>
          <p:cNvCxnSpPr/>
          <p:nvPr/>
        </p:nvCxnSpPr>
        <p:spPr>
          <a:xfrm rot="16200000" flipH="1">
            <a:off x="-827026" y="3749964"/>
            <a:ext cx="2661148" cy="21602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endCxn id="9" idx="1"/>
          </p:cNvCxnSpPr>
          <p:nvPr/>
        </p:nvCxnSpPr>
        <p:spPr>
          <a:xfrm rot="16200000" flipH="1">
            <a:off x="-129595" y="3160543"/>
            <a:ext cx="1374296" cy="10801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B0DB37D-D5F6-471D-926D-4315C766F27B}"/>
              </a:ext>
            </a:extLst>
          </p:cNvPr>
          <p:cNvCxnSpPr>
            <a:cxnSpLocks/>
          </p:cNvCxnSpPr>
          <p:nvPr/>
        </p:nvCxnSpPr>
        <p:spPr>
          <a:xfrm>
            <a:off x="1834527" y="5254304"/>
            <a:ext cx="468592" cy="322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D4F1DFA-D4D3-41D8-88A6-E5B89C886A25}"/>
              </a:ext>
            </a:extLst>
          </p:cNvPr>
          <p:cNvSpPr txBox="1"/>
          <p:nvPr/>
        </p:nvSpPr>
        <p:spPr>
          <a:xfrm>
            <a:off x="1835696" y="494116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50%</a:t>
            </a:r>
            <a:endParaRPr lang="x-none" sz="1400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C87DED3-BCCD-4C78-845C-823A8B283E87}"/>
              </a:ext>
            </a:extLst>
          </p:cNvPr>
          <p:cNvCxnSpPr>
            <a:cxnSpLocks/>
          </p:cNvCxnSpPr>
          <p:nvPr/>
        </p:nvCxnSpPr>
        <p:spPr>
          <a:xfrm flipV="1">
            <a:off x="1835696" y="3101458"/>
            <a:ext cx="2338827" cy="8212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923928" y="1445875"/>
            <a:ext cx="496855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Advantages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Agreed flow with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Scientifica</a:t>
            </a: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Disadvantage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IFIC needs to send petals back and forth to/from Ljubljana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923928" y="6206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Percentages always refer to total number of petal cores (~400)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In parentheses they are not really shipments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6332" y="6135687"/>
            <a:ext cx="8714139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DESY can test 50% of the completed cores and Ljubljana the other 50% (last step of QC)</a:t>
            </a:r>
          </a:p>
          <a:p>
            <a:pPr algn="ctr"/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Alternatively, DESY can still ship all the Freiburg cores to Ljubljana for test, but that would increase shipments significantly</a:t>
            </a:r>
          </a:p>
        </p:txBody>
      </p:sp>
    </p:spTree>
    <p:extLst>
      <p:ext uri="{BB962C8B-B14F-4D97-AF65-F5344CB8AC3E}">
        <p14:creationId xmlns:p14="http://schemas.microsoft.com/office/powerpoint/2010/main" val="123545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921"/>
            <a:ext cx="8229600" cy="333751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Core shipment option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06" y="1689216"/>
            <a:ext cx="1143008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Scientifica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14480" y="1689216"/>
            <a:ext cx="1143008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CERN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4480" y="2546473"/>
            <a:ext cx="1143008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JSI (Ljubljana)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3475166"/>
            <a:ext cx="114300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DESY (HH)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14546" y="5177536"/>
            <a:ext cx="1143008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IFIC (Valencia)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4810" y="2962958"/>
            <a:ext cx="114300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DESY (HH)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4810" y="3820214"/>
            <a:ext cx="114300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Freiburg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14810" y="4656575"/>
            <a:ext cx="114300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TRIUMF (Vancouver)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14810" y="5606164"/>
            <a:ext cx="1143008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IFIC (Valencia)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43636" y="3475166"/>
            <a:ext cx="114300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DESY (HH)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43636" y="5173741"/>
            <a:ext cx="1143008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Nikhef</a:t>
            </a:r>
            <a:r>
              <a:rPr lang="en-US" sz="1200" dirty="0">
                <a:solidFill>
                  <a:schemeClr val="bg1"/>
                </a:solidFill>
              </a:rPr>
              <a:t> (Amsterdam)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858148" y="3797590"/>
            <a:ext cx="1214446" cy="1071570"/>
            <a:chOff x="7715272" y="3857628"/>
            <a:chExt cx="1214446" cy="1071570"/>
          </a:xfrm>
        </p:grpSpPr>
        <p:sp>
          <p:nvSpPr>
            <p:cNvPr id="18" name="Oval 17"/>
            <p:cNvSpPr/>
            <p:nvPr/>
          </p:nvSpPr>
          <p:spPr>
            <a:xfrm>
              <a:off x="7715272" y="3857628"/>
              <a:ext cx="1214446" cy="107157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13500" y="4066843"/>
              <a:ext cx="1000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ATLAS @CERN</a:t>
              </a:r>
            </a:p>
          </p:txBody>
        </p:sp>
      </p:grpSp>
      <p:cxnSp>
        <p:nvCxnSpPr>
          <p:cNvPr id="22" name="Shape 21"/>
          <p:cNvCxnSpPr>
            <a:endCxn id="10" idx="1"/>
          </p:cNvCxnSpPr>
          <p:nvPr/>
        </p:nvCxnSpPr>
        <p:spPr>
          <a:xfrm rot="16200000" flipH="1">
            <a:off x="770962" y="3872452"/>
            <a:ext cx="2458540" cy="42862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endCxn id="9" idx="1"/>
          </p:cNvCxnSpPr>
          <p:nvPr/>
        </p:nvCxnSpPr>
        <p:spPr>
          <a:xfrm rot="16200000" flipH="1">
            <a:off x="1765023" y="3164143"/>
            <a:ext cx="756170" cy="14287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CEE28A6-D1FB-457C-BDE9-2E2F90AAE380}"/>
              </a:ext>
            </a:extLst>
          </p:cNvPr>
          <p:cNvCxnSpPr>
            <a:cxnSpLocks/>
          </p:cNvCxnSpPr>
          <p:nvPr/>
        </p:nvCxnSpPr>
        <p:spPr>
          <a:xfrm>
            <a:off x="1259632" y="1844824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B28483D-96E0-4708-8F14-8D124B41578F}"/>
              </a:ext>
            </a:extLst>
          </p:cNvPr>
          <p:cNvCxnSpPr>
            <a:cxnSpLocks/>
          </p:cNvCxnSpPr>
          <p:nvPr/>
        </p:nvCxnSpPr>
        <p:spPr>
          <a:xfrm>
            <a:off x="2267744" y="2060848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DB37D-D5F6-471D-926D-4315C766F27B}"/>
              </a:ext>
            </a:extLst>
          </p:cNvPr>
          <p:cNvCxnSpPr>
            <a:cxnSpLocks/>
          </p:cNvCxnSpPr>
          <p:nvPr/>
        </p:nvCxnSpPr>
        <p:spPr>
          <a:xfrm flipV="1">
            <a:off x="3419872" y="3123826"/>
            <a:ext cx="746861" cy="4491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C87DED3-BCCD-4C78-845C-823A8B283E87}"/>
              </a:ext>
            </a:extLst>
          </p:cNvPr>
          <p:cNvCxnSpPr>
            <a:cxnSpLocks/>
          </p:cNvCxnSpPr>
          <p:nvPr/>
        </p:nvCxnSpPr>
        <p:spPr>
          <a:xfrm>
            <a:off x="3422248" y="3680749"/>
            <a:ext cx="752355" cy="2970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A2097A4-08DC-4873-B6D7-8B90CE6301E9}"/>
              </a:ext>
            </a:extLst>
          </p:cNvPr>
          <p:cNvCxnSpPr>
            <a:cxnSpLocks/>
          </p:cNvCxnSpPr>
          <p:nvPr/>
        </p:nvCxnSpPr>
        <p:spPr>
          <a:xfrm flipV="1">
            <a:off x="3427662" y="4866846"/>
            <a:ext cx="746861" cy="4491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E651AE5-1EBD-46D3-8577-219374534E36}"/>
              </a:ext>
            </a:extLst>
          </p:cNvPr>
          <p:cNvCxnSpPr>
            <a:cxnSpLocks/>
          </p:cNvCxnSpPr>
          <p:nvPr/>
        </p:nvCxnSpPr>
        <p:spPr>
          <a:xfrm>
            <a:off x="3430038" y="5423769"/>
            <a:ext cx="752355" cy="2970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CACA4F8-2C3F-4051-99E8-F81605614E07}"/>
              </a:ext>
            </a:extLst>
          </p:cNvPr>
          <p:cNvCxnSpPr>
            <a:cxnSpLocks/>
          </p:cNvCxnSpPr>
          <p:nvPr/>
        </p:nvCxnSpPr>
        <p:spPr>
          <a:xfrm>
            <a:off x="5424821" y="3123157"/>
            <a:ext cx="663463" cy="457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F168BD4-4946-4ABB-B163-2CDFA982990D}"/>
              </a:ext>
            </a:extLst>
          </p:cNvPr>
          <p:cNvCxnSpPr>
            <a:cxnSpLocks/>
          </p:cNvCxnSpPr>
          <p:nvPr/>
        </p:nvCxnSpPr>
        <p:spPr>
          <a:xfrm flipV="1">
            <a:off x="5432691" y="3657600"/>
            <a:ext cx="659451" cy="3202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D512F52-9E87-491B-9ABB-3D1C342F8EDE}"/>
              </a:ext>
            </a:extLst>
          </p:cNvPr>
          <p:cNvCxnSpPr>
            <a:cxnSpLocks/>
          </p:cNvCxnSpPr>
          <p:nvPr/>
        </p:nvCxnSpPr>
        <p:spPr>
          <a:xfrm>
            <a:off x="5424821" y="4902731"/>
            <a:ext cx="663463" cy="457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CAADD36-0545-4129-A555-47E6771055A0}"/>
              </a:ext>
            </a:extLst>
          </p:cNvPr>
          <p:cNvCxnSpPr>
            <a:cxnSpLocks/>
          </p:cNvCxnSpPr>
          <p:nvPr/>
        </p:nvCxnSpPr>
        <p:spPr>
          <a:xfrm flipV="1">
            <a:off x="5432691" y="5437174"/>
            <a:ext cx="659451" cy="3202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277638-939F-41E2-B17B-018A23886BC3}"/>
              </a:ext>
            </a:extLst>
          </p:cNvPr>
          <p:cNvCxnSpPr>
            <a:cxnSpLocks/>
          </p:cNvCxnSpPr>
          <p:nvPr/>
        </p:nvCxnSpPr>
        <p:spPr>
          <a:xfrm>
            <a:off x="7334491" y="3684608"/>
            <a:ext cx="523657" cy="4587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0CA2B5-79A4-4F05-A3E7-D3B381F753F7}"/>
              </a:ext>
            </a:extLst>
          </p:cNvPr>
          <p:cNvCxnSpPr>
            <a:cxnSpLocks/>
          </p:cNvCxnSpPr>
          <p:nvPr/>
        </p:nvCxnSpPr>
        <p:spPr>
          <a:xfrm flipV="1">
            <a:off x="7326297" y="4742082"/>
            <a:ext cx="620712" cy="5122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F8F6E77-F121-4209-B0E2-9C6FAC38426F}"/>
              </a:ext>
            </a:extLst>
          </p:cNvPr>
          <p:cNvSpPr txBox="1"/>
          <p:nvPr/>
        </p:nvSpPr>
        <p:spPr>
          <a:xfrm>
            <a:off x="1187624" y="153704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100%</a:t>
            </a:r>
            <a:endParaRPr lang="x-none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4F1DFA-D4D3-41D8-88A6-E5B89C886A25}"/>
              </a:ext>
            </a:extLst>
          </p:cNvPr>
          <p:cNvSpPr txBox="1"/>
          <p:nvPr/>
        </p:nvSpPr>
        <p:spPr>
          <a:xfrm>
            <a:off x="2266574" y="206573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100%</a:t>
            </a:r>
            <a:endParaRPr lang="x-none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A6CF06-2339-4065-B41F-C37D64D4B805}"/>
              </a:ext>
            </a:extLst>
          </p:cNvPr>
          <p:cNvSpPr txBox="1"/>
          <p:nvPr/>
        </p:nvSpPr>
        <p:spPr>
          <a:xfrm>
            <a:off x="1785918" y="419408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50%</a:t>
            </a:r>
            <a:endParaRPr lang="x-none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E2F5F6-12F7-4B68-B64A-1E87F945A8F6}"/>
              </a:ext>
            </a:extLst>
          </p:cNvPr>
          <p:cNvSpPr txBox="1"/>
          <p:nvPr/>
        </p:nvSpPr>
        <p:spPr>
          <a:xfrm>
            <a:off x="2214603" y="314172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50%</a:t>
            </a:r>
            <a:endParaRPr lang="x-none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61B3AAD-75EA-4EC5-90FC-1C5E92FDC988}"/>
              </a:ext>
            </a:extLst>
          </p:cNvPr>
          <p:cNvSpPr txBox="1"/>
          <p:nvPr/>
        </p:nvSpPr>
        <p:spPr>
          <a:xfrm>
            <a:off x="3477056" y="381771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D1236FB-C4F5-4E81-9E81-B89A4E0E30E6}"/>
              </a:ext>
            </a:extLst>
          </p:cNvPr>
          <p:cNvSpPr txBox="1"/>
          <p:nvPr/>
        </p:nvSpPr>
        <p:spPr>
          <a:xfrm>
            <a:off x="3477056" y="476873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DD38A2-6113-4F38-AB1E-B1185606F73E}"/>
              </a:ext>
            </a:extLst>
          </p:cNvPr>
          <p:cNvSpPr txBox="1"/>
          <p:nvPr/>
        </p:nvSpPr>
        <p:spPr>
          <a:xfrm>
            <a:off x="3427662" y="55892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(25%)</a:t>
            </a:r>
            <a:endParaRPr lang="x-none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ABE2A0-9ED7-44B2-B015-581C6CD8D38E}"/>
              </a:ext>
            </a:extLst>
          </p:cNvPr>
          <p:cNvSpPr txBox="1"/>
          <p:nvPr/>
        </p:nvSpPr>
        <p:spPr>
          <a:xfrm>
            <a:off x="3427662" y="303443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(25%)</a:t>
            </a:r>
            <a:endParaRPr lang="x-none" sz="1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6CE7473-ADD7-4337-BB6D-AFBAA4B1BEEA}"/>
              </a:ext>
            </a:extLst>
          </p:cNvPr>
          <p:cNvSpPr txBox="1"/>
          <p:nvPr/>
        </p:nvSpPr>
        <p:spPr>
          <a:xfrm>
            <a:off x="5585848" y="303749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(25%)</a:t>
            </a:r>
            <a:endParaRPr lang="x-none" sz="1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2E873F-64C4-4AF6-89AE-DE9DAB911D96}"/>
              </a:ext>
            </a:extLst>
          </p:cNvPr>
          <p:cNvSpPr txBox="1"/>
          <p:nvPr/>
        </p:nvSpPr>
        <p:spPr>
          <a:xfrm>
            <a:off x="5635875" y="381920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2DB345-F79C-43A8-ABBF-2BD427DFAB43}"/>
              </a:ext>
            </a:extLst>
          </p:cNvPr>
          <p:cNvSpPr txBox="1"/>
          <p:nvPr/>
        </p:nvSpPr>
        <p:spPr>
          <a:xfrm>
            <a:off x="5660947" y="483496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50E12F-C5C9-4321-A24A-3F8AFCD79FD0}"/>
              </a:ext>
            </a:extLst>
          </p:cNvPr>
          <p:cNvSpPr txBox="1"/>
          <p:nvPr/>
        </p:nvSpPr>
        <p:spPr>
          <a:xfrm>
            <a:off x="5652120" y="55892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18592C2-4858-4981-8F95-0356EBA6EB1D}"/>
              </a:ext>
            </a:extLst>
          </p:cNvPr>
          <p:cNvSpPr txBox="1"/>
          <p:nvPr/>
        </p:nvSpPr>
        <p:spPr>
          <a:xfrm>
            <a:off x="7432954" y="3526860"/>
            <a:ext cx="95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Endcap A</a:t>
            </a:r>
            <a:endParaRPr lang="x-none" sz="14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D59B721-6F2A-4243-9EBA-E6DB11E8009A}"/>
              </a:ext>
            </a:extLst>
          </p:cNvPr>
          <p:cNvSpPr txBox="1"/>
          <p:nvPr/>
        </p:nvSpPr>
        <p:spPr>
          <a:xfrm>
            <a:off x="7575395" y="5065439"/>
            <a:ext cx="95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Endcap C</a:t>
            </a:r>
            <a:endParaRPr lang="x-none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3923928" y="1364575"/>
            <a:ext cx="496855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Advantages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Electrical QC much less time than thermo-mechanical, less time wasted on defective objects if mistake spotted on bus tape</a:t>
            </a:r>
          </a:p>
          <a:p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Disadvantage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Scientifica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needs to accept that bad cores can be spotted at three different places, with shipments in between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923928" y="6206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Percentages always refer to total number of petal cores (~400)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In parentheses they are not really shipments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1520" y="6176337"/>
            <a:ext cx="4320480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Ljubljana tests 100% of the completed cores (1</a:t>
            </a:r>
            <a:r>
              <a:rPr lang="en-US" sz="1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step of QC)</a:t>
            </a:r>
          </a:p>
        </p:txBody>
      </p:sp>
    </p:spTree>
    <p:extLst>
      <p:ext uri="{BB962C8B-B14F-4D97-AF65-F5344CB8AC3E}">
        <p14:creationId xmlns:p14="http://schemas.microsoft.com/office/powerpoint/2010/main" val="363593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>
            <a:extLst>
              <a:ext uri="{FF2B5EF4-FFF2-40B4-BE49-F238E27FC236}">
                <a16:creationId xmlns:a16="http://schemas.microsoft.com/office/drawing/2014/main" id="{8A6451BD-91CF-6C45-9F5C-52BD2CE8BB4C}"/>
              </a:ext>
            </a:extLst>
          </p:cNvPr>
          <p:cNvSpPr txBox="1">
            <a:spLocks/>
          </p:cNvSpPr>
          <p:nvPr/>
        </p:nvSpPr>
        <p:spPr>
          <a:xfrm>
            <a:off x="428596" y="142921"/>
            <a:ext cx="8229600" cy="333751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Core shipment option 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A07539A-4F29-904E-9DE3-682004DB8DDC}"/>
              </a:ext>
            </a:extLst>
          </p:cNvPr>
          <p:cNvSpPr txBox="1"/>
          <p:nvPr/>
        </p:nvSpPr>
        <p:spPr>
          <a:xfrm>
            <a:off x="71406" y="1689216"/>
            <a:ext cx="1143008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Scientifica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2166525-5D72-CD4D-B82A-1555AC18CB5F}"/>
              </a:ext>
            </a:extLst>
          </p:cNvPr>
          <p:cNvSpPr txBox="1"/>
          <p:nvPr/>
        </p:nvSpPr>
        <p:spPr>
          <a:xfrm>
            <a:off x="1714480" y="1689216"/>
            <a:ext cx="1143008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CERN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D82427E-DC58-0445-9175-A5AAAE091404}"/>
              </a:ext>
            </a:extLst>
          </p:cNvPr>
          <p:cNvSpPr txBox="1"/>
          <p:nvPr/>
        </p:nvSpPr>
        <p:spPr>
          <a:xfrm>
            <a:off x="548672" y="2534722"/>
            <a:ext cx="1143008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JSI (Ljubljana)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289180B-09CD-DD4B-A904-908EA83AC2A9}"/>
              </a:ext>
            </a:extLst>
          </p:cNvPr>
          <p:cNvSpPr txBox="1"/>
          <p:nvPr/>
        </p:nvSpPr>
        <p:spPr>
          <a:xfrm>
            <a:off x="2214546" y="3475166"/>
            <a:ext cx="114300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DESY (HH)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6F8EC36-C89A-4740-A752-E60DAC077A13}"/>
              </a:ext>
            </a:extLst>
          </p:cNvPr>
          <p:cNvSpPr txBox="1"/>
          <p:nvPr/>
        </p:nvSpPr>
        <p:spPr>
          <a:xfrm>
            <a:off x="2214546" y="5177536"/>
            <a:ext cx="1143008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IFIC (Valencia)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73A8149-5E4A-1848-B34E-61CF6767DBB4}"/>
              </a:ext>
            </a:extLst>
          </p:cNvPr>
          <p:cNvSpPr txBox="1"/>
          <p:nvPr/>
        </p:nvSpPr>
        <p:spPr>
          <a:xfrm>
            <a:off x="4214810" y="2962958"/>
            <a:ext cx="114300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DESY (HH)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F8CC0D3-240C-3243-8E1E-9B17B93749EA}"/>
              </a:ext>
            </a:extLst>
          </p:cNvPr>
          <p:cNvSpPr txBox="1"/>
          <p:nvPr/>
        </p:nvSpPr>
        <p:spPr>
          <a:xfrm>
            <a:off x="4214810" y="3820214"/>
            <a:ext cx="114300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Freiburg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0566745-CC7F-9F4F-9547-10C6A047706E}"/>
              </a:ext>
            </a:extLst>
          </p:cNvPr>
          <p:cNvSpPr txBox="1"/>
          <p:nvPr/>
        </p:nvSpPr>
        <p:spPr>
          <a:xfrm>
            <a:off x="4214810" y="4656575"/>
            <a:ext cx="114300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TRIUMF (Vancouver)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3872924-10A3-724A-9ECA-0F7ABF1F1EC0}"/>
              </a:ext>
            </a:extLst>
          </p:cNvPr>
          <p:cNvSpPr txBox="1"/>
          <p:nvPr/>
        </p:nvSpPr>
        <p:spPr>
          <a:xfrm>
            <a:off x="4214810" y="5606164"/>
            <a:ext cx="1143008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IFIC (Valencia)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65140AA-2D16-A843-B949-664B7CF4B29A}"/>
              </a:ext>
            </a:extLst>
          </p:cNvPr>
          <p:cNvSpPr txBox="1"/>
          <p:nvPr/>
        </p:nvSpPr>
        <p:spPr>
          <a:xfrm>
            <a:off x="6143636" y="3475166"/>
            <a:ext cx="1143008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DESY (HH)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AE22DCB-9F1D-C743-A746-A468684DB1AE}"/>
              </a:ext>
            </a:extLst>
          </p:cNvPr>
          <p:cNvSpPr txBox="1"/>
          <p:nvPr/>
        </p:nvSpPr>
        <p:spPr>
          <a:xfrm>
            <a:off x="6143636" y="5173741"/>
            <a:ext cx="1143008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Nikhef</a:t>
            </a:r>
            <a:r>
              <a:rPr lang="en-US" sz="1200" dirty="0">
                <a:solidFill>
                  <a:schemeClr val="bg1"/>
                </a:solidFill>
              </a:rPr>
              <a:t> (Amsterdam)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7A3B25C-6E64-BC47-992A-0374AA619441}"/>
              </a:ext>
            </a:extLst>
          </p:cNvPr>
          <p:cNvGrpSpPr/>
          <p:nvPr/>
        </p:nvGrpSpPr>
        <p:grpSpPr>
          <a:xfrm>
            <a:off x="7858148" y="3797590"/>
            <a:ext cx="1214446" cy="1071570"/>
            <a:chOff x="7715272" y="3857628"/>
            <a:chExt cx="1214446" cy="107157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A13460C0-927C-004E-B701-A07DCC393737}"/>
                </a:ext>
              </a:extLst>
            </p:cNvPr>
            <p:cNvSpPr/>
            <p:nvPr/>
          </p:nvSpPr>
          <p:spPr>
            <a:xfrm>
              <a:off x="7715272" y="3857628"/>
              <a:ext cx="1214446" cy="107157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EDA0B8F-00F1-664B-9E7D-1B56809BF9FD}"/>
                </a:ext>
              </a:extLst>
            </p:cNvPr>
            <p:cNvSpPr txBox="1"/>
            <p:nvPr/>
          </p:nvSpPr>
          <p:spPr>
            <a:xfrm>
              <a:off x="7813500" y="4066843"/>
              <a:ext cx="1000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ATLAS @CERN</a:t>
              </a:r>
            </a:p>
          </p:txBody>
        </p:sp>
      </p:grpSp>
      <p:cxnSp>
        <p:nvCxnSpPr>
          <p:cNvPr id="62" name="Shape 21">
            <a:extLst>
              <a:ext uri="{FF2B5EF4-FFF2-40B4-BE49-F238E27FC236}">
                <a16:creationId xmlns:a16="http://schemas.microsoft.com/office/drawing/2014/main" id="{E48E23BF-85F8-6446-B099-9CC84C415282}"/>
              </a:ext>
            </a:extLst>
          </p:cNvPr>
          <p:cNvCxnSpPr>
            <a:cxnSpLocks/>
            <a:endCxn id="52" idx="1"/>
          </p:cNvCxnSpPr>
          <p:nvPr/>
        </p:nvCxnSpPr>
        <p:spPr>
          <a:xfrm rot="16200000" flipH="1">
            <a:off x="330029" y="3431519"/>
            <a:ext cx="2474030" cy="12950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hape 23">
            <a:extLst>
              <a:ext uri="{FF2B5EF4-FFF2-40B4-BE49-F238E27FC236}">
                <a16:creationId xmlns:a16="http://schemas.microsoft.com/office/drawing/2014/main" id="{AC203A7C-8280-8D4E-8158-2D6447149A51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78946" y="2881431"/>
            <a:ext cx="860302" cy="81089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0C50C6C-68B7-F047-9894-2C8CD4BE98AA}"/>
              </a:ext>
            </a:extLst>
          </p:cNvPr>
          <p:cNvCxnSpPr>
            <a:cxnSpLocks/>
          </p:cNvCxnSpPr>
          <p:nvPr/>
        </p:nvCxnSpPr>
        <p:spPr>
          <a:xfrm>
            <a:off x="1259632" y="1844824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D42E015B-8398-884A-BC26-42F7962C34F5}"/>
              </a:ext>
            </a:extLst>
          </p:cNvPr>
          <p:cNvCxnSpPr>
            <a:cxnSpLocks/>
          </p:cNvCxnSpPr>
          <p:nvPr/>
        </p:nvCxnSpPr>
        <p:spPr>
          <a:xfrm>
            <a:off x="2411760" y="1988316"/>
            <a:ext cx="0" cy="15298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5F50375-5893-9747-94B3-42CAB7C71EAB}"/>
              </a:ext>
            </a:extLst>
          </p:cNvPr>
          <p:cNvCxnSpPr>
            <a:cxnSpLocks/>
          </p:cNvCxnSpPr>
          <p:nvPr/>
        </p:nvCxnSpPr>
        <p:spPr>
          <a:xfrm flipV="1">
            <a:off x="3419872" y="3123826"/>
            <a:ext cx="746861" cy="4491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7E1DCBC-7409-7B4B-82BA-FCD827C80168}"/>
              </a:ext>
            </a:extLst>
          </p:cNvPr>
          <p:cNvCxnSpPr>
            <a:cxnSpLocks/>
          </p:cNvCxnSpPr>
          <p:nvPr/>
        </p:nvCxnSpPr>
        <p:spPr>
          <a:xfrm>
            <a:off x="3422248" y="3680749"/>
            <a:ext cx="752355" cy="2970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AE17BC5-17FB-004A-A1EF-243F33CC7435}"/>
              </a:ext>
            </a:extLst>
          </p:cNvPr>
          <p:cNvCxnSpPr>
            <a:cxnSpLocks/>
          </p:cNvCxnSpPr>
          <p:nvPr/>
        </p:nvCxnSpPr>
        <p:spPr>
          <a:xfrm flipV="1">
            <a:off x="3427662" y="4866846"/>
            <a:ext cx="746861" cy="44919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E5DE07DF-AA32-8044-B8C0-17E8B5948CA4}"/>
              </a:ext>
            </a:extLst>
          </p:cNvPr>
          <p:cNvCxnSpPr>
            <a:cxnSpLocks/>
          </p:cNvCxnSpPr>
          <p:nvPr/>
        </p:nvCxnSpPr>
        <p:spPr>
          <a:xfrm>
            <a:off x="3430038" y="5423769"/>
            <a:ext cx="752355" cy="2970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68B5287-63C4-A145-BFA0-6BEFD10F146E}"/>
              </a:ext>
            </a:extLst>
          </p:cNvPr>
          <p:cNvCxnSpPr>
            <a:cxnSpLocks/>
          </p:cNvCxnSpPr>
          <p:nvPr/>
        </p:nvCxnSpPr>
        <p:spPr>
          <a:xfrm>
            <a:off x="5424821" y="3123157"/>
            <a:ext cx="663463" cy="457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F60E811-12BD-BD48-9045-92FC9E5B483B}"/>
              </a:ext>
            </a:extLst>
          </p:cNvPr>
          <p:cNvCxnSpPr>
            <a:cxnSpLocks/>
          </p:cNvCxnSpPr>
          <p:nvPr/>
        </p:nvCxnSpPr>
        <p:spPr>
          <a:xfrm flipV="1">
            <a:off x="5432691" y="3657600"/>
            <a:ext cx="659451" cy="3202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91CFC78-C83B-1B45-8A50-C322B93B2EED}"/>
              </a:ext>
            </a:extLst>
          </p:cNvPr>
          <p:cNvCxnSpPr>
            <a:cxnSpLocks/>
          </p:cNvCxnSpPr>
          <p:nvPr/>
        </p:nvCxnSpPr>
        <p:spPr>
          <a:xfrm>
            <a:off x="5424821" y="4902731"/>
            <a:ext cx="663463" cy="4572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4EBAD62-4286-544E-89CC-F0A636767950}"/>
              </a:ext>
            </a:extLst>
          </p:cNvPr>
          <p:cNvCxnSpPr>
            <a:cxnSpLocks/>
          </p:cNvCxnSpPr>
          <p:nvPr/>
        </p:nvCxnSpPr>
        <p:spPr>
          <a:xfrm flipV="1">
            <a:off x="5432691" y="5437174"/>
            <a:ext cx="659451" cy="3202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0166423-035B-A247-88A8-CCE67DB2952D}"/>
              </a:ext>
            </a:extLst>
          </p:cNvPr>
          <p:cNvCxnSpPr>
            <a:cxnSpLocks/>
          </p:cNvCxnSpPr>
          <p:nvPr/>
        </p:nvCxnSpPr>
        <p:spPr>
          <a:xfrm>
            <a:off x="7334491" y="3684608"/>
            <a:ext cx="523657" cy="4587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43009012-DC7A-EA46-B29E-E2BE2CD489DD}"/>
              </a:ext>
            </a:extLst>
          </p:cNvPr>
          <p:cNvCxnSpPr>
            <a:cxnSpLocks/>
          </p:cNvCxnSpPr>
          <p:nvPr/>
        </p:nvCxnSpPr>
        <p:spPr>
          <a:xfrm flipV="1">
            <a:off x="7326297" y="4742082"/>
            <a:ext cx="620712" cy="5122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0318393-24E0-F34F-8E35-C2B14042ACB3}"/>
              </a:ext>
            </a:extLst>
          </p:cNvPr>
          <p:cNvSpPr txBox="1"/>
          <p:nvPr/>
        </p:nvSpPr>
        <p:spPr>
          <a:xfrm>
            <a:off x="1187624" y="153704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100%</a:t>
            </a:r>
            <a:endParaRPr lang="x-none" sz="14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6445A96-913C-644F-970F-DCA04D64FB5D}"/>
              </a:ext>
            </a:extLst>
          </p:cNvPr>
          <p:cNvSpPr txBox="1"/>
          <p:nvPr/>
        </p:nvSpPr>
        <p:spPr>
          <a:xfrm>
            <a:off x="2376752" y="259937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53D0BEF-F0AC-1549-B0D8-A2C5CC701773}"/>
              </a:ext>
            </a:extLst>
          </p:cNvPr>
          <p:cNvSpPr txBox="1"/>
          <p:nvPr/>
        </p:nvSpPr>
        <p:spPr>
          <a:xfrm>
            <a:off x="981043" y="498885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50%</a:t>
            </a:r>
            <a:endParaRPr lang="x-none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B040672-F602-3F49-8DC6-9FFECF3C8902}"/>
              </a:ext>
            </a:extLst>
          </p:cNvPr>
          <p:cNvSpPr txBox="1"/>
          <p:nvPr/>
        </p:nvSpPr>
        <p:spPr>
          <a:xfrm>
            <a:off x="1414131" y="334074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B45FDA9-48AC-2F40-B7A9-E8CF0714700D}"/>
              </a:ext>
            </a:extLst>
          </p:cNvPr>
          <p:cNvSpPr txBox="1"/>
          <p:nvPr/>
        </p:nvSpPr>
        <p:spPr>
          <a:xfrm>
            <a:off x="3477056" y="381771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05D8B4-4BA4-9B44-821A-17EF2B6BAF70}"/>
              </a:ext>
            </a:extLst>
          </p:cNvPr>
          <p:cNvSpPr txBox="1"/>
          <p:nvPr/>
        </p:nvSpPr>
        <p:spPr>
          <a:xfrm>
            <a:off x="3477056" y="476873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067C97B-6E90-FE48-969A-34B5DF5C9D70}"/>
              </a:ext>
            </a:extLst>
          </p:cNvPr>
          <p:cNvSpPr txBox="1"/>
          <p:nvPr/>
        </p:nvSpPr>
        <p:spPr>
          <a:xfrm>
            <a:off x="3427662" y="55892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(25%)</a:t>
            </a:r>
            <a:endParaRPr lang="x-none" sz="14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875168F-56F3-064D-945D-882DCC1A1CA0}"/>
              </a:ext>
            </a:extLst>
          </p:cNvPr>
          <p:cNvSpPr txBox="1"/>
          <p:nvPr/>
        </p:nvSpPr>
        <p:spPr>
          <a:xfrm>
            <a:off x="3427662" y="303443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(25%)</a:t>
            </a:r>
            <a:endParaRPr lang="x-none" sz="1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AE3DD2A-71C9-814C-BD58-8E0CB794F89F}"/>
              </a:ext>
            </a:extLst>
          </p:cNvPr>
          <p:cNvSpPr txBox="1"/>
          <p:nvPr/>
        </p:nvSpPr>
        <p:spPr>
          <a:xfrm>
            <a:off x="5585848" y="303749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(25%)</a:t>
            </a:r>
            <a:endParaRPr lang="x-none" sz="14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DA22F76-F826-E949-98A1-2B2DB3E3C9A1}"/>
              </a:ext>
            </a:extLst>
          </p:cNvPr>
          <p:cNvSpPr txBox="1"/>
          <p:nvPr/>
        </p:nvSpPr>
        <p:spPr>
          <a:xfrm>
            <a:off x="5635875" y="381920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F4FF894-F61E-F64E-AF74-801AB5348EC2}"/>
              </a:ext>
            </a:extLst>
          </p:cNvPr>
          <p:cNvSpPr txBox="1"/>
          <p:nvPr/>
        </p:nvSpPr>
        <p:spPr>
          <a:xfrm>
            <a:off x="5660947" y="483496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461287E-2888-6240-A0AB-17EF11BF8DF6}"/>
              </a:ext>
            </a:extLst>
          </p:cNvPr>
          <p:cNvSpPr txBox="1"/>
          <p:nvPr/>
        </p:nvSpPr>
        <p:spPr>
          <a:xfrm>
            <a:off x="5652120" y="55892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25%</a:t>
            </a:r>
            <a:endParaRPr lang="x-none" sz="14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3C1CE4E-AD60-F747-818D-60BB86C28392}"/>
              </a:ext>
            </a:extLst>
          </p:cNvPr>
          <p:cNvSpPr txBox="1"/>
          <p:nvPr/>
        </p:nvSpPr>
        <p:spPr>
          <a:xfrm>
            <a:off x="7432954" y="3526860"/>
            <a:ext cx="95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Endcap A</a:t>
            </a:r>
            <a:endParaRPr lang="x-none" sz="1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EA4C88B-5C9F-7346-B888-211E1FD68CA4}"/>
              </a:ext>
            </a:extLst>
          </p:cNvPr>
          <p:cNvSpPr txBox="1"/>
          <p:nvPr/>
        </p:nvSpPr>
        <p:spPr>
          <a:xfrm>
            <a:off x="7575395" y="5065439"/>
            <a:ext cx="95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Endcap C</a:t>
            </a:r>
            <a:endParaRPr lang="x-none" sz="14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C8B5E09-5939-C240-AFBE-6A31C7F3E74B}"/>
              </a:ext>
            </a:extLst>
          </p:cNvPr>
          <p:cNvSpPr txBox="1"/>
          <p:nvPr/>
        </p:nvSpPr>
        <p:spPr>
          <a:xfrm>
            <a:off x="3923928" y="1364575"/>
            <a:ext cx="4968552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Advantages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Electrical QC much less time than thermo-mechanical, less time wasted on defective objects if mistake spotted on bus tape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25% of cores will be shipped to DESY and stay there (less </a:t>
            </a: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shipmenmt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Disadvantage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Cambria" panose="02040503050406030204" pitchFamily="18" charset="0"/>
                <a:ea typeface="Cambria" panose="02040503050406030204" pitchFamily="18" charset="0"/>
              </a:rPr>
              <a:t>Scientifica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needs to accept that bad cores can be spotted at three different places, with shipments in between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37C0CA4-C434-A24C-8295-C0B43D51A9BD}"/>
              </a:ext>
            </a:extLst>
          </p:cNvPr>
          <p:cNvSpPr txBox="1"/>
          <p:nvPr/>
        </p:nvSpPr>
        <p:spPr>
          <a:xfrm>
            <a:off x="3923928" y="6206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Percentages always refer to total number of petal cores (~400)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In parentheses they are not really shipments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CE7B54C-B562-6F40-8B52-69A413651F22}"/>
              </a:ext>
            </a:extLst>
          </p:cNvPr>
          <p:cNvSpPr txBox="1"/>
          <p:nvPr/>
        </p:nvSpPr>
        <p:spPr>
          <a:xfrm>
            <a:off x="251520" y="6176337"/>
            <a:ext cx="4320480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Ljubljana tests 75% of the completed cores (1</a:t>
            </a:r>
            <a:r>
              <a:rPr lang="en-US" sz="1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step of QC)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C10236D-51EC-CE42-9C17-BF2256445B51}"/>
              </a:ext>
            </a:extLst>
          </p:cNvPr>
          <p:cNvCxnSpPr>
            <a:cxnSpLocks/>
            <a:endCxn id="50" idx="0"/>
          </p:cNvCxnSpPr>
          <p:nvPr/>
        </p:nvCxnSpPr>
        <p:spPr>
          <a:xfrm flipH="1">
            <a:off x="1120176" y="1996966"/>
            <a:ext cx="942028" cy="5377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A0A06AB0-C149-684F-8DD3-4C14186A5D5B}"/>
              </a:ext>
            </a:extLst>
          </p:cNvPr>
          <p:cNvSpPr txBox="1"/>
          <p:nvPr/>
        </p:nvSpPr>
        <p:spPr>
          <a:xfrm>
            <a:off x="1550182" y="216732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75%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89230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4221</TotalTime>
  <Words>463</Words>
  <Application>Microsoft Macintosh PowerPoint</Application>
  <PresentationFormat>On-screen Show (4:3)</PresentationFormat>
  <Paragraphs>108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Core shipment option 1</vt:lpstr>
      <vt:lpstr>Core shipment option 2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Sergio Samsung</dc:creator>
  <cp:lastModifiedBy>Microsoft Office User</cp:lastModifiedBy>
  <cp:revision>14</cp:revision>
  <dcterms:created xsi:type="dcterms:W3CDTF">2020-02-10T10:21:23Z</dcterms:created>
  <dcterms:modified xsi:type="dcterms:W3CDTF">2020-02-14T12:35:44Z</dcterms:modified>
</cp:coreProperties>
</file>