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41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4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8EE76-7EAA-494C-B91F-FCA00C8959B1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8A805-8497-492F-8A7F-CAF38D9CE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066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8EE76-7EAA-494C-B91F-FCA00C8959B1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8A805-8497-492F-8A7F-CAF38D9CE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897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8EE76-7EAA-494C-B91F-FCA00C8959B1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8A805-8497-492F-8A7F-CAF38D9CE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064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8EE76-7EAA-494C-B91F-FCA00C8959B1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8A805-8497-492F-8A7F-CAF38D9CE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582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8EE76-7EAA-494C-B91F-FCA00C8959B1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8A805-8497-492F-8A7F-CAF38D9CE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992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8EE76-7EAA-494C-B91F-FCA00C8959B1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8A805-8497-492F-8A7F-CAF38D9CE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409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8EE76-7EAA-494C-B91F-FCA00C8959B1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8A805-8497-492F-8A7F-CAF38D9CE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370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8EE76-7EAA-494C-B91F-FCA00C8959B1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8A805-8497-492F-8A7F-CAF38D9CE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535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8EE76-7EAA-494C-B91F-FCA00C8959B1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8A805-8497-492F-8A7F-CAF38D9CE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520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8EE76-7EAA-494C-B91F-FCA00C8959B1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8A805-8497-492F-8A7F-CAF38D9CE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630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8EE76-7EAA-494C-B91F-FCA00C8959B1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8A805-8497-492F-8A7F-CAF38D9CE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482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48EE76-7EAA-494C-B91F-FCA00C8959B1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18A805-8497-492F-8A7F-CAF38D9CE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881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034" y="1864655"/>
            <a:ext cx="5106829" cy="448608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04634" y="1529402"/>
            <a:ext cx="5245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F19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810597" y="1359845"/>
            <a:ext cx="16798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Central </a:t>
            </a:r>
            <a:r>
              <a:rPr lang="en-US" dirty="0" smtClean="0"/>
              <a:t>Channel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72149" y="357793"/>
            <a:ext cx="944617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Calculated flux of fast neutrons (E &gt; 100 </a:t>
            </a:r>
            <a:r>
              <a:rPr lang="en-US" sz="1600" dirty="0" err="1" smtClean="0"/>
              <a:t>keV</a:t>
            </a:r>
            <a:r>
              <a:rPr lang="en-US" sz="1600" dirty="0" smtClean="0"/>
              <a:t>) in F19 and CC. Calculations were made with resolution 2x2x2 mm</a:t>
            </a:r>
            <a:r>
              <a:rPr lang="en-US" sz="1600" b="1" baseline="30000" dirty="0" smtClean="0"/>
              <a:t>3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h</a:t>
            </a:r>
            <a:r>
              <a:rPr lang="en-US" sz="1600" dirty="0" smtClean="0"/>
              <a:t>orizontal direction is towards the </a:t>
            </a:r>
            <a:r>
              <a:rPr lang="en-US" sz="1600" dirty="0" err="1" smtClean="0"/>
              <a:t>centre</a:t>
            </a:r>
            <a:r>
              <a:rPr lang="en-US" sz="1600" dirty="0" smtClean="0"/>
              <a:t> of the core.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l</a:t>
            </a:r>
            <a:r>
              <a:rPr lang="en-US" sz="1600" dirty="0" smtClean="0"/>
              <a:t>arge gradients in F19: factor 2 variations peak to peak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Central channel </a:t>
            </a:r>
            <a:r>
              <a:rPr lang="en-US" sz="1600" dirty="0" smtClean="0"/>
              <a:t>more </a:t>
            </a:r>
            <a:r>
              <a:rPr lang="en-US" sz="1600" dirty="0" smtClean="0"/>
              <a:t>uniform</a:t>
            </a:r>
            <a:endParaRPr lang="en-US" sz="16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3182" y="1899153"/>
            <a:ext cx="5081623" cy="4463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19172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96361" y="1348956"/>
            <a:ext cx="5633192" cy="408467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76272" y="328876"/>
            <a:ext cx="8262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We quote 1 MeV equivalent flux: 1.54e12 n/cm2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l-GR" dirty="0" smtClean="0">
                <a:sym typeface="Wingdings" panose="05000000000000000000" pitchFamily="2" charset="2"/>
              </a:rPr>
              <a:t>ϕ</a:t>
            </a:r>
            <a:r>
              <a:rPr lang="en-US" dirty="0" smtClean="0">
                <a:sym typeface="Wingdings" panose="05000000000000000000" pitchFamily="2" charset="2"/>
              </a:rPr>
              <a:t>(E &gt; 100 </a:t>
            </a:r>
            <a:r>
              <a:rPr lang="en-US" dirty="0" err="1" smtClean="0">
                <a:sym typeface="Wingdings" panose="05000000000000000000" pitchFamily="2" charset="2"/>
              </a:rPr>
              <a:t>keV</a:t>
            </a:r>
            <a:r>
              <a:rPr lang="en-US" dirty="0" smtClean="0">
                <a:sym typeface="Wingdings" panose="05000000000000000000" pitchFamily="2" charset="2"/>
              </a:rPr>
              <a:t>) = 1.71e12 n/cm2/s</a:t>
            </a:r>
            <a:endParaRPr lang="en-US" dirty="0"/>
          </a:p>
        </p:txBody>
      </p:sp>
      <p:grpSp>
        <p:nvGrpSpPr>
          <p:cNvPr id="21" name="Group 20"/>
          <p:cNvGrpSpPr/>
          <p:nvPr/>
        </p:nvGrpSpPr>
        <p:grpSpPr>
          <a:xfrm>
            <a:off x="7654167" y="933254"/>
            <a:ext cx="2306978" cy="3193961"/>
            <a:chOff x="7521263" y="901521"/>
            <a:chExt cx="2306978" cy="3193961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7547019" y="1275008"/>
              <a:ext cx="1" cy="282047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9646276" y="1275008"/>
              <a:ext cx="0" cy="280759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>
              <a:off x="7560297" y="1602557"/>
              <a:ext cx="2083324" cy="0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7521263" y="901521"/>
              <a:ext cx="23069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Irrad</a:t>
              </a:r>
              <a:r>
                <a:rPr lang="en-US" dirty="0" smtClean="0"/>
                <a:t>. Container (2 cm)</a:t>
              </a:r>
              <a:endParaRPr lang="en-US" dirty="0"/>
            </a:p>
          </p:txBody>
        </p:sp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6266" y="1254688"/>
            <a:ext cx="5633192" cy="4084674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8427563" y="3271101"/>
            <a:ext cx="7521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± 20%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7464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7645" y="509047"/>
            <a:ext cx="4719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Gradient smaller in perpendicular (phi) direction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75469" y="1348956"/>
            <a:ext cx="5633192" cy="408467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8631" y="1339528"/>
            <a:ext cx="5639289" cy="408467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47975" y="936727"/>
            <a:ext cx="2389839" cy="323116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606672" y="2894029"/>
            <a:ext cx="9204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&lt; ± 10%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7432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659</TotalTime>
  <Words>92</Words>
  <Application>Microsoft Office PowerPoint</Application>
  <PresentationFormat>Widescreen</PresentationFormat>
  <Paragraphs>11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</vt:vector>
  </TitlesOfParts>
  <Company>IJS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Igor Mandić</dc:creator>
  <cp:lastModifiedBy>Igor Mandić</cp:lastModifiedBy>
  <cp:revision>18</cp:revision>
  <dcterms:created xsi:type="dcterms:W3CDTF">2020-02-25T09:49:42Z</dcterms:created>
  <dcterms:modified xsi:type="dcterms:W3CDTF">2020-02-28T12:52:18Z</dcterms:modified>
</cp:coreProperties>
</file>