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98" d="100"/>
          <a:sy n="98" d="100"/>
        </p:scale>
        <p:origin x="9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21F5-ECC7-49DE-88A6-89BB28B9076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E69-CD47-421C-ADEA-7191AAB75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21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21F5-ECC7-49DE-88A6-89BB28B9076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E69-CD47-421C-ADEA-7191AAB75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9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21F5-ECC7-49DE-88A6-89BB28B9076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E69-CD47-421C-ADEA-7191AAB75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2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21F5-ECC7-49DE-88A6-89BB28B9076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E69-CD47-421C-ADEA-7191AAB75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0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21F5-ECC7-49DE-88A6-89BB28B9076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E69-CD47-421C-ADEA-7191AAB75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3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21F5-ECC7-49DE-88A6-89BB28B9076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E69-CD47-421C-ADEA-7191AAB75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5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21F5-ECC7-49DE-88A6-89BB28B9076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E69-CD47-421C-ADEA-7191AAB75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21F5-ECC7-49DE-88A6-89BB28B9076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E69-CD47-421C-ADEA-7191AAB75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94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21F5-ECC7-49DE-88A6-89BB28B9076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E69-CD47-421C-ADEA-7191AAB75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3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21F5-ECC7-49DE-88A6-89BB28B9076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E69-CD47-421C-ADEA-7191AAB75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91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21F5-ECC7-49DE-88A6-89BB28B9076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E69-CD47-421C-ADEA-7191AAB75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1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521F5-ECC7-49DE-88A6-89BB28B9076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08E69-CD47-421C-ADEA-7191AAB75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2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749" y="593387"/>
            <a:ext cx="108366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članka</a:t>
            </a:r>
            <a:r>
              <a:rPr lang="en-US" dirty="0" smtClean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>
              <a:buAutoNum type="arabicParenR"/>
            </a:pPr>
            <a:r>
              <a:rPr lang="en-US" dirty="0" err="1" smtClean="0"/>
              <a:t>moblitiy</a:t>
            </a:r>
            <a:r>
              <a:rPr lang="en-US" dirty="0" smtClean="0"/>
              <a:t> vs </a:t>
            </a:r>
            <a:r>
              <a:rPr lang="en-US" dirty="0" err="1" smtClean="0"/>
              <a:t>fluence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nevtrone</a:t>
            </a:r>
            <a:r>
              <a:rPr lang="en-US" dirty="0" smtClean="0"/>
              <a:t> in </a:t>
            </a:r>
            <a:r>
              <a:rPr lang="en-US" dirty="0" err="1" smtClean="0"/>
              <a:t>protone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E-TCT </a:t>
            </a:r>
            <a:r>
              <a:rPr lang="en-US" dirty="0" err="1" smtClean="0"/>
              <a:t>meritev</a:t>
            </a:r>
            <a:r>
              <a:rPr lang="en-US" dirty="0" smtClean="0"/>
              <a:t> (velocity profile) s strip </a:t>
            </a:r>
            <a:r>
              <a:rPr lang="en-US" dirty="0" err="1" smtClean="0"/>
              <a:t>detektorji</a:t>
            </a:r>
            <a:r>
              <a:rPr lang="en-US" dirty="0" smtClean="0"/>
              <a:t> v forward </a:t>
            </a:r>
            <a:r>
              <a:rPr lang="en-US" dirty="0" err="1" smtClean="0"/>
              <a:t>biasu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sym typeface="Wingdings" panose="05000000000000000000" pitchFamily="2" charset="2"/>
              </a:rPr>
              <a:t> M. </a:t>
            </a:r>
            <a:r>
              <a:rPr lang="en-US" dirty="0" err="1" smtClean="0">
                <a:sym typeface="Wingdings" panose="05000000000000000000" pitchFamily="2" charset="2"/>
              </a:rPr>
              <a:t>Mikuž</a:t>
            </a:r>
            <a:r>
              <a:rPr lang="en-US" dirty="0" smtClean="0">
                <a:sym typeface="Wingdings" panose="05000000000000000000" pitchFamily="2" charset="2"/>
              </a:rPr>
              <a:t>, TREDI, Paris 2016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2) CCE </a:t>
            </a:r>
            <a:r>
              <a:rPr lang="en-US" dirty="0" err="1" smtClean="0"/>
              <a:t>meritrve</a:t>
            </a:r>
            <a:r>
              <a:rPr lang="en-US" dirty="0" smtClean="0"/>
              <a:t> z </a:t>
            </a:r>
            <a:r>
              <a:rPr lang="en-US" dirty="0" err="1" smtClean="0"/>
              <a:t>LGADi</a:t>
            </a:r>
            <a:r>
              <a:rPr lang="en-US" dirty="0" smtClean="0"/>
              <a:t> do 3e17 in </a:t>
            </a:r>
            <a:r>
              <a:rPr lang="en-US" dirty="0" err="1" smtClean="0"/>
              <a:t>ocene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trapping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visoke</a:t>
            </a:r>
            <a:r>
              <a:rPr lang="en-US" dirty="0" smtClean="0"/>
              <a:t> </a:t>
            </a:r>
            <a:r>
              <a:rPr lang="en-US" dirty="0" err="1" smtClean="0"/>
              <a:t>fluence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sym typeface="Wingdings" panose="05000000000000000000" pitchFamily="2" charset="2"/>
              </a:rPr>
              <a:t> I. Mandić, TREDI, Vienna 2020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818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6885"/>
          <a:stretch/>
        </p:blipFill>
        <p:spPr>
          <a:xfrm>
            <a:off x="4109938" y="-1"/>
            <a:ext cx="8016276" cy="333658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079" y="3998068"/>
            <a:ext cx="5781419" cy="25253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5831" y="3257052"/>
            <a:ext cx="3937908" cy="36009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4826" y="311285"/>
            <a:ext cx="35408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Mobility: </a:t>
            </a:r>
          </a:p>
          <a:p>
            <a:endParaRPr lang="en-US" dirty="0" smtClean="0"/>
          </a:p>
          <a:p>
            <a:r>
              <a:rPr lang="en-US" dirty="0" smtClean="0"/>
              <a:t>M. </a:t>
            </a:r>
            <a:r>
              <a:rPr lang="en-US" dirty="0" err="1" smtClean="0"/>
              <a:t>Mikuž</a:t>
            </a:r>
            <a:r>
              <a:rPr lang="en-US" dirty="0" smtClean="0"/>
              <a:t>, TREDI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dodati</a:t>
            </a:r>
            <a:r>
              <a:rPr lang="en-US" dirty="0" smtClean="0"/>
              <a:t> </a:t>
            </a:r>
            <a:r>
              <a:rPr lang="en-US" dirty="0" err="1" smtClean="0"/>
              <a:t>še</a:t>
            </a:r>
            <a:r>
              <a:rPr lang="en-US" dirty="0" smtClean="0"/>
              <a:t> </a:t>
            </a:r>
            <a:r>
              <a:rPr lang="en-US" dirty="0" err="1" smtClean="0"/>
              <a:t>točko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/>
              <a:t> </a:t>
            </a:r>
            <a:r>
              <a:rPr lang="en-US" dirty="0" smtClean="0"/>
              <a:t>3e17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nevtrone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i</a:t>
            </a:r>
            <a:r>
              <a:rPr lang="en-US" dirty="0" err="1" smtClean="0"/>
              <a:t>mamo</a:t>
            </a:r>
            <a:r>
              <a:rPr lang="en-US" dirty="0" smtClean="0"/>
              <a:t> </a:t>
            </a:r>
            <a:r>
              <a:rPr lang="en-US" dirty="0" err="1" smtClean="0"/>
              <a:t>tudi</a:t>
            </a:r>
            <a:r>
              <a:rPr lang="en-US" dirty="0" smtClean="0"/>
              <a:t> 2e15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nevtrone</a:t>
            </a:r>
            <a:r>
              <a:rPr lang="en-US" dirty="0" smtClean="0"/>
              <a:t> do 300 V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4813" y="5282949"/>
            <a:ext cx="1373119" cy="4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45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6589"/>
          <a:stretch/>
        </p:blipFill>
        <p:spPr>
          <a:xfrm>
            <a:off x="4650754" y="1538625"/>
            <a:ext cx="7366492" cy="4230434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 Mandić, TREDI2020, February 2020, Vienna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8568-98B3-41BD-9184-AAD831A1A33C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83368" y="695948"/>
                <a:ext cx="5781776" cy="27402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ea typeface="Cambria Math" panose="02040503050406030204" pitchFamily="18" charset="0"/>
                  </a:rPr>
                  <a:t>Dashed lines: </a:t>
                </a:r>
                <a:r>
                  <a:rPr lang="en-US" sz="2000" i="1" dirty="0" smtClean="0">
                    <a:ea typeface="Cambria Math" panose="02040503050406030204" pitchFamily="18" charset="0"/>
                  </a:rPr>
                  <a:t>Q</a:t>
                </a:r>
                <a:r>
                  <a:rPr lang="en-US" sz="2000" dirty="0" smtClean="0"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en-US" i="1" dirty="0"/>
                      <m:t>µ</m:t>
                    </m:r>
                    <m:r>
                      <m:rPr>
                        <m:nor/>
                      </m:rPr>
                      <a:rPr lang="en-US" b="1" i="1" baseline="-25000" dirty="0"/>
                      <m:t>0</m:t>
                    </m:r>
                    <m:r>
                      <m:rPr>
                        <m:nor/>
                      </m:rPr>
                      <a:rPr lang="en-US" b="1" i="1" dirty="0"/>
                      <m:t>∙</m:t>
                    </m:r>
                    <m:r>
                      <m:rPr>
                        <m:nor/>
                      </m:rPr>
                      <a:rPr lang="en-US" b="0" i="1" dirty="0" smtClean="0"/>
                      <m:t>E</m:t>
                    </m:r>
                    <m:r>
                      <m:rPr>
                        <m:nor/>
                      </m:rPr>
                      <a:rPr lang="en-US" i="1" dirty="0"/>
                      <m:t>/(1+µ</m:t>
                    </m:r>
                    <m:r>
                      <m:rPr>
                        <m:nor/>
                      </m:rPr>
                      <a:rPr lang="en-US" b="1" i="1" baseline="-25000" dirty="0"/>
                      <m:t>0</m:t>
                    </m:r>
                    <m:r>
                      <m:rPr>
                        <m:nor/>
                      </m:rPr>
                      <a:rPr lang="en-US" b="1" i="1" dirty="0"/>
                      <m:t>∙</m:t>
                    </m:r>
                    <m:r>
                      <m:rPr>
                        <m:nor/>
                      </m:rPr>
                      <a:rPr lang="en-US" b="0" i="1" dirty="0" smtClean="0"/>
                      <m:t>E</m:t>
                    </m:r>
                    <m:r>
                      <m:rPr>
                        <m:nor/>
                      </m:rPr>
                      <a:rPr lang="en-US" i="1" dirty="0"/>
                      <m:t>/ </m:t>
                    </m:r>
                    <m:r>
                      <m:rPr>
                        <m:nor/>
                      </m:rPr>
                      <a:rPr lang="en-US" i="1" dirty="0"/>
                      <m:t>v</m:t>
                    </m:r>
                    <m:r>
                      <m:rPr>
                        <m:nor/>
                      </m:rPr>
                      <a:rPr lang="en-US" b="1" i="1" baseline="-25000" dirty="0"/>
                      <m:t>sat</m:t>
                    </m:r>
                    <m:r>
                      <m:rPr>
                        <m:nor/>
                      </m:rPr>
                      <a:rPr lang="en-US" i="1" dirty="0"/>
                      <m:t>)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i="1" dirty="0" smtClean="0">
                    <a:sym typeface="Wingdings" panose="05000000000000000000" pitchFamily="2" charset="2"/>
                  </a:rPr>
                  <a:t>)</a:t>
                </a:r>
                <a:endParaRPr lang="en-US" i="1" dirty="0">
                  <a:sym typeface="Wingdings" panose="05000000000000000000" pitchFamily="2" charset="2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>
                  <a:sym typeface="Wingdings" panose="05000000000000000000" pitchFamily="2" charset="2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ym typeface="Wingdings" panose="05000000000000000000" pitchFamily="2" charset="2"/>
                  </a:rPr>
                  <a:t>t</a:t>
                </a:r>
                <a:r>
                  <a:rPr lang="en-US" dirty="0" smtClean="0">
                    <a:sym typeface="Wingdings" panose="05000000000000000000" pitchFamily="2" charset="2"/>
                  </a:rPr>
                  <a:t>rapping time </a:t>
                </a:r>
                <a:r>
                  <a:rPr lang="el-GR" i="1" dirty="0" smtClean="0"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τ</a:t>
                </a:r>
                <a:r>
                  <a:rPr lang="en-US" dirty="0" smtClean="0">
                    <a:sym typeface="Wingdings" panose="05000000000000000000" pitchFamily="2" charset="2"/>
                  </a:rPr>
                  <a:t> chosen to approximately </a:t>
                </a:r>
              </a:p>
              <a:p>
                <a:r>
                  <a:rPr lang="en-US" dirty="0">
                    <a:sym typeface="Wingdings" panose="05000000000000000000" pitchFamily="2" charset="2"/>
                  </a:rPr>
                  <a:t> </a:t>
                </a:r>
                <a:r>
                  <a:rPr lang="en-US" dirty="0" smtClean="0">
                    <a:sym typeface="Wingdings" panose="05000000000000000000" pitchFamily="2" charset="2"/>
                  </a:rPr>
                  <a:t>     match measured data (no minimization …)</a:t>
                </a:r>
              </a:p>
              <a:p>
                <a:endParaRPr lang="en-US" dirty="0" smtClean="0">
                  <a:sym typeface="Wingdings" panose="05000000000000000000" pitchFamily="2" charset="2"/>
                </a:endParaRPr>
              </a:p>
              <a:p>
                <a:r>
                  <a:rPr lang="en-US" dirty="0">
                    <a:sym typeface="Wingdings" panose="05000000000000000000" pitchFamily="2" charset="2"/>
                  </a:rPr>
                  <a:t> </a:t>
                </a:r>
                <a:r>
                  <a:rPr lang="en-US" dirty="0" smtClean="0">
                    <a:sym typeface="Wingdings" panose="05000000000000000000" pitchFamily="2" charset="2"/>
                  </a:rPr>
                  <a:t>      trapping times much longer than </a:t>
                </a:r>
              </a:p>
              <a:p>
                <a:r>
                  <a:rPr lang="en-US" dirty="0">
                    <a:sym typeface="Wingdings" panose="05000000000000000000" pitchFamily="2" charset="2"/>
                  </a:rPr>
                  <a:t> </a:t>
                </a:r>
                <a:r>
                  <a:rPr lang="en-US" dirty="0" smtClean="0">
                    <a:sym typeface="Wingdings" panose="05000000000000000000" pitchFamily="2" charset="2"/>
                  </a:rPr>
                  <a:t>           extrapolated from measurements at</a:t>
                </a:r>
              </a:p>
              <a:p>
                <a:r>
                  <a:rPr lang="en-US" dirty="0">
                    <a:sym typeface="Wingdings" panose="05000000000000000000" pitchFamily="2" charset="2"/>
                  </a:rPr>
                  <a:t> </a:t>
                </a:r>
                <a:r>
                  <a:rPr lang="en-US" dirty="0" smtClean="0">
                    <a:sym typeface="Wingdings" panose="05000000000000000000" pitchFamily="2" charset="2"/>
                  </a:rPr>
                  <a:t>           low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fluences</a:t>
                </a:r>
                <a:r>
                  <a:rPr lang="en-US" dirty="0" smtClean="0">
                    <a:sym typeface="Wingdings" panose="05000000000000000000" pitchFamily="2" charset="2"/>
                  </a:rPr>
                  <a:t>:  </a:t>
                </a:r>
              </a:p>
              <a:p>
                <a:r>
                  <a:rPr lang="en-US" sz="2000" i="1" dirty="0">
                    <a:sym typeface="Wingdings" panose="05000000000000000000" pitchFamily="2" charset="2"/>
                  </a:rPr>
                  <a:t> </a:t>
                </a:r>
                <a:r>
                  <a:rPr lang="en-US" sz="2000" i="1" dirty="0" smtClean="0">
                    <a:sym typeface="Wingdings" panose="05000000000000000000" pitchFamily="2" charset="2"/>
                  </a:rPr>
                  <a:t>          1/</a:t>
                </a:r>
                <a:r>
                  <a:rPr lang="el-GR" sz="2000" i="1" dirty="0" smtClean="0"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τ</a:t>
                </a:r>
                <a:r>
                  <a:rPr lang="en-US" sz="2000" i="1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ext</a:t>
                </a:r>
                <a:r>
                  <a:rPr lang="en-US" sz="2000" i="1" dirty="0" smtClean="0"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 = ẞ∙</a:t>
                </a:r>
                <a:r>
                  <a:rPr lang="az-Cyrl-AZ" sz="2000" i="1" dirty="0" smtClean="0"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Ф</a:t>
                </a:r>
                <a:r>
                  <a:rPr lang="en-US" sz="2000" i="1" dirty="0" smtClean="0"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,  ẞ = 5e-16 cm</a:t>
                </a:r>
                <a:r>
                  <a:rPr lang="en-US" sz="2000" b="1" i="1" baseline="30000" dirty="0" smtClean="0"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2</a:t>
                </a:r>
                <a:r>
                  <a:rPr lang="en-US" sz="2000" i="1" dirty="0" smtClean="0"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/ns</a:t>
                </a:r>
                <a:endParaRPr lang="en-US" sz="2000" i="1" dirty="0" smtClean="0"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368" y="695948"/>
                <a:ext cx="5781776" cy="2740237"/>
              </a:xfrm>
              <a:prstGeom prst="rect">
                <a:avLst/>
              </a:prstGeom>
              <a:blipFill>
                <a:blip r:embed="rId3"/>
                <a:stretch>
                  <a:fillRect l="-632" b="-2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36549" y="96510"/>
            <a:ext cx="1631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CCE in trapping</a:t>
            </a: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213293" y="1932141"/>
            <a:ext cx="1390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Forward bias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81249" y="3930699"/>
          <a:ext cx="3742658" cy="2377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566">
                  <a:extLst>
                    <a:ext uri="{9D8B030D-6E8A-4147-A177-3AD203B41FA5}">
                      <a16:colId xmlns:a16="http://schemas.microsoft.com/office/drawing/2014/main" val="449714154"/>
                    </a:ext>
                  </a:extLst>
                </a:gridCol>
                <a:gridCol w="1247922">
                  <a:extLst>
                    <a:ext uri="{9D8B030D-6E8A-4147-A177-3AD203B41FA5}">
                      <a16:colId xmlns:a16="http://schemas.microsoft.com/office/drawing/2014/main" val="3391225984"/>
                    </a:ext>
                  </a:extLst>
                </a:gridCol>
                <a:gridCol w="1421170">
                  <a:extLst>
                    <a:ext uri="{9D8B030D-6E8A-4147-A177-3AD203B41FA5}">
                      <a16:colId xmlns:a16="http://schemas.microsoft.com/office/drawing/2014/main" val="1452101941"/>
                    </a:ext>
                  </a:extLst>
                </a:gridCol>
              </a:tblGrid>
              <a:tr h="84834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Fluence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(1e16 n/cm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τ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+mn-lt"/>
                          <a:cs typeface="+mn-cs"/>
                        </a:rPr>
                        <a:t>m</a:t>
                      </a:r>
                      <a:r>
                        <a:rPr lang="en-US" sz="1600" dirty="0" smtClean="0"/>
                        <a:t>easured</a:t>
                      </a:r>
                    </a:p>
                    <a:p>
                      <a:r>
                        <a:rPr lang="en-US" sz="1600" dirty="0" smtClean="0"/>
                        <a:t>(ns)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τ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+mn-lt"/>
                          <a:cs typeface="+mn-cs"/>
                        </a:rPr>
                        <a:t>e</a:t>
                      </a:r>
                      <a:r>
                        <a:rPr lang="en-US" sz="1600" dirty="0" smtClean="0"/>
                        <a:t>xtrapolated</a:t>
                      </a:r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(ns)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849150"/>
                  </a:ext>
                </a:extLst>
              </a:tr>
              <a:tr h="3822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149805"/>
                  </a:ext>
                </a:extLst>
              </a:tr>
              <a:tr h="3822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478406"/>
                  </a:ext>
                </a:extLst>
              </a:tr>
              <a:tr h="3822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460360"/>
                  </a:ext>
                </a:extLst>
              </a:tr>
              <a:tr h="3822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428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32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 Mandić, TREDI2020, February 2020, Vienna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8568-98B3-41BD-9184-AAD831A1A33C}" type="slidenum">
              <a:rPr lang="en-US" smtClean="0"/>
              <a:t>4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6549" y="96510"/>
            <a:ext cx="1504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Trapping time</a:t>
            </a:r>
            <a:endParaRPr lang="en-US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11756" y="751667"/>
            <a:ext cx="52878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 with:</a:t>
            </a:r>
          </a:p>
          <a:p>
            <a:endParaRPr lang="en-US" dirty="0" smtClean="0"/>
          </a:p>
          <a:p>
            <a:r>
              <a:rPr lang="en-US" dirty="0" smtClean="0"/>
              <a:t>M. </a:t>
            </a:r>
            <a:r>
              <a:rPr lang="en-US" dirty="0" err="1" smtClean="0"/>
              <a:t>Mikuž</a:t>
            </a:r>
            <a:r>
              <a:rPr lang="en-US" dirty="0" smtClean="0"/>
              <a:t>, TREDI2016: </a:t>
            </a:r>
          </a:p>
          <a:p>
            <a:r>
              <a:rPr lang="en-US" dirty="0" smtClean="0"/>
              <a:t>same approximation as used here, charge measured with reverse biased 300 um spaghetti detectors at 1000 V   from </a:t>
            </a:r>
            <a:r>
              <a:rPr lang="en-US" dirty="0" smtClean="0">
                <a:solidFill>
                  <a:prstClr val="black"/>
                </a:solidFill>
              </a:rPr>
              <a:t>G. </a:t>
            </a:r>
            <a:r>
              <a:rPr lang="en-US" dirty="0" err="1">
                <a:solidFill>
                  <a:prstClr val="black"/>
                </a:solidFill>
              </a:rPr>
              <a:t>Kramberger</a:t>
            </a:r>
            <a:r>
              <a:rPr lang="en-US" dirty="0">
                <a:solidFill>
                  <a:prstClr val="black"/>
                </a:solidFill>
              </a:rPr>
              <a:t> et al</a:t>
            </a:r>
            <a:r>
              <a:rPr lang="en-US" i="1" dirty="0">
                <a:solidFill>
                  <a:prstClr val="black"/>
                </a:solidFill>
              </a:rPr>
              <a:t>., </a:t>
            </a:r>
            <a:r>
              <a:rPr lang="en-US" b="1" dirty="0" smtClean="0">
                <a:solidFill>
                  <a:prstClr val="black"/>
                </a:solidFill>
              </a:rPr>
              <a:t>2013 </a:t>
            </a:r>
            <a:r>
              <a:rPr lang="en-US" b="1" i="1" dirty="0">
                <a:solidFill>
                  <a:prstClr val="black"/>
                </a:solidFill>
              </a:rPr>
              <a:t>JINST </a:t>
            </a:r>
            <a:r>
              <a:rPr lang="en-US" b="1" dirty="0">
                <a:solidFill>
                  <a:prstClr val="black"/>
                </a:solidFill>
              </a:rPr>
              <a:t>8 P08004</a:t>
            </a:r>
          </a:p>
          <a:p>
            <a:endParaRPr lang="en-US" dirty="0"/>
          </a:p>
          <a:p>
            <a:r>
              <a:rPr lang="en-US" dirty="0" smtClean="0"/>
              <a:t>     </a:t>
            </a:r>
            <a:r>
              <a:rPr lang="en-US" dirty="0" smtClean="0">
                <a:sym typeface="Wingdings" panose="05000000000000000000" pitchFamily="2" charset="2"/>
              </a:rPr>
              <a:t> good agreement with measurements with </a:t>
            </a:r>
          </a:p>
          <a:p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     75 um LGAD</a:t>
            </a:r>
          </a:p>
          <a:p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 much larger than extrapolated </a:t>
            </a:r>
          </a:p>
          <a:p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     with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ẞ = 5e-16 cm</a:t>
            </a:r>
            <a:r>
              <a:rPr lang="en-US" b="1" i="1" baseline="30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/ns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r="6859"/>
          <a:stretch/>
        </p:blipFill>
        <p:spPr>
          <a:xfrm>
            <a:off x="5386939" y="738675"/>
            <a:ext cx="6805061" cy="532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4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274</Words>
  <Application>Microsoft Office PowerPoint</Application>
  <PresentationFormat>Widescreen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IJS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 Mandić</dc:creator>
  <cp:lastModifiedBy>Igor Mandić</cp:lastModifiedBy>
  <cp:revision>5</cp:revision>
  <dcterms:created xsi:type="dcterms:W3CDTF">2020-03-20T11:56:34Z</dcterms:created>
  <dcterms:modified xsi:type="dcterms:W3CDTF">2020-03-20T12:56:07Z</dcterms:modified>
</cp:coreProperties>
</file>