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2" r:id="rId4"/>
    <p:sldId id="275" r:id="rId5"/>
    <p:sldId id="279" r:id="rId6"/>
    <p:sldId id="293" r:id="rId7"/>
    <p:sldId id="285" r:id="rId8"/>
    <p:sldId id="259" r:id="rId9"/>
    <p:sldId id="476" r:id="rId10"/>
    <p:sldId id="358" r:id="rId11"/>
    <p:sldId id="528" r:id="rId12"/>
    <p:sldId id="533" r:id="rId13"/>
    <p:sldId id="532" r:id="rId14"/>
    <p:sldId id="530" r:id="rId15"/>
    <p:sldId id="534" r:id="rId16"/>
    <p:sldId id="535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994B"/>
    <a:srgbClr val="536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5" d="100"/>
          <a:sy n="65" d="100"/>
        </p:scale>
        <p:origin x="866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9A50A-11FD-4EB9-AA42-B910E06EE35D}" type="datetimeFigureOut">
              <a:rPr lang="de-DE" smtClean="0"/>
              <a:t>19.01.2020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09341-FB5A-4E15-87D9-D6973516ACD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84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6B613-228C-244E-996A-6B01092BF939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52017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384DB91-2A12-EB44-BBA8-9B8987FC1698}" type="slidenum">
              <a:rPr lang="en-GB" sz="1200"/>
              <a:pPr algn="r"/>
              <a:t>4</a:t>
            </a:fld>
            <a:endParaRPr lang="en-GB" sz="1200" dirty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rgbClr val="FFFFFF"/>
          </a:solidFill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ADF0C8-6EF1-4E5E-8F1C-B5E568A6E992}" type="slidenum">
              <a:rPr lang="en-GB" altLang="de-DE" sz="1200" smtClean="0"/>
              <a:pPr/>
              <a:t>7</a:t>
            </a:fld>
            <a:endParaRPr lang="en-GB" altLang="de-DE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val="3586716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26494-9D05-4A8E-A2FC-D07CBE675FE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5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10029-1B05-4DF2-9B69-BF6DA5C0C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DD4E0-87D7-418D-AAFB-B78033CC3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A6F21-D042-40A4-BDDA-345ABE08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94A8-A676-4BDF-9755-9187731DBA34}" type="datetime1">
              <a:rPr lang="de-DE" smtClean="0"/>
              <a:t>19.01.2020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CB9E7-57B7-4883-B65E-1EF23F1D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1AF83-B0CA-4CFC-8773-8BF6BBB5C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B57-A4D9-4D73-A6E3-C7D4CC260C0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80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6015-41C7-48EF-9EC0-2DBC70F2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653D8-C6A7-4B39-B855-606AD8B58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E6B66-A56B-4D54-9F75-3C6407C7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0695-5F4E-4CCB-BD11-9696D599EAB7}" type="datetime1">
              <a:rPr lang="de-DE" smtClean="0"/>
              <a:t>19.01.2020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883AA-4228-4D47-A487-482463842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41A05-CA21-480D-A775-CB4377A3A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B57-A4D9-4D73-A6E3-C7D4CC260C0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96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771C59-35DE-4F05-95FB-6A953DB40C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85519-62B3-44A1-8D55-E4FFE97DB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48EC5-12A8-4C2D-AA4E-66D303802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BFDC-C428-4A63-82CE-D89B90866F75}" type="datetime1">
              <a:rPr lang="de-DE" smtClean="0"/>
              <a:t>19.01.2020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8724D-BA1E-42B4-BB10-75822E6FC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BA483-2A4F-4F2A-9A73-56C1DF77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B57-A4D9-4D73-A6E3-C7D4CC260C0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91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CD84-DE43-46AE-B955-CF32282A5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E5005-4FF5-4A95-9F65-0C5A6F510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8CF1A-4A6D-46BA-928C-A86280A6C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AB73-4CD4-49E2-8B41-3C542511B7B0}" type="datetime1">
              <a:rPr lang="de-DE" smtClean="0"/>
              <a:t>19.01.2020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01D4C-2030-4523-A6B5-A65B709EA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D569F-22FD-4364-BFB9-D93EC8E3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B57-A4D9-4D73-A6E3-C7D4CC260C0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38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C0B0-C452-4345-BAC5-2CC870985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EA7F4-471D-410C-818A-73FBD5920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96991-65F6-4828-BE06-42F6372B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A8BE-C0B3-40A6-A5E0-D93E9872372F}" type="datetime1">
              <a:rPr lang="de-DE" smtClean="0"/>
              <a:t>19.01.2020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83586-9B48-4D3D-BDE1-B9684708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8B0ED-04FB-45E3-8925-069AE7CA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B57-A4D9-4D73-A6E3-C7D4CC260C0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50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297CA-2582-4689-B2FE-7645D079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9F5D4-3A5A-414D-85F1-EBC8A7FCF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91B85-E378-48ED-AA46-B7530991C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562EF-A9F1-4715-A366-645CB9BF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E59E-794E-48FB-A9AC-A84EDEC6D560}" type="datetime1">
              <a:rPr lang="de-DE" smtClean="0"/>
              <a:t>19.01.2020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9A992-52DE-4DB7-83AF-6E4BA736D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25EED-AB4C-465B-8465-632ACBC2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B57-A4D9-4D73-A6E3-C7D4CC260C0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54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0FCCD-871B-4DBC-B92B-EDABEAFAD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1C846-BAE4-47B7-B35A-C5A7D7E68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87014-7AE6-41FD-94E8-523FDB58C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75A080-2E4E-4F87-B31C-E602A5022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2D1295-DE93-4D2B-8169-2E21CCDE2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888EB-974D-47D9-A33D-59A2E2694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7C05-3B6C-41B2-8ECC-0812B049D854}" type="datetime1">
              <a:rPr lang="de-DE" smtClean="0"/>
              <a:t>19.01.2020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07DB09-1DCF-4FC9-B945-D35A61E6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0FBFC-8737-4253-8E5D-1C3D2FA3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B57-A4D9-4D73-A6E3-C7D4CC260C0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21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D2185-2D36-4931-A243-20149972D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3C452-E51C-4527-B105-25684110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4EB7-52CA-4CF8-AA3C-049DC09DF73F}" type="datetime1">
              <a:rPr lang="de-DE" smtClean="0"/>
              <a:t>19.01.2020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D2904-05EB-4C8D-B860-A031F6874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6A77C-D4C9-43CC-A16E-D5A04A88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B57-A4D9-4D73-A6E3-C7D4CC260C0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32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2BA1A8-0C9F-4752-8A58-8AE8AEC38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3576-3A5A-42AF-ACC4-0627E0241409}" type="datetime1">
              <a:rPr lang="de-DE" smtClean="0"/>
              <a:t>19.01.2020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542F8-34A7-471C-9AC7-6EE777AF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C80B4-A4AD-4B88-95FD-B4B6A5C1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B57-A4D9-4D73-A6E3-C7D4CC260C0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5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075FA-4298-4BF1-902D-A7010207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55717-E1F3-45F1-83F9-A7DD573E3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1F974-9B64-4685-983D-4BF4EEB13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73BD6-CDBC-4CCF-ABC6-14CC0F1CE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3634-DAF7-4963-859D-733712087408}" type="datetime1">
              <a:rPr lang="de-DE" smtClean="0"/>
              <a:t>19.01.2020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FCB83-2DFA-4CDA-A02A-9C54FE026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1DA26-CA9C-4F01-B6B5-8C1F925E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B57-A4D9-4D73-A6E3-C7D4CC260C0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03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2A523-02C5-47AD-AB76-A56B5D47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C597F8-E8F1-4CD6-92CE-05247FC1E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B1664-361F-4577-AAED-9A2A7CFC2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80BDD-AA56-41D4-9DDA-8676CA2D5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2A1-F14C-4573-8CAB-5F30EB4DCCA1}" type="datetime1">
              <a:rPr lang="de-DE" smtClean="0"/>
              <a:t>19.01.2020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CA142-541A-4998-ACF4-207A7C11D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153BF-2869-4B70-A563-B0EB3584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B57-A4D9-4D73-A6E3-C7D4CC260C0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4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DE8D93-476C-4B2B-B01F-20F02ED01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249CC-AE27-4FA1-9A25-279B97BEB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6CEE3-7073-473F-B5E0-AA215BE9C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6E91B-B673-4CE7-92DE-2C1ADECF7FBF}" type="datetime1">
              <a:rPr lang="de-DE" smtClean="0"/>
              <a:t>19.01.2020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AF3A-8A27-4461-8E13-98D03EB3E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E0099-3DCD-4D2C-A70E-11149AFE2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5BB57-A4D9-4D73-A6E3-C7D4CC260C0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04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A2C15-CD75-4AB1-BA45-5B653F7477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The SEEIIST project from the CERN perspective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1B45A-3BF8-43E0-99D8-437BB384D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2135" y="4307118"/>
            <a:ext cx="9144000" cy="804709"/>
          </a:xfrm>
        </p:spPr>
        <p:txBody>
          <a:bodyPr/>
          <a:lstStyle/>
          <a:p>
            <a:r>
              <a:rPr lang="de-CH" dirty="0"/>
              <a:t>Herwig Schopper</a:t>
            </a:r>
            <a:br>
              <a:rPr lang="de-CH" dirty="0"/>
            </a:br>
            <a:r>
              <a:rPr lang="de-CH" dirty="0"/>
              <a:t>CERN and University Hamburg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CB94D-77F7-482E-A2E9-92F7FB7FE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3179" y="6241312"/>
            <a:ext cx="5445642" cy="448266"/>
          </a:xfrm>
        </p:spPr>
        <p:txBody>
          <a:bodyPr/>
          <a:lstStyle/>
          <a:p>
            <a:r>
              <a:rPr lang="de-DE" dirty="0"/>
              <a:t>Expert </a:t>
            </a:r>
            <a:r>
              <a:rPr lang="de-DE" dirty="0" err="1"/>
              <a:t>meeting</a:t>
            </a:r>
            <a:r>
              <a:rPr lang="de-DE" dirty="0"/>
              <a:t> at Jozef Stefan Institute, </a:t>
            </a:r>
            <a:r>
              <a:rPr lang="de-DE" dirty="0" err="1"/>
              <a:t>Ljubbljana</a:t>
            </a:r>
            <a:r>
              <a:rPr lang="de-DE" dirty="0"/>
              <a:t>, 23 </a:t>
            </a:r>
            <a:r>
              <a:rPr lang="de-DE" dirty="0" err="1"/>
              <a:t>January</a:t>
            </a:r>
            <a:r>
              <a:rPr lang="de-DE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61223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799" y="0"/>
            <a:ext cx="7772400" cy="980728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Power Plant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2" descr="C:\Users\husni\AppData\Local\Microsoft\Windows\Temporary Internet Files\Content.Outlook\7PWJXA2O\IMG-20190218-WA00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588" y="817288"/>
            <a:ext cx="5828872" cy="3274187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9D4815-041C-4CA5-8E2F-4C3E3310705A}"/>
              </a:ext>
            </a:extLst>
          </p:cNvPr>
          <p:cNvSpPr/>
          <p:nvPr/>
        </p:nvSpPr>
        <p:spPr>
          <a:xfrm rot="10800000" flipV="1">
            <a:off x="1778840" y="3995669"/>
            <a:ext cx="6831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cs typeface="Times New Roman" panose="02020603050405020304" pitchFamily="18" charset="0"/>
              </a:rPr>
              <a:t>1st Carbon Free Light Source Facility in the World P0wer plant Inaugurated on February 26</a:t>
            </a:r>
            <a:r>
              <a:rPr lang="en-US" sz="2400" b="1" baseline="30000" dirty="0"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cs typeface="Times New Roman" panose="02020603050405020304" pitchFamily="18" charset="0"/>
              </a:rPr>
              <a:t> 2019, financed by EU</a:t>
            </a:r>
          </a:p>
          <a:p>
            <a:r>
              <a:rPr lang="en-US" sz="2400" b="1" dirty="0">
                <a:cs typeface="Times New Roman" panose="02020603050405020304" pitchFamily="18" charset="0"/>
              </a:rPr>
              <a:t>Reduces considerably operation budget</a:t>
            </a:r>
            <a:endParaRPr lang="de-DE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47747B-0689-49B7-9A5D-468A1382EB70}"/>
              </a:ext>
            </a:extLst>
          </p:cNvPr>
          <p:cNvSpPr txBox="1"/>
          <p:nvPr/>
        </p:nvSpPr>
        <p:spPr>
          <a:xfrm>
            <a:off x="1723905" y="5584805"/>
            <a:ext cx="7887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 err="1">
                <a:solidFill>
                  <a:srgbClr val="FF0000"/>
                </a:solidFill>
              </a:rPr>
              <a:t>Example</a:t>
            </a:r>
            <a:r>
              <a:rPr lang="de-CH" sz="2800" b="1" dirty="0">
                <a:solidFill>
                  <a:srgbClr val="FF0000"/>
                </a:solidFill>
              </a:rPr>
              <a:t>: </a:t>
            </a:r>
            <a:r>
              <a:rPr lang="de-CH" sz="2800" b="1" dirty="0" err="1">
                <a:solidFill>
                  <a:srgbClr val="FF0000"/>
                </a:solidFill>
              </a:rPr>
              <a:t>distributing</a:t>
            </a:r>
            <a:r>
              <a:rPr lang="de-CH" sz="2800" b="1" dirty="0">
                <a:solidFill>
                  <a:srgbClr val="FF0000"/>
                </a:solidFill>
              </a:rPr>
              <a:t> </a:t>
            </a:r>
            <a:r>
              <a:rPr lang="de-CH" sz="2800" b="1" dirty="0" err="1">
                <a:solidFill>
                  <a:srgbClr val="FF0000"/>
                </a:solidFill>
              </a:rPr>
              <a:t>installations</a:t>
            </a:r>
            <a:r>
              <a:rPr lang="de-CH" sz="2800" b="1" dirty="0">
                <a:solidFill>
                  <a:srgbClr val="FF0000"/>
                </a:solidFill>
              </a:rPr>
              <a:t> </a:t>
            </a:r>
            <a:r>
              <a:rPr lang="de-CH" sz="2800" b="1" dirty="0" err="1">
                <a:solidFill>
                  <a:srgbClr val="FF0000"/>
                </a:solidFill>
              </a:rPr>
              <a:t>to</a:t>
            </a:r>
            <a:r>
              <a:rPr lang="de-CH" sz="2800" b="1" dirty="0">
                <a:solidFill>
                  <a:srgbClr val="FF0000"/>
                </a:solidFill>
              </a:rPr>
              <a:t> </a:t>
            </a:r>
            <a:r>
              <a:rPr lang="de-CH" sz="2800" b="1" dirty="0" err="1">
                <a:solidFill>
                  <a:srgbClr val="FF0000"/>
                </a:solidFill>
              </a:rPr>
              <a:t>various</a:t>
            </a:r>
            <a:r>
              <a:rPr lang="de-CH" sz="2800" b="1" dirty="0">
                <a:solidFill>
                  <a:srgbClr val="FF0000"/>
                </a:solidFill>
              </a:rPr>
              <a:t> </a:t>
            </a:r>
            <a:r>
              <a:rPr lang="de-CH" sz="2800" b="1" dirty="0" err="1">
                <a:solidFill>
                  <a:srgbClr val="FF0000"/>
                </a:solidFill>
              </a:rPr>
              <a:t>sites</a:t>
            </a:r>
            <a:br>
              <a:rPr lang="de-CH" sz="2800" b="1" dirty="0">
                <a:solidFill>
                  <a:srgbClr val="FF0000"/>
                </a:solidFill>
              </a:rPr>
            </a:br>
            <a:r>
              <a:rPr lang="de-CH" sz="2800" b="1" dirty="0" err="1">
                <a:solidFill>
                  <a:srgbClr val="FF0000"/>
                </a:solidFill>
              </a:rPr>
              <a:t>should</a:t>
            </a:r>
            <a:r>
              <a:rPr lang="de-CH" sz="2800" b="1" dirty="0">
                <a:solidFill>
                  <a:srgbClr val="FF0000"/>
                </a:solidFill>
              </a:rPr>
              <a:t> </a:t>
            </a:r>
            <a:r>
              <a:rPr lang="de-CH" sz="2800" b="1" dirty="0" err="1">
                <a:solidFill>
                  <a:srgbClr val="FF0000"/>
                </a:solidFill>
              </a:rPr>
              <a:t>be</a:t>
            </a:r>
            <a:r>
              <a:rPr lang="de-CH" sz="2800" b="1" dirty="0">
                <a:solidFill>
                  <a:srgbClr val="FF0000"/>
                </a:solidFill>
              </a:rPr>
              <a:t> </a:t>
            </a:r>
            <a:r>
              <a:rPr lang="de-CH" sz="2800" b="1" dirty="0" err="1">
                <a:solidFill>
                  <a:srgbClr val="FF0000"/>
                </a:solidFill>
              </a:rPr>
              <a:t>followed</a:t>
            </a:r>
            <a:r>
              <a:rPr lang="de-CH" sz="2800" b="1" dirty="0">
                <a:solidFill>
                  <a:srgbClr val="FF0000"/>
                </a:solidFill>
              </a:rPr>
              <a:t> </a:t>
            </a:r>
            <a:r>
              <a:rPr lang="de-CH" sz="2800" b="1" dirty="0" err="1">
                <a:solidFill>
                  <a:srgbClr val="FF0000"/>
                </a:solidFill>
              </a:rPr>
              <a:t>for</a:t>
            </a:r>
            <a:r>
              <a:rPr lang="de-CH" sz="2800" b="1" dirty="0">
                <a:solidFill>
                  <a:srgbClr val="FF0000"/>
                </a:solidFill>
              </a:rPr>
              <a:t> SEEIIST</a:t>
            </a:r>
            <a:endParaRPr lang="de-D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6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69A85-EB31-4B2C-B1A0-F3C2D2494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656" y="320675"/>
            <a:ext cx="6072963" cy="1325563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de-CH" b="1" dirty="0">
                <a:solidFill>
                  <a:srgbClr val="FF0000"/>
                </a:solidFill>
              </a:rPr>
              <a:t>Advantages of SEEIIST </a:t>
            </a:r>
            <a:r>
              <a:rPr lang="de-CH" b="1" dirty="0" err="1">
                <a:solidFill>
                  <a:srgbClr val="FF0000"/>
                </a:solidFill>
              </a:rPr>
              <a:t>as</a:t>
            </a:r>
            <a:r>
              <a:rPr lang="de-CH" b="1" dirty="0">
                <a:solidFill>
                  <a:srgbClr val="FF0000"/>
                </a:solidFill>
              </a:rPr>
              <a:t> </a:t>
            </a:r>
            <a:br>
              <a:rPr lang="de-CH" b="1" dirty="0">
                <a:solidFill>
                  <a:srgbClr val="FF0000"/>
                </a:solidFill>
              </a:rPr>
            </a:br>
            <a:r>
              <a:rPr lang="de-CH" b="1" dirty="0">
                <a:solidFill>
                  <a:srgbClr val="FF0000"/>
                </a:solidFill>
              </a:rPr>
              <a:t>interregional </a:t>
            </a:r>
            <a:r>
              <a:rPr lang="de-CH" b="1" dirty="0" err="1">
                <a:solidFill>
                  <a:srgbClr val="FF0000"/>
                </a:solidFill>
              </a:rPr>
              <a:t>organisation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68633-6EFF-4D83-BF6B-84B254A9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sz="3200" b="1" dirty="0"/>
              <a:t>Political </a:t>
            </a:r>
            <a:r>
              <a:rPr lang="de-CH" sz="3200" b="1" dirty="0" err="1"/>
              <a:t>issues</a:t>
            </a:r>
            <a:endParaRPr lang="de-CH" sz="3200" b="1" dirty="0"/>
          </a:p>
          <a:p>
            <a:r>
              <a:rPr lang="de-CH" dirty="0" err="1"/>
              <a:t>Only</a:t>
            </a:r>
            <a:r>
              <a:rPr lang="de-CH" dirty="0"/>
              <a:t> </a:t>
            </a:r>
            <a:r>
              <a:rPr lang="de-CH" dirty="0" err="1"/>
              <a:t>way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create</a:t>
            </a:r>
            <a:r>
              <a:rPr lang="de-CH" dirty="0"/>
              <a:t> a </a:t>
            </a:r>
            <a:r>
              <a:rPr lang="de-CH" dirty="0" err="1"/>
              <a:t>symbol</a:t>
            </a:r>
            <a:r>
              <a:rPr lang="de-CH" dirty="0"/>
              <a:t> (light </a:t>
            </a:r>
            <a:r>
              <a:rPr lang="de-CH" dirty="0" err="1"/>
              <a:t>house</a:t>
            </a:r>
            <a:r>
              <a:rPr lang="de-CH" dirty="0"/>
              <a:t>) </a:t>
            </a:r>
            <a:r>
              <a:rPr lang="de-CH" dirty="0" err="1"/>
              <a:t>to</a:t>
            </a:r>
            <a:r>
              <a:rPr lang="de-CH" dirty="0"/>
              <a:t> demonstrierte the  </a:t>
            </a:r>
            <a:r>
              <a:rPr lang="de-CH" dirty="0" err="1"/>
              <a:t>determination</a:t>
            </a:r>
            <a:r>
              <a:rPr lang="de-CH" dirty="0"/>
              <a:t> and </a:t>
            </a:r>
            <a:r>
              <a:rPr lang="de-CH" dirty="0" err="1"/>
              <a:t>spirit</a:t>
            </a:r>
            <a:r>
              <a:rPr lang="de-CH" dirty="0"/>
              <a:t> of </a:t>
            </a:r>
            <a:r>
              <a:rPr lang="de-CH" dirty="0" err="1"/>
              <a:t>upturn</a:t>
            </a:r>
            <a:r>
              <a:rPr lang="de-CH" dirty="0"/>
              <a:t> and </a:t>
            </a:r>
            <a:r>
              <a:rPr lang="de-CH" dirty="0" err="1"/>
              <a:t>cooperation</a:t>
            </a:r>
            <a:r>
              <a:rPr lang="de-CH" dirty="0"/>
              <a:t> </a:t>
            </a:r>
          </a:p>
          <a:p>
            <a:r>
              <a:rPr lang="de-CH" dirty="0"/>
              <a:t> Chance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get</a:t>
            </a:r>
            <a:r>
              <a:rPr lang="de-CH" dirty="0"/>
              <a:t> substantial support </a:t>
            </a:r>
            <a:r>
              <a:rPr lang="de-CH" dirty="0" err="1"/>
              <a:t>from</a:t>
            </a:r>
            <a:r>
              <a:rPr lang="de-CH" dirty="0"/>
              <a:t> EC, IAEA</a:t>
            </a:r>
            <a:br>
              <a:rPr lang="de-CH" dirty="0"/>
            </a:br>
            <a:r>
              <a:rPr lang="de-CH" dirty="0"/>
              <a:t>not just </a:t>
            </a:r>
            <a:r>
              <a:rPr lang="de-CH" dirty="0" err="1"/>
              <a:t>for</a:t>
            </a:r>
            <a:r>
              <a:rPr lang="de-CH" dirty="0"/>
              <a:t> an individual </a:t>
            </a:r>
            <a:r>
              <a:rPr lang="de-CH" dirty="0" err="1"/>
              <a:t>research</a:t>
            </a:r>
            <a:r>
              <a:rPr lang="de-CH" dirty="0"/>
              <a:t> </a:t>
            </a:r>
            <a:r>
              <a:rPr lang="de-CH" dirty="0" err="1"/>
              <a:t>project</a:t>
            </a:r>
            <a:r>
              <a:rPr lang="de-CH" dirty="0"/>
              <a:t> but </a:t>
            </a:r>
            <a:r>
              <a:rPr lang="de-CH" dirty="0" err="1">
                <a:solidFill>
                  <a:srgbClr val="0070C0"/>
                </a:solidFill>
              </a:rPr>
              <a:t>for</a:t>
            </a:r>
            <a:r>
              <a:rPr lang="de-CH" dirty="0">
                <a:solidFill>
                  <a:srgbClr val="0070C0"/>
                </a:solidFill>
              </a:rPr>
              <a:t> </a:t>
            </a:r>
            <a:r>
              <a:rPr lang="de-CH" dirty="0" err="1">
                <a:solidFill>
                  <a:srgbClr val="0070C0"/>
                </a:solidFill>
              </a:rPr>
              <a:t>infrastructure</a:t>
            </a:r>
            <a:endParaRPr lang="de-CH" dirty="0">
              <a:solidFill>
                <a:srgbClr val="0070C0"/>
              </a:solidFill>
            </a:endParaRPr>
          </a:p>
          <a:p>
            <a:r>
              <a:rPr lang="de-CH" dirty="0"/>
              <a:t>Create a neutral, </a:t>
            </a:r>
            <a:r>
              <a:rPr lang="de-CH" dirty="0" err="1"/>
              <a:t>objective</a:t>
            </a:r>
            <a:r>
              <a:rPr lang="de-CH" dirty="0"/>
              <a:t> </a:t>
            </a:r>
            <a:r>
              <a:rPr lang="de-CH" dirty="0" err="1"/>
              <a:t>platform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governmental</a:t>
            </a:r>
            <a:r>
              <a:rPr lang="de-CH" dirty="0"/>
              <a:t> </a:t>
            </a:r>
            <a:r>
              <a:rPr lang="de-CH" dirty="0" err="1"/>
              <a:t>discussions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agree</a:t>
            </a:r>
            <a:r>
              <a:rPr lang="de-CH" dirty="0"/>
              <a:t> on </a:t>
            </a:r>
            <a:r>
              <a:rPr lang="de-CH" dirty="0" err="1"/>
              <a:t>convention</a:t>
            </a:r>
            <a:r>
              <a:rPr lang="de-CH" dirty="0"/>
              <a:t>, </a:t>
            </a:r>
            <a:r>
              <a:rPr lang="de-CH" dirty="0" err="1"/>
              <a:t>procedure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site</a:t>
            </a:r>
            <a:r>
              <a:rPr lang="de-CH" dirty="0"/>
              <a:t> </a:t>
            </a:r>
            <a:r>
              <a:rPr lang="de-CH" dirty="0" err="1"/>
              <a:t>selection</a:t>
            </a:r>
            <a:r>
              <a:rPr lang="de-CH" dirty="0"/>
              <a:t>, </a:t>
            </a:r>
            <a:r>
              <a:rPr lang="de-CH" dirty="0" err="1"/>
              <a:t>rule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contributions</a:t>
            </a:r>
            <a:br>
              <a:rPr lang="de-CH" dirty="0"/>
            </a:br>
            <a:r>
              <a:rPr lang="de-CH" dirty="0"/>
              <a:t>    </a:t>
            </a:r>
            <a:r>
              <a:rPr lang="de-CH" b="1" dirty="0">
                <a:solidFill>
                  <a:srgbClr val="0070C0"/>
                </a:solidFill>
              </a:rPr>
              <a:t>Swiss </a:t>
            </a:r>
            <a:r>
              <a:rPr lang="de-CH" b="1" dirty="0" err="1">
                <a:solidFill>
                  <a:srgbClr val="0070C0"/>
                </a:solidFill>
              </a:rPr>
              <a:t>government</a:t>
            </a:r>
            <a:r>
              <a:rPr lang="de-CH" b="1" dirty="0">
                <a:solidFill>
                  <a:srgbClr val="0070C0"/>
                </a:solidFill>
              </a:rPr>
              <a:t> </a:t>
            </a:r>
            <a:r>
              <a:rPr lang="de-CH" b="1" dirty="0" err="1">
                <a:solidFill>
                  <a:srgbClr val="0070C0"/>
                </a:solidFill>
              </a:rPr>
              <a:t>has</a:t>
            </a:r>
            <a:r>
              <a:rPr lang="de-CH" b="1" dirty="0">
                <a:solidFill>
                  <a:srgbClr val="0070C0"/>
                </a:solidFill>
              </a:rPr>
              <a:t> </a:t>
            </a:r>
            <a:r>
              <a:rPr lang="de-CH" b="1" dirty="0" err="1">
                <a:solidFill>
                  <a:srgbClr val="0070C0"/>
                </a:solidFill>
              </a:rPr>
              <a:t>formally</a:t>
            </a:r>
            <a:r>
              <a:rPr lang="de-CH" b="1" dirty="0">
                <a:solidFill>
                  <a:srgbClr val="0070C0"/>
                </a:solidFill>
              </a:rPr>
              <a:t> </a:t>
            </a:r>
            <a:r>
              <a:rPr lang="de-CH" b="1" dirty="0" err="1">
                <a:solidFill>
                  <a:srgbClr val="0070C0"/>
                </a:solidFill>
              </a:rPr>
              <a:t>offered</a:t>
            </a:r>
            <a:r>
              <a:rPr lang="de-CH" b="1" dirty="0">
                <a:solidFill>
                  <a:srgbClr val="0070C0"/>
                </a:solidFill>
              </a:rPr>
              <a:t> </a:t>
            </a:r>
            <a:r>
              <a:rPr lang="de-CH" b="1" dirty="0" err="1">
                <a:solidFill>
                  <a:srgbClr val="0070C0"/>
                </a:solidFill>
              </a:rPr>
              <a:t>help</a:t>
            </a:r>
            <a:r>
              <a:rPr lang="de-CH" b="1" dirty="0">
                <a:solidFill>
                  <a:srgbClr val="0070C0"/>
                </a:solidFill>
              </a:rPr>
              <a:t> </a:t>
            </a:r>
            <a:br>
              <a:rPr lang="de-CH" b="1" dirty="0">
                <a:solidFill>
                  <a:srgbClr val="0070C0"/>
                </a:solidFill>
              </a:rPr>
            </a:br>
            <a:r>
              <a:rPr lang="de-CH" b="1" dirty="0">
                <a:solidFill>
                  <a:srgbClr val="0070C0"/>
                </a:solidFill>
              </a:rPr>
              <a:t>            </a:t>
            </a:r>
            <a:r>
              <a:rPr lang="de-CH" b="1" dirty="0" err="1">
                <a:solidFill>
                  <a:srgbClr val="0070C0"/>
                </a:solidFill>
              </a:rPr>
              <a:t>to</a:t>
            </a:r>
            <a:r>
              <a:rPr lang="de-CH" b="1" dirty="0">
                <a:solidFill>
                  <a:srgbClr val="0070C0"/>
                </a:solidFill>
              </a:rPr>
              <a:t> support such a </a:t>
            </a:r>
            <a:r>
              <a:rPr lang="de-CH" b="1" dirty="0" err="1">
                <a:solidFill>
                  <a:srgbClr val="0070C0"/>
                </a:solidFill>
              </a:rPr>
              <a:t>platform</a:t>
            </a:r>
            <a:br>
              <a:rPr lang="de-CH" dirty="0"/>
            </a:br>
            <a:endParaRPr lang="de-CH" dirty="0"/>
          </a:p>
          <a:p>
            <a:endParaRPr lang="de-CH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F0BAF-D448-44EB-95A7-3388A21B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B57-A4D9-4D73-A6E3-C7D4CC260C02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003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4D97-E8A4-495A-89DA-7B8C04B96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698" y="1520457"/>
            <a:ext cx="10070805" cy="3517122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- </a:t>
            </a:r>
            <a:r>
              <a:rPr lang="en-GB" sz="2800" b="1" dirty="0">
                <a:solidFill>
                  <a:srgbClr val="7030A0"/>
                </a:solidFill>
              </a:rPr>
              <a:t>buy a machine ‘clef-a-main’ from a firm (main contractor)</a:t>
            </a:r>
            <a:br>
              <a:rPr lang="en-GB" sz="2800" b="1" dirty="0">
                <a:solidFill>
                  <a:srgbClr val="7030A0"/>
                </a:solidFill>
              </a:rPr>
            </a:br>
            <a:r>
              <a:rPr lang="en-GB" sz="2800" b="1" dirty="0">
                <a:solidFill>
                  <a:srgbClr val="C00000"/>
                </a:solidFill>
              </a:rPr>
              <a:t>(only way for a national project), </a:t>
            </a:r>
            <a:br>
              <a:rPr lang="en-GB" sz="2800" b="1" dirty="0">
                <a:solidFill>
                  <a:srgbClr val="7030A0"/>
                </a:solidFill>
              </a:rPr>
            </a:br>
            <a:r>
              <a:rPr lang="en-GB" sz="2800" b="1" dirty="0">
                <a:solidFill>
                  <a:srgbClr val="7030A0"/>
                </a:solidFill>
              </a:rPr>
              <a:t>expensive (cover risks of firm), </a:t>
            </a:r>
            <a:br>
              <a:rPr lang="en-GB" sz="2800" b="1" dirty="0">
                <a:solidFill>
                  <a:srgbClr val="7030A0"/>
                </a:solidFill>
              </a:rPr>
            </a:br>
            <a:r>
              <a:rPr lang="en-GB" sz="2800" b="1" dirty="0">
                <a:solidFill>
                  <a:srgbClr val="7030A0"/>
                </a:solidFill>
              </a:rPr>
              <a:t>restricted choices according to experience of firm</a:t>
            </a:r>
            <a:br>
              <a:rPr lang="en-GB" sz="2800" b="1" dirty="0">
                <a:solidFill>
                  <a:srgbClr val="7030A0"/>
                </a:solidFill>
              </a:rPr>
            </a:br>
            <a:br>
              <a:rPr lang="en-GB" sz="2800" b="1" dirty="0">
                <a:solidFill>
                  <a:srgbClr val="7030A0"/>
                </a:solidFill>
              </a:rPr>
            </a:br>
            <a:r>
              <a:rPr lang="en-GB" sz="2800" b="1" dirty="0">
                <a:solidFill>
                  <a:srgbClr val="7030A0"/>
                </a:solidFill>
              </a:rPr>
              <a:t>- </a:t>
            </a:r>
            <a:r>
              <a:rPr lang="en-GB" sz="2800" b="1" dirty="0">
                <a:solidFill>
                  <a:srgbClr val="536D53"/>
                </a:solidFill>
              </a:rPr>
              <a:t>build most advanced and flexible upgradable project </a:t>
            </a:r>
            <a:br>
              <a:rPr lang="en-GB" sz="2800" b="1" dirty="0">
                <a:solidFill>
                  <a:srgbClr val="536D53"/>
                </a:solidFill>
              </a:rPr>
            </a:br>
            <a:r>
              <a:rPr lang="en-GB" sz="2800" b="1" dirty="0">
                <a:solidFill>
                  <a:srgbClr val="536D53"/>
                </a:solidFill>
              </a:rPr>
              <a:t>   (which needs some developing work),</a:t>
            </a:r>
            <a:br>
              <a:rPr lang="en-GB" sz="2800" b="1" dirty="0">
                <a:solidFill>
                  <a:srgbClr val="536D53"/>
                </a:solidFill>
              </a:rPr>
            </a:br>
            <a:r>
              <a:rPr lang="en-GB" sz="2800" b="1" dirty="0">
                <a:solidFill>
                  <a:srgbClr val="536D53"/>
                </a:solidFill>
              </a:rPr>
              <a:t>  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including training during the construction of the future staff </a:t>
            </a:r>
            <a:r>
              <a:rPr lang="en-GB" sz="2800" b="1" dirty="0">
                <a:solidFill>
                  <a:srgbClr val="536D53"/>
                </a:solidFill>
              </a:rPr>
              <a:t>and </a:t>
            </a:r>
            <a:br>
              <a:rPr lang="en-GB" sz="2800" b="1" dirty="0">
                <a:solidFill>
                  <a:srgbClr val="536D53"/>
                </a:solidFill>
              </a:rPr>
            </a:br>
            <a:r>
              <a:rPr lang="en-GB" sz="2800" b="1" dirty="0">
                <a:solidFill>
                  <a:srgbClr val="536D53"/>
                </a:solidFill>
              </a:rPr>
              <a:t>   involving local industry </a:t>
            </a:r>
            <a:r>
              <a:rPr lang="en-GB" sz="2800" b="1" dirty="0">
                <a:solidFill>
                  <a:srgbClr val="FF0000"/>
                </a:solidFill>
              </a:rPr>
              <a:t>(CERN  model)</a:t>
            </a:r>
            <a:br>
              <a:rPr lang="en-GB" sz="2800" b="1" dirty="0">
                <a:solidFill>
                  <a:srgbClr val="FF0000"/>
                </a:solidFill>
              </a:rPr>
            </a:br>
            <a:r>
              <a:rPr lang="en-GB" sz="2800" b="1" dirty="0">
                <a:solidFill>
                  <a:srgbClr val="FF0000"/>
                </a:solidFill>
              </a:rPr>
              <a:t>Needs international cooperation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09D496-C262-4FE1-99F3-FF9E78B3D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B57-A4D9-4D73-A6E3-C7D4CC260C02}" type="slidenum">
              <a:rPr lang="de-DE" smtClean="0"/>
              <a:t>12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FB20A7-ADC6-4267-8E07-18B5936BFA04}"/>
              </a:ext>
            </a:extLst>
          </p:cNvPr>
          <p:cNvSpPr/>
          <p:nvPr/>
        </p:nvSpPr>
        <p:spPr>
          <a:xfrm>
            <a:off x="473463" y="862095"/>
            <a:ext cx="10112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Two principal options for construction of the facility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67F3C5-51B5-40FA-B033-31E29E0F9C81}"/>
              </a:ext>
            </a:extLst>
          </p:cNvPr>
          <p:cNvSpPr txBox="1"/>
          <p:nvPr/>
        </p:nvSpPr>
        <p:spPr>
          <a:xfrm>
            <a:off x="857957" y="5112189"/>
            <a:ext cx="818444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/>
              <a:t>This choice is a highly Political decision !</a:t>
            </a:r>
          </a:p>
        </p:txBody>
      </p:sp>
    </p:spTree>
    <p:extLst>
      <p:ext uri="{BB962C8B-B14F-4D97-AF65-F5344CB8AC3E}">
        <p14:creationId xmlns:p14="http://schemas.microsoft.com/office/powerpoint/2010/main" val="2277034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3F4F5-7500-4343-BBFA-C9E0745F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711" y="4221700"/>
            <a:ext cx="10515600" cy="1846659"/>
          </a:xfrm>
        </p:spPr>
        <p:txBody>
          <a:bodyPr>
            <a:normAutofit fontScale="90000"/>
          </a:bodyPr>
          <a:lstStyle/>
          <a:p>
            <a:r>
              <a:rPr lang="en-GB" sz="2700" b="1" dirty="0">
                <a:solidFill>
                  <a:srgbClr val="C00000"/>
                </a:solidFill>
              </a:rPr>
              <a:t>Treatment </a:t>
            </a:r>
            <a:r>
              <a:rPr lang="en-GB" sz="2700" b="1" dirty="0" err="1">
                <a:solidFill>
                  <a:srgbClr val="C00000"/>
                </a:solidFill>
              </a:rPr>
              <a:t>options:</a:t>
            </a:r>
            <a:r>
              <a:rPr lang="en-GB" sz="2000" b="1" dirty="0" err="1"/>
              <a:t>Which</a:t>
            </a:r>
            <a:r>
              <a:rPr lang="en-GB" sz="2000" b="1" dirty="0"/>
              <a:t> kind of beam qualities (energy definition, cross-section</a:t>
            </a:r>
            <a:r>
              <a:rPr lang="en-GB" sz="2000" dirty="0"/>
              <a:t>)</a:t>
            </a:r>
            <a:br>
              <a:rPr lang="en-GB" sz="2000" dirty="0"/>
            </a:br>
            <a:r>
              <a:rPr lang="en-GB" sz="2000" b="1" dirty="0"/>
              <a:t>Beam steering possibilities</a:t>
            </a:r>
            <a:br>
              <a:rPr lang="en-GB" sz="2000" dirty="0"/>
            </a:br>
            <a:r>
              <a:rPr lang="en-GB" sz="2400" b="1" dirty="0"/>
              <a:t>Gantry (superconducting)</a:t>
            </a:r>
            <a:br>
              <a:rPr lang="en-GB" sz="2400" b="1" dirty="0"/>
            </a:br>
            <a:br>
              <a:rPr lang="en-GB" sz="2000" dirty="0"/>
            </a:br>
            <a:r>
              <a:rPr lang="en-GB" sz="2200" b="1" dirty="0"/>
              <a:t>Imaging techniques during radiation treatment (PET, others)</a:t>
            </a:r>
            <a:br>
              <a:rPr lang="en-GB" sz="2200" b="1" dirty="0"/>
            </a:br>
            <a:endParaRPr lang="en-GB" sz="2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448FC2-4850-4CD5-9A3E-74B52BFA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B57-A4D9-4D73-A6E3-C7D4CC260C02}" type="slidenum">
              <a:rPr lang="de-DE" smtClean="0"/>
              <a:t>13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E1BB93-C8E2-4B43-8A9F-1DF8DC1423C2}"/>
              </a:ext>
            </a:extLst>
          </p:cNvPr>
          <p:cNvSpPr/>
          <p:nvPr/>
        </p:nvSpPr>
        <p:spPr>
          <a:xfrm>
            <a:off x="2508244" y="2367171"/>
            <a:ext cx="797913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- </a:t>
            </a:r>
            <a:r>
              <a:rPr lang="en-GB" b="1" dirty="0"/>
              <a:t>which </a:t>
            </a:r>
            <a:r>
              <a:rPr lang="en-GB" sz="2400" b="1" dirty="0">
                <a:solidFill>
                  <a:srgbClr val="C00000"/>
                </a:solidFill>
              </a:rPr>
              <a:t>kind of accelerator</a:t>
            </a:r>
            <a:r>
              <a:rPr lang="en-GB" b="1" dirty="0"/>
              <a:t>, linear or round or combination</a:t>
            </a:r>
            <a:br>
              <a:rPr lang="en-GB" b="1" dirty="0"/>
            </a:br>
            <a:r>
              <a:rPr lang="en-GB" b="1" dirty="0"/>
              <a:t>-  highest possible </a:t>
            </a:r>
            <a:r>
              <a:rPr lang="en-GB" b="1" dirty="0">
                <a:solidFill>
                  <a:srgbClr val="0070C0"/>
                </a:solidFill>
              </a:rPr>
              <a:t>beam intensities </a:t>
            </a:r>
            <a:r>
              <a:rPr lang="en-GB" b="1" dirty="0"/>
              <a:t>(fast treatments)-</a:t>
            </a:r>
            <a:br>
              <a:rPr lang="en-GB" b="1" dirty="0"/>
            </a:br>
            <a:r>
              <a:rPr lang="en-GB" b="1" dirty="0"/>
              <a:t>-  possibility of fast change of particle and energy </a:t>
            </a:r>
            <a:br>
              <a:rPr lang="en-GB" b="1" dirty="0"/>
            </a:br>
            <a:r>
              <a:rPr lang="en-GB" b="1" dirty="0"/>
              <a:t>- </a:t>
            </a:r>
            <a:r>
              <a:rPr lang="en-GB" b="1" dirty="0">
                <a:solidFill>
                  <a:srgbClr val="FF0000"/>
                </a:solidFill>
              </a:rPr>
              <a:t>Time schedule</a:t>
            </a:r>
            <a:r>
              <a:rPr lang="en-GB" b="1" dirty="0"/>
              <a:t>: of course, as quick as possible, but </a:t>
            </a:r>
            <a:br>
              <a:rPr lang="en-GB" b="1" dirty="0"/>
            </a:br>
            <a:r>
              <a:rPr lang="en-GB" b="1" dirty="0">
                <a:solidFill>
                  <a:srgbClr val="FF0000"/>
                </a:solidFill>
              </a:rPr>
              <a:t>should be coordinated with political and financial time schedules</a:t>
            </a:r>
            <a:br>
              <a:rPr lang="en-GB" b="1" dirty="0"/>
            </a:b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55F296-B4F1-490D-97E0-0A06B1A51A8A}"/>
              </a:ext>
            </a:extLst>
          </p:cNvPr>
          <p:cNvSpPr/>
          <p:nvPr/>
        </p:nvSpPr>
        <p:spPr>
          <a:xfrm>
            <a:off x="2508245" y="1905506"/>
            <a:ext cx="3480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Technical – medical issues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9AF03F-F107-4264-8E29-21EBBB5F5B1C}"/>
              </a:ext>
            </a:extLst>
          </p:cNvPr>
          <p:cNvSpPr/>
          <p:nvPr/>
        </p:nvSpPr>
        <p:spPr>
          <a:xfrm>
            <a:off x="2190043" y="1010724"/>
            <a:ext cx="6863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Some Questions to be answered:</a:t>
            </a:r>
            <a:br>
              <a:rPr lang="en-GB" sz="3600" b="1" dirty="0">
                <a:solidFill>
                  <a:srgbClr val="00B050"/>
                </a:solidFill>
              </a:rPr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7205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1CF9B4-A954-4663-9213-5227CF2E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B57-A4D9-4D73-A6E3-C7D4CC260C02}" type="slidenum">
              <a:rPr lang="de-DE" smtClean="0"/>
              <a:t>14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AC9E0F-A7C6-4AE5-84A6-D660A9F4DB20}"/>
              </a:ext>
            </a:extLst>
          </p:cNvPr>
          <p:cNvSpPr txBox="1"/>
          <p:nvPr/>
        </p:nvSpPr>
        <p:spPr>
          <a:xfrm>
            <a:off x="1454692" y="674400"/>
            <a:ext cx="96652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>
                <a:solidFill>
                  <a:srgbClr val="00B050"/>
                </a:solidFill>
              </a:rPr>
              <a:t>Mailly Medical and </a:t>
            </a:r>
            <a:r>
              <a:rPr lang="de-CH" sz="2400" b="1" dirty="0" err="1">
                <a:solidFill>
                  <a:srgbClr val="00B050"/>
                </a:solidFill>
              </a:rPr>
              <a:t>scientific</a:t>
            </a:r>
            <a:r>
              <a:rPr lang="de-CH" sz="2400" b="1" dirty="0">
                <a:solidFill>
                  <a:srgbClr val="00B050"/>
                </a:solidFill>
              </a:rPr>
              <a:t> </a:t>
            </a:r>
            <a:r>
              <a:rPr lang="de-CH" sz="2400" b="1" dirty="0" err="1">
                <a:solidFill>
                  <a:srgbClr val="00B050"/>
                </a:solidFill>
              </a:rPr>
              <a:t>issues</a:t>
            </a:r>
            <a:r>
              <a:rPr lang="de-CH" sz="2400" b="1" dirty="0">
                <a:solidFill>
                  <a:srgbClr val="00B050"/>
                </a:solidFill>
              </a:rPr>
              <a:t>:</a:t>
            </a:r>
          </a:p>
          <a:p>
            <a:br>
              <a:rPr lang="de-CH" sz="2400" b="1" dirty="0"/>
            </a:br>
            <a:r>
              <a:rPr lang="de-CH" sz="2000" b="1" dirty="0"/>
              <a:t>Treatment of </a:t>
            </a:r>
            <a:r>
              <a:rPr lang="de-CH" sz="2000" b="1" dirty="0" err="1"/>
              <a:t>tumours</a:t>
            </a:r>
            <a:r>
              <a:rPr lang="de-CH" sz="2000" b="1" dirty="0"/>
              <a:t> </a:t>
            </a:r>
            <a:r>
              <a:rPr lang="de-CH" sz="2000" b="1" dirty="0" err="1"/>
              <a:t>is</a:t>
            </a:r>
            <a:r>
              <a:rPr lang="de-CH" sz="2000" b="1" dirty="0"/>
              <a:t>  </a:t>
            </a:r>
            <a:r>
              <a:rPr lang="en-GB" sz="2000" b="1" dirty="0"/>
              <a:t>quickly</a:t>
            </a:r>
            <a:r>
              <a:rPr lang="de-CH" sz="2000" b="1" dirty="0"/>
              <a:t> </a:t>
            </a:r>
            <a:r>
              <a:rPr lang="de-CH" sz="2000" b="1" dirty="0" err="1"/>
              <a:t>expanding</a:t>
            </a:r>
            <a:r>
              <a:rPr lang="de-CH" sz="2000" b="1" dirty="0"/>
              <a:t> and </a:t>
            </a:r>
            <a:r>
              <a:rPr lang="de-CH" sz="2000" b="1" dirty="0" err="1"/>
              <a:t>field</a:t>
            </a:r>
            <a:r>
              <a:rPr lang="de-CH" sz="2000" b="1" dirty="0"/>
              <a:t> in </a:t>
            </a:r>
            <a:r>
              <a:rPr lang="de-CH" sz="2000" b="1" dirty="0" err="1"/>
              <a:t>full</a:t>
            </a:r>
            <a:r>
              <a:rPr lang="de-CH" sz="2000" b="1" dirty="0"/>
              <a:t> </a:t>
            </a:r>
            <a:r>
              <a:rPr lang="de-CH" sz="2000" b="1" dirty="0" err="1"/>
              <a:t>development</a:t>
            </a:r>
            <a:br>
              <a:rPr lang="de-CH" sz="2000" b="1" dirty="0"/>
            </a:br>
            <a:r>
              <a:rPr lang="de-CH" sz="2000" b="1" dirty="0"/>
              <a:t>(</a:t>
            </a:r>
            <a:r>
              <a:rPr lang="de-CH" sz="2000" b="1" dirty="0" err="1"/>
              <a:t>kind</a:t>
            </a:r>
            <a:r>
              <a:rPr lang="de-CH" sz="2000" b="1" dirty="0"/>
              <a:t> of </a:t>
            </a:r>
            <a:r>
              <a:rPr lang="de-CH" sz="2000" b="1" dirty="0" err="1"/>
              <a:t>tumour</a:t>
            </a:r>
            <a:r>
              <a:rPr lang="de-CH" sz="2000" b="1" dirty="0"/>
              <a:t>, </a:t>
            </a:r>
            <a:r>
              <a:rPr lang="de-CH" sz="2000" b="1" dirty="0" err="1"/>
              <a:t>protons</a:t>
            </a:r>
            <a:r>
              <a:rPr lang="de-CH" sz="2000" b="1" dirty="0"/>
              <a:t> </a:t>
            </a:r>
            <a:r>
              <a:rPr lang="de-CH" sz="2000" b="1" dirty="0" err="1"/>
              <a:t>or</a:t>
            </a:r>
            <a:r>
              <a:rPr lang="de-CH" sz="2000" b="1" dirty="0"/>
              <a:t> </a:t>
            </a:r>
            <a:r>
              <a:rPr lang="de-CH" sz="2000" b="1" dirty="0" err="1"/>
              <a:t>carbon</a:t>
            </a:r>
            <a:r>
              <a:rPr lang="de-CH" sz="2000" b="1" dirty="0"/>
              <a:t> </a:t>
            </a:r>
            <a:r>
              <a:rPr lang="de-CH" sz="2000" b="1" dirty="0" err="1"/>
              <a:t>ions</a:t>
            </a:r>
            <a:r>
              <a:rPr lang="de-CH" sz="2000" b="1" dirty="0"/>
              <a:t>, </a:t>
            </a:r>
            <a:r>
              <a:rPr lang="de-CH" sz="2000" b="1" dirty="0" err="1"/>
              <a:t>pharmaceutical</a:t>
            </a:r>
            <a:r>
              <a:rPr lang="de-CH" sz="2000" b="1" dirty="0"/>
              <a:t> </a:t>
            </a:r>
            <a:r>
              <a:rPr lang="de-CH" sz="2000" b="1" dirty="0" err="1"/>
              <a:t>treatment</a:t>
            </a:r>
            <a:r>
              <a:rPr lang="de-CH" sz="2000" b="1" dirty="0"/>
              <a:t>, </a:t>
            </a:r>
            <a:r>
              <a:rPr lang="de-CH" sz="2000" b="1" dirty="0" err="1"/>
              <a:t>combination</a:t>
            </a:r>
            <a:r>
              <a:rPr lang="de-CH" sz="2000" b="1" dirty="0"/>
              <a:t>)</a:t>
            </a:r>
          </a:p>
          <a:p>
            <a:r>
              <a:rPr lang="de-CH" sz="2000" b="1" dirty="0">
                <a:solidFill>
                  <a:srgbClr val="C00000"/>
                </a:solidFill>
              </a:rPr>
              <a:t>Needs </a:t>
            </a:r>
            <a:r>
              <a:rPr lang="de-CH" sz="2000" b="1" dirty="0" err="1">
                <a:solidFill>
                  <a:srgbClr val="C00000"/>
                </a:solidFill>
              </a:rPr>
              <a:t>group</a:t>
            </a:r>
            <a:r>
              <a:rPr lang="de-CH" sz="2000" b="1" dirty="0">
                <a:solidFill>
                  <a:srgbClr val="C00000"/>
                </a:solidFill>
              </a:rPr>
              <a:t> of </a:t>
            </a:r>
            <a:r>
              <a:rPr lang="de-CH" sz="2000" b="1" dirty="0" err="1">
                <a:solidFill>
                  <a:srgbClr val="C00000"/>
                </a:solidFill>
              </a:rPr>
              <a:t>oncologists</a:t>
            </a:r>
            <a:r>
              <a:rPr lang="de-CH" sz="2000" b="1" dirty="0">
                <a:solidFill>
                  <a:srgbClr val="C00000"/>
                </a:solidFill>
              </a:rPr>
              <a:t> </a:t>
            </a:r>
            <a:r>
              <a:rPr lang="de-CH" sz="2000" b="1" dirty="0" err="1">
                <a:solidFill>
                  <a:srgbClr val="C00000"/>
                </a:solidFill>
              </a:rPr>
              <a:t>for</a:t>
            </a:r>
            <a:r>
              <a:rPr lang="de-CH" sz="2000" b="1" dirty="0">
                <a:solidFill>
                  <a:srgbClr val="C00000"/>
                </a:solidFill>
              </a:rPr>
              <a:t> </a:t>
            </a:r>
            <a:r>
              <a:rPr lang="de-CH" sz="2000" b="1" dirty="0" err="1">
                <a:solidFill>
                  <a:srgbClr val="C00000"/>
                </a:solidFill>
              </a:rPr>
              <a:t>consultation</a:t>
            </a:r>
            <a:r>
              <a:rPr lang="de-CH" sz="2000" b="1" dirty="0">
                <a:solidFill>
                  <a:srgbClr val="C00000"/>
                </a:solidFill>
              </a:rPr>
              <a:t>, digital network</a:t>
            </a:r>
          </a:p>
          <a:p>
            <a:r>
              <a:rPr lang="de-CH" sz="2000" b="1" dirty="0">
                <a:solidFill>
                  <a:srgbClr val="FF0000"/>
                </a:solidFill>
              </a:rPr>
              <a:t>Needs a large </a:t>
            </a:r>
            <a:r>
              <a:rPr lang="de-CH" sz="2000" b="1" dirty="0" err="1">
                <a:solidFill>
                  <a:srgbClr val="FF0000"/>
                </a:solidFill>
              </a:rPr>
              <a:t>database</a:t>
            </a:r>
            <a:r>
              <a:rPr lang="de-CH" sz="2000" b="1" dirty="0">
                <a:solidFill>
                  <a:srgbClr val="FF0000"/>
                </a:solidFill>
              </a:rPr>
              <a:t> </a:t>
            </a:r>
            <a:r>
              <a:rPr lang="de-CH" sz="2000" b="1" dirty="0" err="1">
                <a:solidFill>
                  <a:srgbClr val="FF0000"/>
                </a:solidFill>
              </a:rPr>
              <a:t>for</a:t>
            </a:r>
            <a:r>
              <a:rPr lang="de-CH" sz="2000" b="1" dirty="0">
                <a:solidFill>
                  <a:srgbClr val="FF0000"/>
                </a:solidFill>
              </a:rPr>
              <a:t> </a:t>
            </a:r>
            <a:r>
              <a:rPr lang="de-CH" sz="2000" b="1" dirty="0" err="1">
                <a:solidFill>
                  <a:srgbClr val="FF0000"/>
                </a:solidFill>
              </a:rPr>
              <a:t>decision</a:t>
            </a:r>
            <a:r>
              <a:rPr lang="de-CH" sz="2000" b="1" dirty="0">
                <a:solidFill>
                  <a:srgbClr val="FF0000"/>
                </a:solidFill>
              </a:rPr>
              <a:t> </a:t>
            </a:r>
            <a:r>
              <a:rPr lang="de-CH" sz="2000" b="1" dirty="0" err="1">
                <a:solidFill>
                  <a:srgbClr val="FF0000"/>
                </a:solidFill>
              </a:rPr>
              <a:t>taking</a:t>
            </a:r>
            <a:r>
              <a:rPr lang="de-CH" sz="2000" b="1" dirty="0">
                <a:solidFill>
                  <a:srgbClr val="FF0000"/>
                </a:solidFill>
              </a:rPr>
              <a:t> (digital </a:t>
            </a:r>
            <a:r>
              <a:rPr lang="de-CH" sz="2000" b="1" dirty="0" err="1">
                <a:solidFill>
                  <a:srgbClr val="FF0000"/>
                </a:solidFill>
              </a:rPr>
              <a:t>data</a:t>
            </a:r>
            <a:r>
              <a:rPr lang="de-CH" sz="2000" b="1" dirty="0">
                <a:solidFill>
                  <a:srgbClr val="FF0000"/>
                </a:solidFill>
              </a:rPr>
              <a:t> </a:t>
            </a:r>
            <a:r>
              <a:rPr lang="de-CH" sz="2000" b="1" dirty="0" err="1">
                <a:solidFill>
                  <a:srgbClr val="FF0000"/>
                </a:solidFill>
              </a:rPr>
              <a:t>base</a:t>
            </a:r>
            <a:r>
              <a:rPr lang="de-CH" sz="2000" b="1" dirty="0">
                <a:solidFill>
                  <a:srgbClr val="FF0000"/>
                </a:solidFill>
              </a:rPr>
              <a:t>)</a:t>
            </a:r>
          </a:p>
          <a:p>
            <a:r>
              <a:rPr lang="de-CH" sz="2000" b="1" dirty="0"/>
              <a:t>Both </a:t>
            </a:r>
            <a:r>
              <a:rPr lang="de-CH" sz="2000" b="1" dirty="0" err="1"/>
              <a:t>difficult</a:t>
            </a:r>
            <a:r>
              <a:rPr lang="de-CH" sz="2000" b="1" dirty="0"/>
              <a:t> </a:t>
            </a:r>
            <a:r>
              <a:rPr lang="de-CH" sz="2000" b="1" dirty="0" err="1"/>
              <a:t>for</a:t>
            </a:r>
            <a:r>
              <a:rPr lang="de-CH" sz="2000" b="1" dirty="0"/>
              <a:t> a national </a:t>
            </a:r>
            <a:r>
              <a:rPr lang="de-CH" sz="2000" b="1" dirty="0" err="1"/>
              <a:t>hospital</a:t>
            </a:r>
            <a:endParaRPr lang="de-CH" sz="2000" b="1" dirty="0"/>
          </a:p>
          <a:p>
            <a:endParaRPr lang="de-CH" sz="2400" b="1" dirty="0"/>
          </a:p>
          <a:p>
            <a:r>
              <a:rPr lang="de-CH" sz="2400" b="1" dirty="0">
                <a:solidFill>
                  <a:srgbClr val="0070C0"/>
                </a:solidFill>
              </a:rPr>
              <a:t>A large </a:t>
            </a:r>
            <a:r>
              <a:rPr lang="de-CH" sz="2800" b="1" dirty="0" err="1">
                <a:solidFill>
                  <a:srgbClr val="536D53"/>
                </a:solidFill>
              </a:rPr>
              <a:t>radiobiology</a:t>
            </a:r>
            <a:r>
              <a:rPr lang="de-CH" sz="2800" b="1" dirty="0">
                <a:solidFill>
                  <a:srgbClr val="536D53"/>
                </a:solidFill>
              </a:rPr>
              <a:t> </a:t>
            </a:r>
            <a:r>
              <a:rPr lang="de-CH" sz="2800" b="1" dirty="0" err="1">
                <a:solidFill>
                  <a:srgbClr val="536D53"/>
                </a:solidFill>
              </a:rPr>
              <a:t>comunity</a:t>
            </a:r>
            <a:r>
              <a:rPr lang="de-CH" sz="2800" b="1" dirty="0">
                <a:solidFill>
                  <a:srgbClr val="536D53"/>
                </a:solidFill>
              </a:rPr>
              <a:t> </a:t>
            </a:r>
            <a:r>
              <a:rPr lang="de-CH" sz="2400" b="1" dirty="0">
                <a:solidFill>
                  <a:srgbClr val="0070C0"/>
                </a:solidFill>
              </a:rPr>
              <a:t>in Europe </a:t>
            </a:r>
            <a:r>
              <a:rPr lang="de-CH" sz="2400" b="1" dirty="0" err="1">
                <a:solidFill>
                  <a:srgbClr val="0070C0"/>
                </a:solidFill>
              </a:rPr>
              <a:t>is</a:t>
            </a:r>
            <a:r>
              <a:rPr lang="de-CH" sz="2400" b="1" dirty="0">
                <a:solidFill>
                  <a:srgbClr val="0070C0"/>
                </a:solidFill>
              </a:rPr>
              <a:t> </a:t>
            </a:r>
            <a:r>
              <a:rPr lang="de-CH" sz="2400" b="1" dirty="0" err="1">
                <a:solidFill>
                  <a:srgbClr val="0070C0"/>
                </a:solidFill>
              </a:rPr>
              <a:t>waiting</a:t>
            </a:r>
            <a:r>
              <a:rPr lang="de-CH" sz="2400" b="1" dirty="0">
                <a:solidFill>
                  <a:srgbClr val="0070C0"/>
                </a:solidFill>
              </a:rPr>
              <a:t> </a:t>
            </a:r>
            <a:r>
              <a:rPr lang="de-CH" sz="2400" b="1" dirty="0" err="1">
                <a:solidFill>
                  <a:srgbClr val="0070C0"/>
                </a:solidFill>
              </a:rPr>
              <a:t>for</a:t>
            </a:r>
            <a:r>
              <a:rPr lang="de-CH" sz="2400" b="1" dirty="0">
                <a:solidFill>
                  <a:srgbClr val="0070C0"/>
                </a:solidFill>
              </a:rPr>
              <a:t> a </a:t>
            </a:r>
            <a:r>
              <a:rPr lang="de-CH" sz="2400" b="1" dirty="0" err="1">
                <a:solidFill>
                  <a:srgbClr val="0070C0"/>
                </a:solidFill>
              </a:rPr>
              <a:t>facility</a:t>
            </a:r>
            <a:r>
              <a:rPr lang="de-CH" sz="2400" b="1" dirty="0">
                <a:solidFill>
                  <a:srgbClr val="0070C0"/>
                </a:solidFill>
              </a:rPr>
              <a:t> </a:t>
            </a:r>
            <a:r>
              <a:rPr lang="de-CH" sz="2400" b="1" dirty="0" err="1">
                <a:solidFill>
                  <a:srgbClr val="0070C0"/>
                </a:solidFill>
              </a:rPr>
              <a:t>to</a:t>
            </a:r>
            <a:r>
              <a:rPr lang="de-CH" sz="2400" b="1" dirty="0">
                <a:solidFill>
                  <a:srgbClr val="0070C0"/>
                </a:solidFill>
              </a:rPr>
              <a:t> carry out such </a:t>
            </a:r>
            <a:r>
              <a:rPr lang="de-CH" sz="2400" b="1" dirty="0" err="1">
                <a:solidFill>
                  <a:srgbClr val="0070C0"/>
                </a:solidFill>
              </a:rPr>
              <a:t>research</a:t>
            </a:r>
            <a:r>
              <a:rPr lang="de-CH" sz="2400" b="1" dirty="0">
                <a:solidFill>
                  <a:srgbClr val="0070C0"/>
                </a:solidFill>
              </a:rPr>
              <a:t> (ENLIGHT </a:t>
            </a:r>
            <a:r>
              <a:rPr lang="de-CH" sz="2400" b="1" dirty="0" err="1">
                <a:solidFill>
                  <a:srgbClr val="0070C0"/>
                </a:solidFill>
              </a:rPr>
              <a:t>community</a:t>
            </a:r>
            <a:r>
              <a:rPr lang="de-CH" sz="2400" b="1" dirty="0">
                <a:solidFill>
                  <a:srgbClr val="0070C0"/>
                </a:solidFill>
              </a:rPr>
              <a:t>). </a:t>
            </a:r>
            <a:r>
              <a:rPr lang="de-CH" sz="2400" b="1" dirty="0" err="1">
                <a:solidFill>
                  <a:srgbClr val="0070C0"/>
                </a:solidFill>
              </a:rPr>
              <a:t>Requiers</a:t>
            </a:r>
            <a:r>
              <a:rPr lang="de-CH" sz="2400" b="1" dirty="0">
                <a:solidFill>
                  <a:srgbClr val="0070C0"/>
                </a:solidFill>
              </a:rPr>
              <a:t> an international </a:t>
            </a:r>
            <a:r>
              <a:rPr lang="de-CH" sz="2400" b="1" dirty="0" err="1">
                <a:solidFill>
                  <a:srgbClr val="0070C0"/>
                </a:solidFill>
              </a:rPr>
              <a:t>facility</a:t>
            </a:r>
            <a:r>
              <a:rPr lang="de-CH" sz="2400" b="1" dirty="0">
                <a:solidFill>
                  <a:srgbClr val="0070C0"/>
                </a:solidFill>
              </a:rPr>
              <a:t>. </a:t>
            </a:r>
            <a:r>
              <a:rPr lang="de-CH" sz="2400" b="1" dirty="0" err="1">
                <a:solidFill>
                  <a:srgbClr val="C00000"/>
                </a:solidFill>
              </a:rPr>
              <a:t>Would</a:t>
            </a:r>
            <a:r>
              <a:rPr lang="de-CH" sz="2400" b="1" dirty="0">
                <a:solidFill>
                  <a:srgbClr val="C00000"/>
                </a:solidFill>
              </a:rPr>
              <a:t> </a:t>
            </a:r>
            <a:r>
              <a:rPr lang="de-CH" sz="2400" b="1" dirty="0" err="1">
                <a:solidFill>
                  <a:srgbClr val="C00000"/>
                </a:solidFill>
              </a:rPr>
              <a:t>stabilise</a:t>
            </a:r>
            <a:r>
              <a:rPr lang="de-CH" sz="2400" b="1" dirty="0">
                <a:solidFill>
                  <a:srgbClr val="C00000"/>
                </a:solidFill>
              </a:rPr>
              <a:t> the </a:t>
            </a:r>
            <a:r>
              <a:rPr lang="de-CH" sz="2400" b="1" dirty="0" err="1">
                <a:solidFill>
                  <a:srgbClr val="C00000"/>
                </a:solidFill>
              </a:rPr>
              <a:t>laboratory</a:t>
            </a:r>
            <a:r>
              <a:rPr lang="de-CH" sz="2400" b="1" dirty="0">
                <a:solidFill>
                  <a:srgbClr val="C00000"/>
                </a:solidFill>
              </a:rPr>
              <a:t> </a:t>
            </a:r>
            <a:r>
              <a:rPr lang="de-CH" sz="2400" b="1" dirty="0" err="1">
                <a:solidFill>
                  <a:srgbClr val="C00000"/>
                </a:solidFill>
              </a:rPr>
              <a:t>by</a:t>
            </a:r>
            <a:r>
              <a:rPr lang="de-CH" sz="2400" b="1" dirty="0">
                <a:solidFill>
                  <a:srgbClr val="C00000"/>
                </a:solidFill>
              </a:rPr>
              <a:t> </a:t>
            </a:r>
            <a:r>
              <a:rPr lang="de-CH" sz="2400" b="1" dirty="0" err="1">
                <a:solidFill>
                  <a:srgbClr val="C00000"/>
                </a:solidFill>
              </a:rPr>
              <a:t>having</a:t>
            </a:r>
            <a:r>
              <a:rPr lang="de-CH" sz="2400" b="1" dirty="0">
                <a:solidFill>
                  <a:srgbClr val="C00000"/>
                </a:solidFill>
              </a:rPr>
              <a:t> a </a:t>
            </a:r>
            <a:r>
              <a:rPr lang="de-CH" sz="2400" b="1" dirty="0" err="1">
                <a:solidFill>
                  <a:srgbClr val="C00000"/>
                </a:solidFill>
              </a:rPr>
              <a:t>second</a:t>
            </a:r>
            <a:r>
              <a:rPr lang="de-CH" sz="2400" b="1" dirty="0">
                <a:solidFill>
                  <a:srgbClr val="C00000"/>
                </a:solidFill>
              </a:rPr>
              <a:t> </a:t>
            </a:r>
            <a:r>
              <a:rPr lang="de-CH" sz="2400" b="1" dirty="0" err="1">
                <a:solidFill>
                  <a:srgbClr val="C00000"/>
                </a:solidFill>
              </a:rPr>
              <a:t>focal</a:t>
            </a:r>
            <a:r>
              <a:rPr lang="de-CH" sz="2400" b="1" dirty="0">
                <a:solidFill>
                  <a:srgbClr val="C00000"/>
                </a:solidFill>
              </a:rPr>
              <a:t> </a:t>
            </a:r>
            <a:r>
              <a:rPr lang="de-CH" sz="2400" b="1" dirty="0" err="1">
                <a:solidFill>
                  <a:srgbClr val="C00000"/>
                </a:solidFill>
              </a:rPr>
              <a:t>point</a:t>
            </a:r>
            <a:endParaRPr lang="de-CH" sz="2400" b="1" dirty="0">
              <a:solidFill>
                <a:srgbClr val="C00000"/>
              </a:solidFill>
            </a:endParaRPr>
          </a:p>
          <a:p>
            <a:endParaRPr lang="de-CH" sz="2400" b="1" dirty="0">
              <a:solidFill>
                <a:srgbClr val="C00000"/>
              </a:solidFill>
            </a:endParaRPr>
          </a:p>
          <a:p>
            <a:endParaRPr lang="de-CH" sz="2400" b="1" dirty="0"/>
          </a:p>
          <a:p>
            <a:endParaRPr lang="de-CH" sz="2400" b="1" dirty="0"/>
          </a:p>
          <a:p>
            <a:endParaRPr lang="de-DE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A2F103-0E4D-485B-9543-A8429B41BB38}"/>
              </a:ext>
            </a:extLst>
          </p:cNvPr>
          <p:cNvSpPr txBox="1"/>
          <p:nvPr/>
        </p:nvSpPr>
        <p:spPr>
          <a:xfrm>
            <a:off x="1499190" y="5059829"/>
            <a:ext cx="985461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All these issues can best be solved in international collaboration</a:t>
            </a:r>
          </a:p>
        </p:txBody>
      </p:sp>
    </p:spTree>
    <p:extLst>
      <p:ext uri="{BB962C8B-B14F-4D97-AF65-F5344CB8AC3E}">
        <p14:creationId xmlns:p14="http://schemas.microsoft.com/office/powerpoint/2010/main" val="913294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F8D506-473E-4AAA-8A32-2F45856F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B57-A4D9-4D73-A6E3-C7D4CC260C02}" type="slidenum">
              <a:rPr lang="de-DE" smtClean="0"/>
              <a:t>15</a:t>
            </a:fld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A6CA6-6C92-4B11-AF4D-F169EFC85A8D}"/>
              </a:ext>
            </a:extLst>
          </p:cNvPr>
          <p:cNvSpPr txBox="1"/>
          <p:nvPr/>
        </p:nvSpPr>
        <p:spPr>
          <a:xfrm>
            <a:off x="1212112" y="1456660"/>
            <a:ext cx="99839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The chances for SEEIIST are good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EU is prepared to support the region</a:t>
            </a:r>
            <a:r>
              <a:rPr lang="en-GB" sz="2400" b="1" dirty="0"/>
              <a:t>, (phase 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A lot of preparation has been made by contribution from outside </a:t>
            </a:r>
            <a:br>
              <a:rPr lang="en-GB" sz="2400" b="1" dirty="0"/>
            </a:br>
            <a:r>
              <a:rPr lang="en-GB" sz="2400" dirty="0"/>
              <a:t>e.g. </a:t>
            </a:r>
            <a:r>
              <a:rPr lang="en-GB" sz="2400" dirty="0" err="1"/>
              <a:t>U.Amaldi</a:t>
            </a:r>
            <a:r>
              <a:rPr lang="en-GB" sz="2400" dirty="0"/>
              <a:t>, </a:t>
            </a:r>
            <a:r>
              <a:rPr lang="en-GB" sz="2400" dirty="0" err="1"/>
              <a:t>M.Vretenar</a:t>
            </a:r>
            <a:r>
              <a:rPr lang="en-GB" sz="2400" dirty="0"/>
              <a:t>, </a:t>
            </a:r>
            <a:r>
              <a:rPr lang="en-GB" sz="2400" dirty="0" err="1"/>
              <a:t>M.Dohanji</a:t>
            </a:r>
            <a:r>
              <a:rPr lang="en-GB" sz="2400" dirty="0"/>
              <a:t>, (free </a:t>
            </a:r>
            <a:r>
              <a:rPr lang="en-GB" sz="2400" dirty="0" err="1"/>
              <a:t>volonteers</a:t>
            </a:r>
            <a:r>
              <a:rPr lang="en-GB" sz="2400" dirty="0"/>
              <a:t>!)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So far most of push came from Montenegro </a:t>
            </a:r>
            <a:br>
              <a:rPr lang="en-GB" sz="2400" b="1" dirty="0"/>
            </a:br>
            <a:r>
              <a:rPr lang="en-GB" sz="2400" b="1" dirty="0">
                <a:solidFill>
                  <a:srgbClr val="0070C0"/>
                </a:solidFill>
              </a:rPr>
              <a:t>in particular minister Sanja Damjanovic</a:t>
            </a:r>
          </a:p>
          <a:p>
            <a:endParaRPr lang="en-GB" sz="2400" dirty="0"/>
          </a:p>
          <a:p>
            <a:r>
              <a:rPr lang="en-GB" sz="2800" b="1" dirty="0">
                <a:solidFill>
                  <a:srgbClr val="FF0000"/>
                </a:solidFill>
              </a:rPr>
              <a:t>Now clear interest must be shown by countries on political level</a:t>
            </a:r>
          </a:p>
          <a:p>
            <a:endParaRPr lang="en-GB" sz="2400" dirty="0"/>
          </a:p>
          <a:p>
            <a:r>
              <a:rPr lang="en-GB" sz="2800" b="1" dirty="0">
                <a:solidFill>
                  <a:srgbClr val="7030A0"/>
                </a:solidFill>
              </a:rPr>
              <a:t>Scientists, technical experts, </a:t>
            </a:r>
            <a:r>
              <a:rPr lang="en-GB" sz="2800" b="1" dirty="0" err="1">
                <a:solidFill>
                  <a:srgbClr val="7030A0"/>
                </a:solidFill>
              </a:rPr>
              <a:t>administratord</a:t>
            </a:r>
            <a:r>
              <a:rPr lang="en-GB" sz="2800" b="1" dirty="0">
                <a:solidFill>
                  <a:srgbClr val="7030A0"/>
                </a:solidFill>
              </a:rPr>
              <a:t> and others must get involved actively in the project contributions to project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625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2E481-E9D1-4BE3-A4F2-65A6A84FB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110" y="2543880"/>
            <a:ext cx="5122333" cy="1982964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7030A0"/>
                </a:solidFill>
                <a:latin typeface="Harlow Solid Italic" panose="04030604020F02020D02" pitchFamily="82" charset="0"/>
              </a:rPr>
              <a:t>    </a:t>
            </a:r>
            <a:r>
              <a:rPr lang="en-GB" sz="6600" dirty="0">
                <a:solidFill>
                  <a:srgbClr val="7030A0"/>
                </a:solidFill>
                <a:latin typeface="Brush Script MT" panose="03060802040406070304" pitchFamily="66" charset="0"/>
              </a:rPr>
              <a:t>Thank you</a:t>
            </a:r>
            <a:endParaRPr lang="en-GB" sz="5400" dirty="0">
              <a:solidFill>
                <a:srgbClr val="7030A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B9AA6-4DE2-4837-A3AB-3B973CF9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B57-A4D9-4D73-A6E3-C7D4CC260C0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38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054AF6-50DE-4033-8076-17CEF5C9074A}"/>
              </a:ext>
            </a:extLst>
          </p:cNvPr>
          <p:cNvSpPr txBox="1"/>
          <p:nvPr/>
        </p:nvSpPr>
        <p:spPr>
          <a:xfrm>
            <a:off x="1593111" y="1743871"/>
            <a:ext cx="952854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/>
              <a:t> </a:t>
            </a:r>
            <a:r>
              <a:rPr lang="de-CH" b="1" dirty="0"/>
              <a:t>double </a:t>
            </a:r>
            <a:r>
              <a:rPr lang="de-CH" b="1" dirty="0" err="1"/>
              <a:t>objective</a:t>
            </a:r>
            <a:br>
              <a:rPr lang="de-CH" sz="2400" b="1" dirty="0"/>
            </a:br>
            <a:r>
              <a:rPr lang="de-CH" sz="2400" b="1" dirty="0"/>
              <a:t>- </a:t>
            </a:r>
            <a:r>
              <a:rPr lang="de-CH" sz="2400" b="1" dirty="0">
                <a:solidFill>
                  <a:schemeClr val="accent5">
                    <a:lumMod val="75000"/>
                  </a:schemeClr>
                </a:solidFill>
              </a:rPr>
              <a:t>promote </a:t>
            </a:r>
            <a:r>
              <a:rPr lang="de-CH" sz="2400" b="1" dirty="0" err="1">
                <a:solidFill>
                  <a:schemeClr val="accent5">
                    <a:lumMod val="75000"/>
                  </a:schemeClr>
                </a:solidFill>
              </a:rPr>
              <a:t>science</a:t>
            </a:r>
            <a:r>
              <a:rPr lang="de-CH" sz="2400" b="1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de-CH" sz="2400" b="1" dirty="0" err="1">
                <a:solidFill>
                  <a:schemeClr val="accent5">
                    <a:lumMod val="75000"/>
                  </a:schemeClr>
                </a:solidFill>
              </a:rPr>
              <a:t>technology</a:t>
            </a:r>
            <a:r>
              <a:rPr lang="de-CH" sz="2400" b="1" dirty="0">
                <a:solidFill>
                  <a:schemeClr val="accent5">
                    <a:lumMod val="75000"/>
                  </a:schemeClr>
                </a:solidFill>
              </a:rPr>
              <a:t> in the </a:t>
            </a:r>
            <a:r>
              <a:rPr lang="de-CH" sz="2400" b="1" dirty="0" err="1">
                <a:solidFill>
                  <a:schemeClr val="accent5">
                    <a:lumMod val="75000"/>
                  </a:schemeClr>
                </a:solidFill>
              </a:rPr>
              <a:t>region</a:t>
            </a:r>
            <a:r>
              <a:rPr lang="de-CH" sz="2400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br>
              <a:rPr lang="de-CH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CH" sz="2400" b="1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de-CH" sz="2400" b="1" dirty="0">
                <a:solidFill>
                  <a:srgbClr val="C00000"/>
                </a:solidFill>
              </a:rPr>
              <a:t>bring countries </a:t>
            </a:r>
            <a:r>
              <a:rPr lang="de-CH" sz="2400" b="1" dirty="0" err="1">
                <a:solidFill>
                  <a:srgbClr val="C00000"/>
                </a:solidFill>
              </a:rPr>
              <a:t>together</a:t>
            </a:r>
            <a:r>
              <a:rPr lang="de-CH" sz="2400" b="1" dirty="0">
                <a:solidFill>
                  <a:srgbClr val="C00000"/>
                </a:solidFill>
              </a:rPr>
              <a:t> (‘</a:t>
            </a:r>
            <a:r>
              <a:rPr lang="de-CH" sz="2400" b="1" dirty="0" err="1">
                <a:solidFill>
                  <a:srgbClr val="C00000"/>
                </a:solidFill>
              </a:rPr>
              <a:t>science</a:t>
            </a:r>
            <a:r>
              <a:rPr lang="de-CH" sz="2400" b="1" dirty="0">
                <a:solidFill>
                  <a:srgbClr val="C00000"/>
                </a:solidFill>
              </a:rPr>
              <a:t> </a:t>
            </a:r>
            <a:r>
              <a:rPr lang="de-CH" sz="2400" b="1" dirty="0" err="1">
                <a:solidFill>
                  <a:srgbClr val="C00000"/>
                </a:solidFill>
              </a:rPr>
              <a:t>for</a:t>
            </a:r>
            <a:r>
              <a:rPr lang="de-CH" sz="2400" b="1" dirty="0">
                <a:solidFill>
                  <a:srgbClr val="C00000"/>
                </a:solidFill>
              </a:rPr>
              <a:t> </a:t>
            </a:r>
            <a:r>
              <a:rPr lang="de-CH" sz="2400" b="1" dirty="0" err="1">
                <a:solidFill>
                  <a:srgbClr val="C00000"/>
                </a:solidFill>
              </a:rPr>
              <a:t>peace</a:t>
            </a:r>
            <a:r>
              <a:rPr lang="de-CH" sz="2400" b="1" dirty="0">
                <a:solidFill>
                  <a:srgbClr val="C00000"/>
                </a:solidFill>
              </a:rPr>
              <a:t>’)</a:t>
            </a:r>
          </a:p>
          <a:p>
            <a:endParaRPr lang="de-CH" sz="2400" b="1" dirty="0"/>
          </a:p>
          <a:p>
            <a:endParaRPr lang="de-CH" sz="2400" b="1" dirty="0"/>
          </a:p>
          <a:p>
            <a:endParaRPr lang="de-CH" sz="2400" b="1" dirty="0"/>
          </a:p>
          <a:p>
            <a:r>
              <a:rPr lang="de-CH" sz="2400" b="1" dirty="0" err="1"/>
              <a:t>It</a:t>
            </a:r>
            <a:r>
              <a:rPr lang="de-CH" sz="2400" b="1" dirty="0"/>
              <a:t> </a:t>
            </a:r>
            <a:r>
              <a:rPr lang="de-CH" sz="2400" b="1" dirty="0" err="1"/>
              <a:t>is</a:t>
            </a:r>
            <a:r>
              <a:rPr lang="de-CH" sz="2400" b="1" dirty="0"/>
              <a:t> </a:t>
            </a:r>
            <a:r>
              <a:rPr lang="de-CH" sz="2400" b="1" dirty="0" err="1"/>
              <a:t>more</a:t>
            </a:r>
            <a:r>
              <a:rPr lang="de-CH" sz="2400" b="1" dirty="0"/>
              <a:t> </a:t>
            </a:r>
            <a:r>
              <a:rPr lang="de-CH" sz="2400" b="1" dirty="0" err="1"/>
              <a:t>than</a:t>
            </a:r>
            <a:r>
              <a:rPr lang="de-CH" sz="2400" b="1" dirty="0"/>
              <a:t> a national </a:t>
            </a:r>
            <a:r>
              <a:rPr lang="de-CH" sz="2400" b="1" dirty="0" err="1"/>
              <a:t>laboratory</a:t>
            </a:r>
            <a:r>
              <a:rPr lang="de-CH" sz="2400" b="1" dirty="0"/>
              <a:t> </a:t>
            </a:r>
            <a:r>
              <a:rPr lang="de-CH" sz="2400" b="1" dirty="0" err="1"/>
              <a:t>with</a:t>
            </a:r>
            <a:r>
              <a:rPr lang="de-CH" sz="2400" b="1" dirty="0"/>
              <a:t> international </a:t>
            </a:r>
            <a:r>
              <a:rPr lang="de-CH" sz="2400" b="1" dirty="0" err="1"/>
              <a:t>cooperation</a:t>
            </a:r>
            <a:r>
              <a:rPr lang="de-CH" sz="2400" b="1" dirty="0"/>
              <a:t>  (</a:t>
            </a:r>
            <a:r>
              <a:rPr lang="de-CH" sz="2400" b="1" dirty="0" err="1"/>
              <a:t>there</a:t>
            </a:r>
            <a:r>
              <a:rPr lang="de-CH" sz="2400" b="1" dirty="0"/>
              <a:t> </a:t>
            </a:r>
            <a:r>
              <a:rPr lang="de-CH" sz="2400" b="1" dirty="0" err="1"/>
              <a:t>are</a:t>
            </a:r>
            <a:r>
              <a:rPr lang="de-CH" sz="2400" b="1" dirty="0"/>
              <a:t> </a:t>
            </a:r>
            <a:r>
              <a:rPr lang="de-CH" sz="2400" b="1" dirty="0" err="1"/>
              <a:t>many</a:t>
            </a:r>
            <a:r>
              <a:rPr lang="de-CH" sz="2400" b="1" dirty="0"/>
              <a:t>, but </a:t>
            </a:r>
            <a:r>
              <a:rPr lang="de-CH" sz="2400" b="1" dirty="0" err="1"/>
              <a:t>only</a:t>
            </a:r>
            <a:r>
              <a:rPr lang="de-CH" sz="2400" b="1" dirty="0"/>
              <a:t> </a:t>
            </a:r>
            <a:r>
              <a:rPr lang="de-CH" sz="2400" b="1" dirty="0" err="1"/>
              <a:t>one</a:t>
            </a:r>
            <a:r>
              <a:rPr lang="de-CH" sz="2400" b="1" dirty="0"/>
              <a:t> ‘CERN’)</a:t>
            </a:r>
          </a:p>
          <a:p>
            <a:r>
              <a:rPr lang="de-CH" sz="2400" b="1" dirty="0" err="1">
                <a:solidFill>
                  <a:srgbClr val="00B050"/>
                </a:solidFill>
              </a:rPr>
              <a:t>Some</a:t>
            </a:r>
            <a:r>
              <a:rPr lang="de-CH" sz="2400" b="1" dirty="0">
                <a:solidFill>
                  <a:srgbClr val="00B050"/>
                </a:solidFill>
              </a:rPr>
              <a:t> </a:t>
            </a:r>
            <a:r>
              <a:rPr lang="de-CH" sz="2400" b="1" dirty="0" err="1">
                <a:solidFill>
                  <a:srgbClr val="00B050"/>
                </a:solidFill>
              </a:rPr>
              <a:t>Conditions</a:t>
            </a:r>
            <a:r>
              <a:rPr lang="de-CH" sz="2400" b="1" dirty="0">
                <a:solidFill>
                  <a:srgbClr val="00B050"/>
                </a:solidFill>
              </a:rPr>
              <a:t> </a:t>
            </a:r>
            <a:r>
              <a:rPr lang="de-CH" sz="2400" b="1" dirty="0" err="1">
                <a:solidFill>
                  <a:srgbClr val="00B050"/>
                </a:solidFill>
              </a:rPr>
              <a:t>for</a:t>
            </a:r>
            <a:r>
              <a:rPr lang="de-CH" sz="2400" b="1" dirty="0">
                <a:solidFill>
                  <a:srgbClr val="00B050"/>
                </a:solidFill>
              </a:rPr>
              <a:t> </a:t>
            </a:r>
            <a:r>
              <a:rPr lang="de-CH" sz="2400" b="1" dirty="0" err="1">
                <a:solidFill>
                  <a:srgbClr val="00B050"/>
                </a:solidFill>
              </a:rPr>
              <a:t>success</a:t>
            </a:r>
            <a:r>
              <a:rPr lang="de-CH" sz="2400" b="1" dirty="0">
                <a:solidFill>
                  <a:srgbClr val="00B050"/>
                </a:solidFill>
              </a:rPr>
              <a:t>?</a:t>
            </a:r>
          </a:p>
          <a:p>
            <a:r>
              <a:rPr lang="de-CH" sz="2400" b="1" dirty="0" err="1">
                <a:solidFill>
                  <a:srgbClr val="C00000"/>
                </a:solidFill>
              </a:rPr>
              <a:t>No</a:t>
            </a:r>
            <a:r>
              <a:rPr lang="de-CH" sz="2400" b="1" dirty="0">
                <a:solidFill>
                  <a:srgbClr val="C00000"/>
                </a:solidFill>
              </a:rPr>
              <a:t> </a:t>
            </a:r>
            <a:r>
              <a:rPr lang="de-CH" sz="2400" b="1" dirty="0" err="1">
                <a:solidFill>
                  <a:srgbClr val="C00000"/>
                </a:solidFill>
              </a:rPr>
              <a:t>dominating</a:t>
            </a:r>
            <a:r>
              <a:rPr lang="de-CH" sz="2400" b="1" dirty="0">
                <a:solidFill>
                  <a:srgbClr val="C00000"/>
                </a:solidFill>
              </a:rPr>
              <a:t> </a:t>
            </a:r>
            <a:r>
              <a:rPr lang="de-CH" sz="2400" b="1" dirty="0" err="1">
                <a:solidFill>
                  <a:srgbClr val="C00000"/>
                </a:solidFill>
              </a:rPr>
              <a:t>country</a:t>
            </a:r>
            <a:r>
              <a:rPr lang="de-CH" sz="2400" b="1" dirty="0">
                <a:solidFill>
                  <a:srgbClr val="C00000"/>
                </a:solidFill>
              </a:rPr>
              <a:t>, </a:t>
            </a:r>
            <a:r>
              <a:rPr lang="de-CH" sz="2400" b="1" dirty="0" err="1">
                <a:solidFill>
                  <a:srgbClr val="C00000"/>
                </a:solidFill>
              </a:rPr>
              <a:t>each</a:t>
            </a:r>
            <a:r>
              <a:rPr lang="de-CH" sz="2400" b="1" dirty="0">
                <a:solidFill>
                  <a:srgbClr val="C00000"/>
                </a:solidFill>
              </a:rPr>
              <a:t> </a:t>
            </a:r>
            <a:r>
              <a:rPr lang="de-CH" sz="2400" b="1" dirty="0" err="1">
                <a:solidFill>
                  <a:srgbClr val="C00000"/>
                </a:solidFill>
              </a:rPr>
              <a:t>has</a:t>
            </a:r>
            <a:r>
              <a:rPr lang="de-CH" sz="2400" b="1" dirty="0">
                <a:solidFill>
                  <a:srgbClr val="C00000"/>
                </a:solidFill>
              </a:rPr>
              <a:t> </a:t>
            </a:r>
            <a:r>
              <a:rPr lang="de-CH" sz="2400" b="1" dirty="0" err="1">
                <a:solidFill>
                  <a:srgbClr val="C00000"/>
                </a:solidFill>
              </a:rPr>
              <a:t>one</a:t>
            </a:r>
            <a:r>
              <a:rPr lang="de-CH" sz="2400" b="1" dirty="0">
                <a:solidFill>
                  <a:srgbClr val="C00000"/>
                </a:solidFill>
              </a:rPr>
              <a:t> vote</a:t>
            </a:r>
            <a:br>
              <a:rPr lang="de-CH" sz="2400" b="1" dirty="0">
                <a:solidFill>
                  <a:srgbClr val="C00000"/>
                </a:solidFill>
              </a:rPr>
            </a:br>
            <a:r>
              <a:rPr lang="de-CH" sz="2400" b="1" dirty="0" err="1">
                <a:solidFill>
                  <a:srgbClr val="C00000"/>
                </a:solidFill>
              </a:rPr>
              <a:t>scientists</a:t>
            </a:r>
            <a:r>
              <a:rPr lang="de-CH" sz="2400" b="1" dirty="0">
                <a:solidFill>
                  <a:srgbClr val="C00000"/>
                </a:solidFill>
              </a:rPr>
              <a:t> </a:t>
            </a:r>
            <a:r>
              <a:rPr lang="de-CH" sz="2400" b="1" dirty="0" err="1">
                <a:solidFill>
                  <a:srgbClr val="C00000"/>
                </a:solidFill>
              </a:rPr>
              <a:t>have</a:t>
            </a:r>
            <a:r>
              <a:rPr lang="de-CH" sz="2400" b="1" dirty="0">
                <a:solidFill>
                  <a:srgbClr val="C00000"/>
                </a:solidFill>
              </a:rPr>
              <a:t> </a:t>
            </a:r>
            <a:r>
              <a:rPr lang="de-CH" sz="2400" b="1" dirty="0" err="1">
                <a:solidFill>
                  <a:srgbClr val="C00000"/>
                </a:solidFill>
              </a:rPr>
              <a:t>influence</a:t>
            </a:r>
            <a:r>
              <a:rPr lang="de-CH" sz="2400" b="1" dirty="0">
                <a:solidFill>
                  <a:srgbClr val="C00000"/>
                </a:solidFill>
              </a:rPr>
              <a:t> </a:t>
            </a:r>
            <a:r>
              <a:rPr lang="de-CH" sz="2400" b="1" dirty="0" err="1">
                <a:solidFill>
                  <a:srgbClr val="C00000"/>
                </a:solidFill>
              </a:rPr>
              <a:t>depending</a:t>
            </a:r>
            <a:r>
              <a:rPr lang="de-CH" sz="2400" b="1" dirty="0">
                <a:solidFill>
                  <a:srgbClr val="C00000"/>
                </a:solidFill>
              </a:rPr>
              <a:t> on </a:t>
            </a:r>
            <a:r>
              <a:rPr lang="de-CH" sz="2400" b="1" dirty="0" err="1">
                <a:solidFill>
                  <a:srgbClr val="C00000"/>
                </a:solidFill>
              </a:rPr>
              <a:t>their</a:t>
            </a:r>
            <a:r>
              <a:rPr lang="de-CH" sz="2400" b="1" dirty="0">
                <a:solidFill>
                  <a:srgbClr val="C00000"/>
                </a:solidFill>
              </a:rPr>
              <a:t> </a:t>
            </a:r>
            <a:r>
              <a:rPr lang="de-CH" sz="2400" b="1" dirty="0" err="1">
                <a:solidFill>
                  <a:srgbClr val="C00000"/>
                </a:solidFill>
              </a:rPr>
              <a:t>competence</a:t>
            </a:r>
            <a:r>
              <a:rPr lang="de-CH" sz="2400" b="1" dirty="0">
                <a:solidFill>
                  <a:srgbClr val="C00000"/>
                </a:solidFill>
              </a:rPr>
              <a:t> and </a:t>
            </a:r>
            <a:r>
              <a:rPr lang="de-CH" sz="2400" b="1" dirty="0" err="1">
                <a:solidFill>
                  <a:srgbClr val="C00000"/>
                </a:solidFill>
              </a:rPr>
              <a:t>experience</a:t>
            </a:r>
            <a:r>
              <a:rPr lang="de-CH" sz="2400" b="1" dirty="0">
                <a:solidFill>
                  <a:srgbClr val="C00000"/>
                </a:solidFill>
              </a:rPr>
              <a:t>, </a:t>
            </a:r>
            <a:br>
              <a:rPr lang="de-CH" sz="2400" b="1" dirty="0">
                <a:solidFill>
                  <a:srgbClr val="C00000"/>
                </a:solidFill>
              </a:rPr>
            </a:br>
            <a:r>
              <a:rPr lang="de-CH" sz="2400" b="1" dirty="0" err="1">
                <a:solidFill>
                  <a:srgbClr val="C00000"/>
                </a:solidFill>
              </a:rPr>
              <a:t>independent</a:t>
            </a:r>
            <a:r>
              <a:rPr lang="de-CH" sz="2400" b="1" dirty="0">
                <a:solidFill>
                  <a:srgbClr val="C00000"/>
                </a:solidFill>
              </a:rPr>
              <a:t> of </a:t>
            </a:r>
            <a:r>
              <a:rPr lang="de-CH" sz="2400" b="1" dirty="0" err="1">
                <a:solidFill>
                  <a:srgbClr val="C00000"/>
                </a:solidFill>
              </a:rPr>
              <a:t>nationality</a:t>
            </a:r>
            <a:r>
              <a:rPr lang="de-CH" sz="2400" b="1" dirty="0">
                <a:solidFill>
                  <a:srgbClr val="C00000"/>
                </a:solidFill>
              </a:rPr>
              <a:t>, </a:t>
            </a:r>
            <a:r>
              <a:rPr lang="de-CH" sz="2400" b="1" dirty="0" err="1">
                <a:solidFill>
                  <a:srgbClr val="C00000"/>
                </a:solidFill>
              </a:rPr>
              <a:t>race</a:t>
            </a:r>
            <a:r>
              <a:rPr lang="de-CH" sz="2400" b="1" dirty="0">
                <a:solidFill>
                  <a:srgbClr val="C00000"/>
                </a:solidFill>
              </a:rPr>
              <a:t>, </a:t>
            </a:r>
            <a:r>
              <a:rPr lang="de-CH" sz="2400" b="1" dirty="0" err="1">
                <a:solidFill>
                  <a:srgbClr val="C00000"/>
                </a:solidFill>
              </a:rPr>
              <a:t>religion</a:t>
            </a:r>
            <a:r>
              <a:rPr lang="de-CH" sz="2400" b="1" dirty="0">
                <a:solidFill>
                  <a:srgbClr val="C00000"/>
                </a:solidFill>
              </a:rPr>
              <a:t>, </a:t>
            </a:r>
            <a:r>
              <a:rPr lang="de-CH" sz="2400" b="1" dirty="0" err="1">
                <a:solidFill>
                  <a:srgbClr val="C00000"/>
                </a:solidFill>
              </a:rPr>
              <a:t>gender</a:t>
            </a:r>
            <a:endParaRPr lang="de-CH" sz="2400" b="1" dirty="0">
              <a:solidFill>
                <a:srgbClr val="C00000"/>
              </a:solidFill>
            </a:endParaRPr>
          </a:p>
          <a:p>
            <a:endParaRPr lang="de-CH" sz="2400" b="1" dirty="0"/>
          </a:p>
          <a:p>
            <a:r>
              <a:rPr lang="de-CH" sz="2400" b="1" dirty="0"/>
              <a:t> </a:t>
            </a:r>
          </a:p>
          <a:p>
            <a:endParaRPr lang="de-CH" sz="2400" b="1" dirty="0"/>
          </a:p>
          <a:p>
            <a:endParaRPr lang="de-CH" sz="2400" b="1" dirty="0"/>
          </a:p>
          <a:p>
            <a:endParaRPr lang="de-CH" dirty="0"/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5F3DE-4BE1-4FA3-90C4-2C52AD60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B57-A4D9-4D73-A6E3-C7D4CC260C02}" type="slidenum">
              <a:rPr lang="de-DE" smtClean="0"/>
              <a:t>2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7A29CD-D992-4EC3-AC5F-3EB53191DED4}"/>
              </a:ext>
            </a:extLst>
          </p:cNvPr>
          <p:cNvSpPr/>
          <p:nvPr/>
        </p:nvSpPr>
        <p:spPr>
          <a:xfrm>
            <a:off x="1194543" y="529396"/>
            <a:ext cx="4901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CH" sz="2400" b="1" dirty="0" err="1">
                <a:solidFill>
                  <a:prstClr val="black"/>
                </a:solidFill>
              </a:rPr>
              <a:t>Why</a:t>
            </a:r>
            <a:r>
              <a:rPr lang="de-CH" sz="2400" b="1" dirty="0">
                <a:solidFill>
                  <a:prstClr val="black"/>
                </a:solidFill>
              </a:rPr>
              <a:t> </a:t>
            </a:r>
            <a:r>
              <a:rPr lang="de-CH" sz="2400" b="1" dirty="0" err="1">
                <a:solidFill>
                  <a:prstClr val="black"/>
                </a:solidFill>
              </a:rPr>
              <a:t>talk</a:t>
            </a:r>
            <a:r>
              <a:rPr lang="de-CH" sz="2400" b="1" dirty="0">
                <a:solidFill>
                  <a:prstClr val="black"/>
                </a:solidFill>
              </a:rPr>
              <a:t> </a:t>
            </a:r>
            <a:r>
              <a:rPr lang="de-CH" sz="2400" b="1" dirty="0" err="1">
                <a:solidFill>
                  <a:prstClr val="black"/>
                </a:solidFill>
              </a:rPr>
              <a:t>about</a:t>
            </a:r>
            <a:r>
              <a:rPr lang="de-CH" sz="2400" b="1" dirty="0">
                <a:solidFill>
                  <a:prstClr val="black"/>
                </a:solidFill>
              </a:rPr>
              <a:t> CERN </a:t>
            </a:r>
            <a:r>
              <a:rPr lang="de-CH" sz="2400" b="1" dirty="0" err="1">
                <a:solidFill>
                  <a:prstClr val="black"/>
                </a:solidFill>
              </a:rPr>
              <a:t>perspectives</a:t>
            </a:r>
            <a:r>
              <a:rPr lang="de-CH" sz="24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72AF00-A64E-4745-BCFB-05CA44648432}"/>
              </a:ext>
            </a:extLst>
          </p:cNvPr>
          <p:cNvSpPr/>
          <p:nvPr/>
        </p:nvSpPr>
        <p:spPr>
          <a:xfrm>
            <a:off x="1194542" y="1067744"/>
            <a:ext cx="8948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b="1" dirty="0">
                <a:solidFill>
                  <a:prstClr val="black"/>
                </a:solidFill>
              </a:rPr>
              <a:t>SEEIIST was </a:t>
            </a:r>
            <a:r>
              <a:rPr lang="de-CH" sz="2400" b="1" dirty="0" err="1">
                <a:solidFill>
                  <a:prstClr val="black"/>
                </a:solidFill>
              </a:rPr>
              <a:t>proposed</a:t>
            </a:r>
            <a:r>
              <a:rPr lang="de-CH" sz="2400" b="1" dirty="0">
                <a:solidFill>
                  <a:prstClr val="black"/>
                </a:solidFill>
              </a:rPr>
              <a:t> </a:t>
            </a:r>
            <a:r>
              <a:rPr lang="de-CH" sz="2400" b="1" dirty="0" err="1">
                <a:solidFill>
                  <a:prstClr val="black"/>
                </a:solidFill>
              </a:rPr>
              <a:t>as</a:t>
            </a:r>
            <a:r>
              <a:rPr lang="de-CH" sz="2400" b="1" dirty="0">
                <a:solidFill>
                  <a:prstClr val="black"/>
                </a:solidFill>
              </a:rPr>
              <a:t> International Institute in the </a:t>
            </a:r>
            <a:r>
              <a:rPr lang="de-CH" sz="2400" b="1" dirty="0" err="1">
                <a:solidFill>
                  <a:srgbClr val="FF0000"/>
                </a:solidFill>
              </a:rPr>
              <a:t>spirit</a:t>
            </a:r>
            <a:r>
              <a:rPr lang="de-CH" sz="2400" b="1" dirty="0">
                <a:solidFill>
                  <a:srgbClr val="FF0000"/>
                </a:solidFill>
              </a:rPr>
              <a:t> of CERN: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471D11-F5AD-4584-9358-92CF4BA3C416}"/>
              </a:ext>
            </a:extLst>
          </p:cNvPr>
          <p:cNvSpPr/>
          <p:nvPr/>
        </p:nvSpPr>
        <p:spPr>
          <a:xfrm>
            <a:off x="1678171" y="3412308"/>
            <a:ext cx="8465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/>
              <a:t>The </a:t>
            </a:r>
            <a:r>
              <a:rPr lang="de-CH" b="1" dirty="0" err="1"/>
              <a:t>second</a:t>
            </a:r>
            <a:r>
              <a:rPr lang="de-CH" b="1" dirty="0"/>
              <a:t> </a:t>
            </a:r>
            <a:r>
              <a:rPr lang="de-CH" b="1" dirty="0" err="1"/>
              <a:t>issue</a:t>
            </a:r>
            <a:r>
              <a:rPr lang="de-CH" b="1" dirty="0"/>
              <a:t> </a:t>
            </a:r>
            <a:r>
              <a:rPr lang="de-CH" b="1" dirty="0" err="1"/>
              <a:t>can</a:t>
            </a:r>
            <a:r>
              <a:rPr lang="de-CH" b="1" dirty="0"/>
              <a:t> </a:t>
            </a:r>
            <a:r>
              <a:rPr lang="de-CH" b="1" dirty="0" err="1"/>
              <a:t>be</a:t>
            </a:r>
            <a:r>
              <a:rPr lang="de-CH" b="1" dirty="0"/>
              <a:t> </a:t>
            </a:r>
            <a:r>
              <a:rPr lang="de-CH" b="1" dirty="0" err="1"/>
              <a:t>achieved</a:t>
            </a:r>
            <a:r>
              <a:rPr lang="de-CH" b="1" dirty="0"/>
              <a:t> </a:t>
            </a:r>
            <a:r>
              <a:rPr lang="de-CH" b="1" dirty="0" err="1"/>
              <a:t>only</a:t>
            </a:r>
            <a:r>
              <a:rPr lang="de-CH" b="1" dirty="0"/>
              <a:t> </a:t>
            </a:r>
            <a:r>
              <a:rPr lang="de-CH" b="1" dirty="0" err="1"/>
              <a:t>if</a:t>
            </a:r>
            <a:r>
              <a:rPr lang="de-CH" b="1" dirty="0"/>
              <a:t> the </a:t>
            </a:r>
            <a:r>
              <a:rPr lang="de-CH" b="1" dirty="0" err="1"/>
              <a:t>science</a:t>
            </a:r>
            <a:r>
              <a:rPr lang="de-CH" b="1" dirty="0"/>
              <a:t> and </a:t>
            </a:r>
            <a:r>
              <a:rPr lang="de-CH" b="1" dirty="0" err="1"/>
              <a:t>technology</a:t>
            </a:r>
            <a:r>
              <a:rPr lang="de-CH" b="1" dirty="0"/>
              <a:t> </a:t>
            </a:r>
            <a:r>
              <a:rPr lang="de-CH" b="1" dirty="0" err="1"/>
              <a:t>are</a:t>
            </a:r>
            <a:r>
              <a:rPr lang="de-CH" b="1" dirty="0"/>
              <a:t> first-class </a:t>
            </a:r>
            <a:r>
              <a:rPr lang="de-CH" b="1" dirty="0" err="1"/>
              <a:t>according</a:t>
            </a:r>
            <a:r>
              <a:rPr lang="de-CH" b="1" dirty="0"/>
              <a:t> </a:t>
            </a:r>
            <a:r>
              <a:rPr lang="de-CH" b="1" dirty="0" err="1"/>
              <a:t>to</a:t>
            </a:r>
            <a:r>
              <a:rPr lang="de-CH" b="1" dirty="0"/>
              <a:t> international </a:t>
            </a:r>
            <a:r>
              <a:rPr lang="de-CH" b="1" dirty="0" err="1"/>
              <a:t>standards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333151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61427" y="1833315"/>
            <a:ext cx="471281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 i="1" dirty="0">
                <a:solidFill>
                  <a:srgbClr val="FF3300"/>
                </a:solidFill>
              </a:rPr>
              <a:t>	Two parallel initiatives :</a:t>
            </a:r>
          </a:p>
          <a:p>
            <a:pPr lvl="2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rgbClr val="009900"/>
                </a:solidFill>
              </a:rPr>
              <a:t>Physicists:</a:t>
            </a:r>
            <a:br>
              <a:rPr lang="en-GB" altLang="en-US" sz="1600" b="1" dirty="0">
                <a:solidFill>
                  <a:srgbClr val="009900"/>
                </a:solidFill>
              </a:rPr>
            </a:br>
            <a:r>
              <a:rPr lang="en-GB" altLang="en-US" sz="1600" b="1" dirty="0"/>
              <a:t>to strengthen European science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070255" y="481059"/>
            <a:ext cx="56202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b="1" dirty="0">
                <a:solidFill>
                  <a:srgbClr val="FF0000"/>
                </a:solidFill>
              </a:rPr>
              <a:t>CERN</a:t>
            </a:r>
            <a:r>
              <a:rPr lang="en-GB" altLang="en-US" sz="3000" b="1" dirty="0">
                <a:solidFill>
                  <a:schemeClr val="accent2"/>
                </a:solidFill>
              </a:rPr>
              <a:t> </a:t>
            </a:r>
            <a:r>
              <a:rPr lang="en-GB" altLang="en-US" b="1" dirty="0">
                <a:solidFill>
                  <a:schemeClr val="accent2"/>
                </a:solidFill>
              </a:rPr>
              <a:t>in Geneva</a:t>
            </a:r>
            <a:endParaRPr lang="en-GB" altLang="en-US" sz="3000" b="1" dirty="0">
              <a:solidFill>
                <a:schemeClr val="accent2"/>
              </a:solidFill>
            </a:endParaRPr>
          </a:p>
          <a:p>
            <a:r>
              <a:rPr lang="en-GB" altLang="en-US" sz="1800" b="1" dirty="0">
                <a:solidFill>
                  <a:srgbClr val="FF3300"/>
                </a:solidFill>
              </a:rPr>
              <a:t>Foundation in 1954 under UNESCO, </a:t>
            </a:r>
            <a:br>
              <a:rPr lang="en-GB" altLang="en-US" sz="1800" b="1" dirty="0">
                <a:solidFill>
                  <a:srgbClr val="FF3300"/>
                </a:solidFill>
              </a:rPr>
            </a:br>
            <a:r>
              <a:rPr lang="en-GB" altLang="en-US" b="1" dirty="0">
                <a:solidFill>
                  <a:srgbClr val="0070C0"/>
                </a:solidFill>
              </a:rPr>
              <a:t>first European organisation</a:t>
            </a:r>
            <a:endParaRPr lang="en-GB" altLang="en-US" sz="1800" b="1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13465" y="1467294"/>
            <a:ext cx="1872392" cy="1720599"/>
            <a:chOff x="5669340" y="3645024"/>
            <a:chExt cx="2941260" cy="2660572"/>
          </a:xfrm>
        </p:grpSpPr>
        <p:pic>
          <p:nvPicPr>
            <p:cNvPr id="6" name="Picture 5" descr="\\cern.ch\dfs\Users\s\schopper\Documents\My Pictures\2014-08-07 Auger Amaldi Kowarski\Auger Amaldi Kowarski 001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340" y="3645024"/>
              <a:ext cx="2941260" cy="24220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669340" y="5877271"/>
              <a:ext cx="2941260" cy="4283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CH" sz="1200" b="1" dirty="0"/>
                <a:t>Auger, Amaldi,Kowarski</a:t>
              </a:r>
              <a:endParaRPr lang="en-GB" sz="1200" b="1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081900" y="2940917"/>
            <a:ext cx="59047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European Politicians</a:t>
            </a:r>
            <a:r>
              <a:rPr lang="en-GB" altLang="en-US" sz="1600" b="1" dirty="0">
                <a:solidFill>
                  <a:srgbClr val="009900"/>
                </a:solidFill>
              </a:rPr>
              <a:t>: </a:t>
            </a:r>
            <a:br>
              <a:rPr lang="en-GB" altLang="en-US" sz="2000" b="1" dirty="0">
                <a:solidFill>
                  <a:srgbClr val="009900"/>
                </a:solidFill>
              </a:rPr>
            </a:br>
            <a:r>
              <a:rPr lang="en-GB" altLang="en-US" sz="1400" b="1" dirty="0">
                <a:solidFill>
                  <a:srgbClr val="0070C0"/>
                </a:solidFill>
              </a:rPr>
              <a:t>European Cultural Conference</a:t>
            </a:r>
            <a:r>
              <a:rPr lang="en-GB" altLang="en-US" sz="1600" b="1" dirty="0"/>
              <a:t>, </a:t>
            </a:r>
            <a:br>
              <a:rPr lang="en-GB" altLang="en-US" sz="1600" b="1" dirty="0"/>
            </a:br>
            <a:r>
              <a:rPr lang="en-GB" altLang="en-US" sz="1400" b="1" dirty="0"/>
              <a:t>Lausanne 8-12 December 1949 </a:t>
            </a:r>
            <a:r>
              <a:rPr lang="en-GB" altLang="en-US" b="1" dirty="0">
                <a:solidFill>
                  <a:schemeClr val="accent2">
                    <a:lumMod val="75000"/>
                  </a:schemeClr>
                </a:solidFill>
              </a:rPr>
              <a:t>(Swiss de </a:t>
            </a:r>
            <a:r>
              <a:rPr lang="en-GB" altLang="en-US" b="1" dirty="0" err="1">
                <a:solidFill>
                  <a:schemeClr val="accent2">
                    <a:lumMod val="75000"/>
                  </a:schemeClr>
                </a:solidFill>
              </a:rPr>
              <a:t>Rougemnont</a:t>
            </a:r>
            <a:r>
              <a:rPr lang="en-GB" altLang="en-US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en-GB" altLang="en-US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altLang="en-US" sz="2000" b="1" dirty="0"/>
              <a:t>Use science to bring nations together</a:t>
            </a:r>
            <a:endParaRPr lang="en-GB" altLang="en-US" sz="1600" b="1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749" y="3259066"/>
            <a:ext cx="1383822" cy="228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20719" y="5301990"/>
            <a:ext cx="1765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/>
              <a:t>Denis de </a:t>
            </a:r>
            <a:r>
              <a:rPr lang="de-CH" b="1" dirty="0" err="1"/>
              <a:t>Rougemont</a:t>
            </a:r>
            <a:r>
              <a:rPr lang="de-CH" b="1" dirty="0"/>
              <a:t>,           </a:t>
            </a:r>
            <a:br>
              <a:rPr lang="de-CH" b="1" dirty="0"/>
            </a:br>
            <a:r>
              <a:rPr lang="de-CH" b="1" dirty="0"/>
              <a:t> Robert Schumann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398AC7-AEDF-487C-BBB4-4400E80F16FA}"/>
              </a:ext>
            </a:extLst>
          </p:cNvPr>
          <p:cNvSpPr txBox="1"/>
          <p:nvPr/>
        </p:nvSpPr>
        <p:spPr>
          <a:xfrm>
            <a:off x="1070254" y="4540102"/>
            <a:ext cx="3895151" cy="16312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rgbClr val="0070C0"/>
                </a:solidFill>
              </a:rPr>
              <a:t>In CERN Council: </a:t>
            </a:r>
            <a:br>
              <a:rPr lang="de-CH" sz="2000" b="1" dirty="0">
                <a:solidFill>
                  <a:srgbClr val="0070C0"/>
                </a:solidFill>
              </a:rPr>
            </a:br>
            <a:r>
              <a:rPr lang="de-CH" sz="2000" b="1" dirty="0" err="1">
                <a:solidFill>
                  <a:srgbClr val="0070C0"/>
                </a:solidFill>
              </a:rPr>
              <a:t>each</a:t>
            </a:r>
            <a:r>
              <a:rPr lang="de-CH" sz="2000" b="1" dirty="0">
                <a:solidFill>
                  <a:srgbClr val="0070C0"/>
                </a:solidFill>
              </a:rPr>
              <a:t> </a:t>
            </a:r>
            <a:r>
              <a:rPr lang="de-CH" sz="2000" b="1" dirty="0" err="1">
                <a:solidFill>
                  <a:srgbClr val="0070C0"/>
                </a:solidFill>
              </a:rPr>
              <a:t>country</a:t>
            </a:r>
            <a:r>
              <a:rPr lang="de-CH" sz="2000" b="1" dirty="0">
                <a:solidFill>
                  <a:srgbClr val="0070C0"/>
                </a:solidFill>
              </a:rPr>
              <a:t> </a:t>
            </a:r>
            <a:r>
              <a:rPr lang="de-CH" sz="2000" b="1" dirty="0" err="1">
                <a:solidFill>
                  <a:srgbClr val="0070C0"/>
                </a:solidFill>
              </a:rPr>
              <a:t>has</a:t>
            </a:r>
            <a:r>
              <a:rPr lang="de-CH" sz="2000" b="1" dirty="0">
                <a:solidFill>
                  <a:srgbClr val="0070C0"/>
                </a:solidFill>
              </a:rPr>
              <a:t> </a:t>
            </a:r>
            <a:r>
              <a:rPr lang="de-CH" sz="2000" b="1" dirty="0" err="1">
                <a:solidFill>
                  <a:srgbClr val="0070C0"/>
                </a:solidFill>
              </a:rPr>
              <a:t>two</a:t>
            </a:r>
            <a:r>
              <a:rPr lang="de-CH" sz="2000" b="1" dirty="0">
                <a:solidFill>
                  <a:srgbClr val="0070C0"/>
                </a:solidFill>
              </a:rPr>
              <a:t> </a:t>
            </a:r>
            <a:r>
              <a:rPr lang="de-CH" sz="2000" b="1" dirty="0" err="1">
                <a:solidFill>
                  <a:srgbClr val="0070C0"/>
                </a:solidFill>
              </a:rPr>
              <a:t>delegates</a:t>
            </a:r>
            <a:r>
              <a:rPr lang="de-CH" sz="2000" b="1" dirty="0">
                <a:solidFill>
                  <a:srgbClr val="0070C0"/>
                </a:solidFill>
              </a:rPr>
              <a:t>: </a:t>
            </a:r>
            <a:br>
              <a:rPr lang="de-CH" sz="2000" b="1" dirty="0">
                <a:solidFill>
                  <a:srgbClr val="0070C0"/>
                </a:solidFill>
              </a:rPr>
            </a:br>
            <a:r>
              <a:rPr lang="de-CH" sz="2000" b="1" dirty="0">
                <a:solidFill>
                  <a:srgbClr val="0070C0"/>
                </a:solidFill>
              </a:rPr>
              <a:t>1 Government </a:t>
            </a:r>
            <a:r>
              <a:rPr lang="de-CH" sz="2000" b="1" dirty="0" err="1">
                <a:solidFill>
                  <a:srgbClr val="0070C0"/>
                </a:solidFill>
              </a:rPr>
              <a:t>official</a:t>
            </a:r>
            <a:r>
              <a:rPr lang="de-CH" sz="2000" b="1" dirty="0">
                <a:solidFill>
                  <a:srgbClr val="0070C0"/>
                </a:solidFill>
              </a:rPr>
              <a:t>, 1 Scientist </a:t>
            </a:r>
          </a:p>
          <a:p>
            <a:endParaRPr lang="de-CH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de-CH" sz="2000" b="1" dirty="0" err="1">
                <a:solidFill>
                  <a:schemeClr val="accent5">
                    <a:lumMod val="75000"/>
                  </a:schemeClr>
                </a:solidFill>
              </a:rPr>
              <a:t>Assures</a:t>
            </a:r>
            <a:r>
              <a:rPr lang="de-CH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sz="2000" b="1" dirty="0" err="1">
                <a:solidFill>
                  <a:schemeClr val="accent5">
                    <a:lumMod val="75000"/>
                  </a:schemeClr>
                </a:solidFill>
              </a:rPr>
              <a:t>day-to-day</a:t>
            </a:r>
            <a:r>
              <a:rPr lang="de-CH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sz="2000" b="1" dirty="0" err="1">
                <a:solidFill>
                  <a:schemeClr val="accent5">
                    <a:lumMod val="75000"/>
                  </a:schemeClr>
                </a:solidFill>
              </a:rPr>
              <a:t>cooperation</a:t>
            </a:r>
            <a:endParaRPr lang="de-DE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6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1"/>
          <p:cNvSpPr txBox="1">
            <a:spLocks noGrp="1"/>
          </p:cNvSpPr>
          <p:nvPr/>
        </p:nvSpPr>
        <p:spPr bwMode="auto">
          <a:xfrm>
            <a:off x="8534400" y="6492876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 eaLnBrk="1" hangingPunct="1"/>
            <a:fld id="{CE1A9C4C-1871-3348-B7D6-ACA2480456CB}" type="slidenum">
              <a:rPr lang="en-US" sz="1200" b="1">
                <a:solidFill>
                  <a:srgbClr val="898989"/>
                </a:solidFill>
              </a:rPr>
              <a:pPr algn="r" eaLnBrk="1" hangingPunct="1"/>
              <a:t>4</a:t>
            </a:fld>
            <a:endParaRPr lang="en-US" sz="1200" b="1" dirty="0">
              <a:solidFill>
                <a:srgbClr val="898989"/>
              </a:solidFill>
            </a:endParaRPr>
          </a:p>
        </p:txBody>
      </p:sp>
      <p:pic>
        <p:nvPicPr>
          <p:cNvPr id="24581" name="Picture 2" descr="flags"/>
          <p:cNvPicPr>
            <a:picLocks noChangeAspect="1" noChangeArrowheads="1"/>
          </p:cNvPicPr>
          <p:nvPr/>
        </p:nvPicPr>
        <p:blipFill>
          <a:blip r:embed="rId3">
            <a:lum bright="-2000" contrast="-2000"/>
          </a:blip>
          <a:srcRect t="1666"/>
          <a:stretch>
            <a:fillRect/>
          </a:stretch>
        </p:blipFill>
        <p:spPr bwMode="auto">
          <a:xfrm>
            <a:off x="1447800" y="8247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00200" y="0"/>
            <a:ext cx="906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CERN was founded 1954: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12 European States</a:t>
            </a:r>
          </a:p>
          <a:p>
            <a:pPr eaLnBrk="1" hangingPunct="1"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	</a:t>
            </a:r>
            <a:r>
              <a:rPr lang="en-GB" sz="2800" dirty="0">
                <a:solidFill>
                  <a:schemeClr val="accent1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    “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Science for Peace</a:t>
            </a:r>
            <a:r>
              <a:rPr lang="en-GB" sz="2800" dirty="0">
                <a:solidFill>
                  <a:schemeClr val="accent1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”</a:t>
            </a:r>
          </a:p>
          <a:p>
            <a:pPr eaLnBrk="1" hangingPunct="1">
              <a:defRPr/>
            </a:pPr>
            <a:endParaRPr lang="en-GB" sz="1000"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Today: 24 Member States</a:t>
            </a:r>
            <a:endParaRPr lang="en-GB" sz="3200" dirty="0">
              <a:solidFill>
                <a:schemeClr val="tx2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3352800" y="4038600"/>
            <a:ext cx="7315200" cy="2514600"/>
          </a:xfrm>
          <a:prstGeom prst="rect">
            <a:avLst/>
          </a:prstGeom>
          <a:gradFill rotWithShape="1">
            <a:gsLst>
              <a:gs pos="0">
                <a:srgbClr val="235D81">
                  <a:alpha val="70000"/>
                </a:srgbClr>
              </a:gs>
              <a:gs pos="100000">
                <a:srgbClr val="4F81BD">
                  <a:alpha val="67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rgbClr val="000000"/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marL="85725">
              <a:lnSpc>
                <a:spcPct val="90000"/>
              </a:lnSpc>
              <a:spcBef>
                <a:spcPct val="20000"/>
              </a:spcBef>
              <a:buSzPct val="65000"/>
              <a:defRPr/>
            </a:pP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 States: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Austria, Belgium, Bulgaria, the Czech Republic, Denmark, Finland, France, Germany, Greece, Hungary, </a:t>
            </a: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Israel,</a:t>
            </a: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Italy, the Netherlands, Norway, Poland, Portugal, Romania, Slovakia,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Slovenia, </a:t>
            </a: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Spain, Sweden, Switzerland and the United Kingdom </a:t>
            </a:r>
          </a:p>
          <a:p>
            <a:pPr marL="85725">
              <a:lnSpc>
                <a:spcPct val="90000"/>
              </a:lnSpc>
              <a:spcBef>
                <a:spcPct val="20000"/>
              </a:spcBef>
              <a:buSzPct val="65000"/>
              <a:defRPr/>
            </a:pP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Candidate for Accession: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Members in the Pre-Stage to Membership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Applicant States</a:t>
            </a:r>
          </a:p>
          <a:p>
            <a:pPr marL="85725">
              <a:lnSpc>
                <a:spcPct val="90000"/>
              </a:lnSpc>
              <a:spcBef>
                <a:spcPct val="20000"/>
              </a:spcBef>
              <a:buSzPct val="65000"/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Observers to Council: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India, Japan, the Russian Federation, the United States of America, Turkey, the European Commission and UNESCO,SESAME 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600200" y="2133600"/>
            <a:ext cx="3810000" cy="1371600"/>
          </a:xfrm>
          <a:prstGeom prst="rect">
            <a:avLst/>
          </a:prstGeom>
          <a:gradFill rotWithShape="1">
            <a:gsLst>
              <a:gs pos="0">
                <a:schemeClr val="accent2">
                  <a:alpha val="70000"/>
                </a:schemeClr>
              </a:gs>
              <a:gs pos="100000">
                <a:srgbClr val="4F81BD">
                  <a:alpha val="67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rgbClr val="000000"/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marL="171450" indent="-171450">
              <a:lnSpc>
                <a:spcPct val="80000"/>
              </a:lnSpc>
              <a:spcBef>
                <a:spcPct val="20000"/>
              </a:spcBef>
              <a:buSzPct val="65000"/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  ~ 2300 staff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SzPct val="65000"/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  ~ 1050 other paid personnel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SzPct val="65000"/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  ~ 13000 users</a:t>
            </a:r>
          </a:p>
          <a:p>
            <a:pPr marL="171450" indent="-171450">
              <a:spcBef>
                <a:spcPct val="20000"/>
              </a:spcBef>
              <a:buSzPct val="65000"/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  Budget (2012) ~1000 MCHF</a:t>
            </a:r>
          </a:p>
        </p:txBody>
      </p:sp>
      <p:pic>
        <p:nvPicPr>
          <p:cNvPr id="11" name="Picture 10" descr="cern_logo_1.png"/>
          <p:cNvPicPr>
            <a:picLocks noChangeAspect="1"/>
          </p:cNvPicPr>
          <p:nvPr/>
        </p:nvPicPr>
        <p:blipFill>
          <a:blip r:embed="rId4" cstate="print">
            <a:lum bright="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682" y="6285594"/>
            <a:ext cx="493870" cy="48563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53B83B-8E0D-4071-B937-9B7701DE2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Herwig Schopper, WSF Budapest</a:t>
            </a:r>
          </a:p>
        </p:txBody>
      </p:sp>
    </p:spTree>
    <p:extLst>
      <p:ext uri="{BB962C8B-B14F-4D97-AF65-F5344CB8AC3E}">
        <p14:creationId xmlns:p14="http://schemas.microsoft.com/office/powerpoint/2010/main" val="250556950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ern.ch\dfs\Users\h\heuer\Desktop\TALKS\Talks2012\World_users_by_Nat_2012c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859507"/>
            <a:ext cx="8640960" cy="604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152401"/>
            <a:ext cx="813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j-lt"/>
              </a:rPr>
              <a:t>  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j-lt"/>
              </a:rPr>
              <a:t>CERN is becoming a World Laboratory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64ED7D-5724-4CD5-80FE-DDF749B7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Herwig Schopper, WSF Budapest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F919E-C349-4818-A8FA-53B030E70AEC}"/>
              </a:ext>
            </a:extLst>
          </p:cNvPr>
          <p:cNvSpPr txBox="1"/>
          <p:nvPr/>
        </p:nvSpPr>
        <p:spPr>
          <a:xfrm>
            <a:off x="7081284" y="1616149"/>
            <a:ext cx="26156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More </a:t>
            </a:r>
            <a:r>
              <a:rPr lang="en-GB" sz="2000" b="1" dirty="0"/>
              <a:t>than</a:t>
            </a:r>
            <a:r>
              <a:rPr lang="en-GB" sz="2000" dirty="0"/>
              <a:t> 13000 users</a:t>
            </a:r>
          </a:p>
        </p:txBody>
      </p:sp>
    </p:spTree>
    <p:extLst>
      <p:ext uri="{BB962C8B-B14F-4D97-AF65-F5344CB8AC3E}">
        <p14:creationId xmlns:p14="http://schemas.microsoft.com/office/powerpoint/2010/main" val="324752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BF29D6-5D2E-4675-B85C-B018317E48E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487787"/>
            <a:ext cx="10515600" cy="400212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>
                <a:solidFill>
                  <a:srgbClr val="0070C0"/>
                </a:solidFill>
              </a:rPr>
              <a:t>CERN </a:t>
            </a:r>
            <a:r>
              <a:rPr lang="de-CH" sz="2400" b="1" dirty="0" err="1">
                <a:solidFill>
                  <a:srgbClr val="0070C0"/>
                </a:solidFill>
              </a:rPr>
              <a:t>helped</a:t>
            </a:r>
            <a:r>
              <a:rPr lang="de-CH" sz="2400" b="1" dirty="0">
                <a:solidFill>
                  <a:srgbClr val="0070C0"/>
                </a:solidFill>
              </a:rPr>
              <a:t> </a:t>
            </a:r>
            <a:r>
              <a:rPr lang="de-CH" sz="2400" b="1" dirty="0" err="1">
                <a:solidFill>
                  <a:srgbClr val="0070C0"/>
                </a:solidFill>
              </a:rPr>
              <a:t>to</a:t>
            </a:r>
            <a:r>
              <a:rPr lang="de-CH" sz="2400" b="1" dirty="0">
                <a:solidFill>
                  <a:srgbClr val="0070C0"/>
                </a:solidFill>
              </a:rPr>
              <a:t> </a:t>
            </a:r>
            <a:r>
              <a:rPr lang="de-CH" sz="2400" b="1" dirty="0" err="1">
                <a:solidFill>
                  <a:srgbClr val="0070C0"/>
                </a:solidFill>
              </a:rPr>
              <a:t>transfer</a:t>
            </a:r>
            <a:r>
              <a:rPr lang="de-CH" sz="2400" b="1" dirty="0">
                <a:solidFill>
                  <a:srgbClr val="0070C0"/>
                </a:solidFill>
              </a:rPr>
              <a:t> </a:t>
            </a:r>
            <a:r>
              <a:rPr lang="de-CH" sz="2400" b="1" dirty="0" err="1">
                <a:solidFill>
                  <a:srgbClr val="0070C0"/>
                </a:solidFill>
              </a:rPr>
              <a:t>its</a:t>
            </a:r>
            <a:r>
              <a:rPr lang="de-CH" sz="2400" b="1" dirty="0">
                <a:solidFill>
                  <a:srgbClr val="0070C0"/>
                </a:solidFill>
              </a:rPr>
              <a:t> </a:t>
            </a:r>
            <a:r>
              <a:rPr lang="de-CH" sz="2400" b="1" dirty="0" err="1">
                <a:solidFill>
                  <a:srgbClr val="0070C0"/>
                </a:solidFill>
              </a:rPr>
              <a:t>success</a:t>
            </a:r>
            <a:r>
              <a:rPr lang="de-CH" sz="2400" b="1" dirty="0">
                <a:solidFill>
                  <a:srgbClr val="0070C0"/>
                </a:solidFill>
              </a:rPr>
              <a:t> and </a:t>
            </a:r>
            <a:r>
              <a:rPr lang="de-CH" sz="2400" b="1" dirty="0" err="1">
                <a:solidFill>
                  <a:srgbClr val="0070C0"/>
                </a:solidFill>
              </a:rPr>
              <a:t>spirit</a:t>
            </a:r>
            <a:r>
              <a:rPr lang="de-CH" sz="2400" b="1" dirty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de-CH" sz="2400" b="1" dirty="0" err="1">
                <a:solidFill>
                  <a:srgbClr val="0070C0"/>
                </a:solidFill>
              </a:rPr>
              <a:t>to</a:t>
            </a:r>
            <a:r>
              <a:rPr lang="de-CH" sz="2400" b="1" dirty="0">
                <a:solidFill>
                  <a:srgbClr val="0070C0"/>
                </a:solidFill>
              </a:rPr>
              <a:t> Europe and </a:t>
            </a:r>
            <a:r>
              <a:rPr lang="de-CH" sz="2400" b="1" dirty="0" err="1">
                <a:solidFill>
                  <a:srgbClr val="0070C0"/>
                </a:solidFill>
              </a:rPr>
              <a:t>other</a:t>
            </a:r>
            <a:r>
              <a:rPr lang="de-CH" sz="2400" b="1" dirty="0">
                <a:solidFill>
                  <a:srgbClr val="0070C0"/>
                </a:solidFill>
              </a:rPr>
              <a:t> </a:t>
            </a:r>
            <a:r>
              <a:rPr lang="de-CH" sz="2400" b="1" dirty="0" err="1">
                <a:solidFill>
                  <a:srgbClr val="0070C0"/>
                </a:solidFill>
              </a:rPr>
              <a:t>regions</a:t>
            </a:r>
            <a:r>
              <a:rPr lang="de-CH" sz="2400" b="1" dirty="0">
                <a:solidFill>
                  <a:srgbClr val="0070C0"/>
                </a:solidFill>
              </a:rPr>
              <a:t> in </a:t>
            </a:r>
            <a:r>
              <a:rPr lang="de-CH" sz="2400" b="1" dirty="0" err="1">
                <a:solidFill>
                  <a:srgbClr val="0070C0"/>
                </a:solidFill>
              </a:rPr>
              <a:t>need</a:t>
            </a:r>
            <a:r>
              <a:rPr lang="de-CH" sz="2400" b="1" dirty="0">
                <a:solidFill>
                  <a:srgbClr val="0070C0"/>
                </a:solidFill>
              </a:rPr>
              <a:t> of </a:t>
            </a:r>
            <a:br>
              <a:rPr lang="de-CH" sz="2400" b="1" dirty="0">
                <a:solidFill>
                  <a:srgbClr val="0070C0"/>
                </a:solidFill>
              </a:rPr>
            </a:br>
            <a:r>
              <a:rPr lang="de-CH" sz="2400" b="1" dirty="0" err="1">
                <a:solidFill>
                  <a:srgbClr val="00B050"/>
                </a:solidFill>
              </a:rPr>
              <a:t>developping</a:t>
            </a:r>
            <a:r>
              <a:rPr lang="de-CH" sz="2400" b="1" dirty="0">
                <a:solidFill>
                  <a:srgbClr val="00B050"/>
                </a:solidFill>
              </a:rPr>
              <a:t> </a:t>
            </a:r>
            <a:r>
              <a:rPr lang="de-CH" sz="2400" b="1" dirty="0" err="1">
                <a:solidFill>
                  <a:srgbClr val="00B050"/>
                </a:solidFill>
              </a:rPr>
              <a:t>science</a:t>
            </a:r>
            <a:r>
              <a:rPr lang="de-CH" sz="2400" b="1" dirty="0">
                <a:solidFill>
                  <a:srgbClr val="00B050"/>
                </a:solidFill>
              </a:rPr>
              <a:t> and </a:t>
            </a:r>
            <a:r>
              <a:rPr lang="de-CH" sz="2400" b="1" dirty="0" err="1">
                <a:solidFill>
                  <a:srgbClr val="00B050"/>
                </a:solidFill>
              </a:rPr>
              <a:t>technology</a:t>
            </a:r>
            <a:r>
              <a:rPr lang="de-CH" sz="2400" b="1" dirty="0">
                <a:solidFill>
                  <a:srgbClr val="00B050"/>
                </a:solidFill>
              </a:rPr>
              <a:t> </a:t>
            </a:r>
            <a:br>
              <a:rPr lang="de-CH" sz="2400" b="1" dirty="0">
                <a:solidFill>
                  <a:srgbClr val="0070C0"/>
                </a:solidFill>
              </a:rPr>
            </a:br>
            <a:r>
              <a:rPr lang="de-CH" sz="2400" b="1" dirty="0">
                <a:solidFill>
                  <a:srgbClr val="0070C0"/>
                </a:solidFill>
              </a:rPr>
              <a:t>and </a:t>
            </a:r>
            <a:r>
              <a:rPr lang="de-CH" sz="2400" b="1" dirty="0" err="1">
                <a:solidFill>
                  <a:srgbClr val="0070C0"/>
                </a:solidFill>
              </a:rPr>
              <a:t>with</a:t>
            </a:r>
            <a:r>
              <a:rPr lang="de-CH" sz="2400" b="1" dirty="0">
                <a:solidFill>
                  <a:srgbClr val="0070C0"/>
                </a:solidFill>
              </a:rPr>
              <a:t> </a:t>
            </a:r>
            <a:r>
              <a:rPr lang="de-CH" sz="2400" b="1" dirty="0" err="1">
                <a:solidFill>
                  <a:srgbClr val="00B050"/>
                </a:solidFill>
              </a:rPr>
              <a:t>political</a:t>
            </a:r>
            <a:r>
              <a:rPr lang="de-CH" sz="2400" b="1" dirty="0">
                <a:solidFill>
                  <a:srgbClr val="00B050"/>
                </a:solidFill>
              </a:rPr>
              <a:t> </a:t>
            </a:r>
            <a:r>
              <a:rPr lang="de-CH" sz="2400" b="1" dirty="0" err="1">
                <a:solidFill>
                  <a:srgbClr val="00B050"/>
                </a:solidFill>
              </a:rPr>
              <a:t>frictions</a:t>
            </a:r>
            <a:r>
              <a:rPr lang="de-CH" sz="2400" b="1" dirty="0">
                <a:solidFill>
                  <a:srgbClr val="00B05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de-CH" sz="2000" b="1" dirty="0">
                <a:solidFill>
                  <a:srgbClr val="C00000"/>
                </a:solidFill>
              </a:rPr>
              <a:t>Not </a:t>
            </a:r>
            <a:r>
              <a:rPr lang="de-CH" sz="2000" b="1" dirty="0" err="1">
                <a:solidFill>
                  <a:srgbClr val="C00000"/>
                </a:solidFill>
              </a:rPr>
              <a:t>as</a:t>
            </a:r>
            <a:r>
              <a:rPr lang="de-CH" sz="2000" b="1" dirty="0">
                <a:solidFill>
                  <a:srgbClr val="C00000"/>
                </a:solidFill>
              </a:rPr>
              <a:t> </a:t>
            </a:r>
            <a:r>
              <a:rPr lang="de-CH" sz="2000" b="1" dirty="0" err="1">
                <a:solidFill>
                  <a:srgbClr val="C00000"/>
                </a:solidFill>
              </a:rPr>
              <a:t>its</a:t>
            </a:r>
            <a:r>
              <a:rPr lang="de-CH" sz="2000" b="1" dirty="0">
                <a:solidFill>
                  <a:srgbClr val="C00000"/>
                </a:solidFill>
              </a:rPr>
              <a:t> own </a:t>
            </a:r>
            <a:r>
              <a:rPr lang="de-CH" sz="2000" b="1" dirty="0" err="1">
                <a:solidFill>
                  <a:srgbClr val="C00000"/>
                </a:solidFill>
              </a:rPr>
              <a:t>projects</a:t>
            </a:r>
            <a:r>
              <a:rPr lang="de-CH" sz="2000" b="1" dirty="0">
                <a:solidFill>
                  <a:srgbClr val="C00000"/>
                </a:solidFill>
              </a:rPr>
              <a:t>, but </a:t>
            </a:r>
            <a:r>
              <a:rPr lang="de-CH" sz="2000" b="1" dirty="0" err="1">
                <a:solidFill>
                  <a:srgbClr val="C00000"/>
                </a:solidFill>
              </a:rPr>
              <a:t>as</a:t>
            </a:r>
            <a:r>
              <a:rPr lang="de-CH" sz="2000" b="1" dirty="0">
                <a:solidFill>
                  <a:srgbClr val="C00000"/>
                </a:solidFill>
              </a:rPr>
              <a:t> ‘</a:t>
            </a:r>
            <a:r>
              <a:rPr lang="de-CH" sz="2000" b="1" dirty="0" err="1">
                <a:solidFill>
                  <a:srgbClr val="C00000"/>
                </a:solidFill>
              </a:rPr>
              <a:t>widwife</a:t>
            </a:r>
            <a:r>
              <a:rPr lang="de-CH" sz="2000" b="1" dirty="0">
                <a:solidFill>
                  <a:srgbClr val="C00000"/>
                </a:solidFill>
              </a:rPr>
              <a:t>’</a:t>
            </a:r>
            <a:br>
              <a:rPr lang="de-CH" sz="2000" b="1" dirty="0">
                <a:solidFill>
                  <a:srgbClr val="C00000"/>
                </a:solidFill>
              </a:rPr>
            </a:br>
            <a:r>
              <a:rPr lang="de-CH" sz="1600" b="1" dirty="0">
                <a:solidFill>
                  <a:srgbClr val="C00000"/>
                </a:solidFill>
              </a:rPr>
              <a:t>(</a:t>
            </a:r>
            <a:r>
              <a:rPr lang="de-CH" sz="1600" b="1" dirty="0" err="1">
                <a:solidFill>
                  <a:srgbClr val="C00000"/>
                </a:solidFill>
              </a:rPr>
              <a:t>providing</a:t>
            </a:r>
            <a:r>
              <a:rPr lang="de-CH" sz="1600" b="1" dirty="0">
                <a:solidFill>
                  <a:srgbClr val="C00000"/>
                </a:solidFill>
              </a:rPr>
              <a:t> </a:t>
            </a:r>
            <a:r>
              <a:rPr lang="de-CH" sz="1600" b="1" dirty="0" err="1">
                <a:solidFill>
                  <a:srgbClr val="C00000"/>
                </a:solidFill>
              </a:rPr>
              <a:t>help</a:t>
            </a:r>
            <a:r>
              <a:rPr lang="de-CH" sz="1600" b="1" dirty="0">
                <a:solidFill>
                  <a:srgbClr val="C00000"/>
                </a:solidFill>
              </a:rPr>
              <a:t> in </a:t>
            </a:r>
            <a:r>
              <a:rPr lang="de-CH" sz="1600" b="1" dirty="0" err="1">
                <a:solidFill>
                  <a:srgbClr val="C00000"/>
                </a:solidFill>
              </a:rPr>
              <a:t>infrastructure</a:t>
            </a:r>
            <a:r>
              <a:rPr lang="de-CH" sz="1600" b="1" dirty="0">
                <a:solidFill>
                  <a:srgbClr val="C00000"/>
                </a:solidFill>
              </a:rPr>
              <a:t>, </a:t>
            </a:r>
            <a:r>
              <a:rPr lang="de-CH" sz="1600" b="1" dirty="0" err="1">
                <a:solidFill>
                  <a:srgbClr val="C00000"/>
                </a:solidFill>
              </a:rPr>
              <a:t>management</a:t>
            </a:r>
            <a:r>
              <a:rPr lang="de-CH" sz="1600" b="1" dirty="0">
                <a:solidFill>
                  <a:srgbClr val="C00000"/>
                </a:solidFill>
              </a:rPr>
              <a:t>, </a:t>
            </a:r>
            <a:r>
              <a:rPr lang="de-CH" sz="1600" b="1" dirty="0" err="1">
                <a:solidFill>
                  <a:srgbClr val="C00000"/>
                </a:solidFill>
              </a:rPr>
              <a:t>administration</a:t>
            </a:r>
            <a:r>
              <a:rPr lang="de-CH" sz="1600" b="1" dirty="0">
                <a:solidFill>
                  <a:srgbClr val="C00000"/>
                </a:solidFill>
              </a:rPr>
              <a:t>, </a:t>
            </a:r>
            <a:r>
              <a:rPr lang="de-CH" sz="1600" b="1" dirty="0" err="1">
                <a:solidFill>
                  <a:srgbClr val="C00000"/>
                </a:solidFill>
              </a:rPr>
              <a:t>technology</a:t>
            </a:r>
            <a:r>
              <a:rPr lang="de-CH" sz="1600" b="1" dirty="0">
                <a:solidFill>
                  <a:srgbClr val="C00000"/>
                </a:solidFill>
              </a:rPr>
              <a:t>  ,…</a:t>
            </a:r>
          </a:p>
          <a:p>
            <a:pPr marL="0" indent="0" algn="ctr">
              <a:buNone/>
            </a:pPr>
            <a:r>
              <a:rPr lang="de-CH" sz="1600" b="1" dirty="0"/>
              <a:t>In the </a:t>
            </a:r>
            <a:r>
              <a:rPr lang="de-CH" sz="1600" b="1" dirty="0" err="1"/>
              <a:t>past</a:t>
            </a:r>
            <a:r>
              <a:rPr lang="de-CH" sz="1600" b="1" dirty="0"/>
              <a:t> </a:t>
            </a:r>
            <a:r>
              <a:rPr lang="de-CH" b="1" dirty="0">
                <a:solidFill>
                  <a:srgbClr val="0070C0"/>
                </a:solidFill>
              </a:rPr>
              <a:t>EMBL, ESO</a:t>
            </a:r>
          </a:p>
          <a:p>
            <a:pPr marL="0" indent="0" algn="ctr">
              <a:buNone/>
            </a:pPr>
            <a:r>
              <a:rPr lang="de-CH" sz="1800" b="1" dirty="0" err="1"/>
              <a:t>recently</a:t>
            </a:r>
            <a:r>
              <a:rPr lang="de-CH" sz="1800" b="1" dirty="0"/>
              <a:t> </a:t>
            </a:r>
            <a:r>
              <a:rPr lang="de-CH" sz="3600" b="1" dirty="0">
                <a:solidFill>
                  <a:srgbClr val="FF0000"/>
                </a:solidFill>
              </a:rPr>
              <a:t>SESAME</a:t>
            </a:r>
            <a:r>
              <a:rPr lang="de-CH" sz="3600" b="1" dirty="0">
                <a:solidFill>
                  <a:srgbClr val="0070C0"/>
                </a:solidFill>
              </a:rPr>
              <a:t> </a:t>
            </a:r>
            <a:r>
              <a:rPr lang="de-CH" sz="2000" b="1" dirty="0">
                <a:solidFill>
                  <a:srgbClr val="0070C0"/>
                </a:solidFill>
              </a:rPr>
              <a:t>(</a:t>
            </a:r>
            <a:r>
              <a:rPr lang="en-GB" sz="2000" b="1" dirty="0">
                <a:solidFill>
                  <a:srgbClr val="0070C0"/>
                </a:solidFill>
              </a:rPr>
              <a:t>middle</a:t>
            </a:r>
            <a:r>
              <a:rPr lang="de-CH" sz="2000" b="1" dirty="0">
                <a:solidFill>
                  <a:srgbClr val="0070C0"/>
                </a:solidFill>
              </a:rPr>
              <a:t> East)</a:t>
            </a:r>
          </a:p>
          <a:p>
            <a:pPr marL="0" indent="0" algn="ctr">
              <a:buNone/>
            </a:pPr>
            <a:r>
              <a:rPr lang="de-CH" sz="2000" b="1" dirty="0">
                <a:solidFill>
                  <a:srgbClr val="0070C0"/>
                </a:solidFill>
              </a:rPr>
              <a:t>and</a:t>
            </a:r>
            <a:r>
              <a:rPr lang="de-CH" b="1" dirty="0">
                <a:solidFill>
                  <a:srgbClr val="0070C0"/>
                </a:solidFill>
              </a:rPr>
              <a:t> </a:t>
            </a:r>
            <a:r>
              <a:rPr lang="de-CH" b="1" dirty="0" err="1">
                <a:solidFill>
                  <a:srgbClr val="0070C0"/>
                </a:solidFill>
              </a:rPr>
              <a:t>now</a:t>
            </a:r>
            <a:r>
              <a:rPr lang="de-CH" b="1" dirty="0">
                <a:solidFill>
                  <a:srgbClr val="0070C0"/>
                </a:solidFill>
              </a:rPr>
              <a:t>  </a:t>
            </a:r>
            <a:r>
              <a:rPr lang="de-CH" sz="3600" b="1" dirty="0">
                <a:solidFill>
                  <a:srgbClr val="00B050"/>
                </a:solidFill>
              </a:rPr>
              <a:t>SEEIIST</a:t>
            </a:r>
            <a:endParaRPr lang="de-DE" sz="3200" b="1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D56B6-C903-435D-98F4-4D5FA1F679FC}"/>
              </a:ext>
            </a:extLst>
          </p:cNvPr>
          <p:cNvSpPr txBox="1"/>
          <p:nvPr/>
        </p:nvSpPr>
        <p:spPr>
          <a:xfrm>
            <a:off x="1860697" y="4731489"/>
            <a:ext cx="8910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/>
              <a:t>All </a:t>
            </a:r>
            <a:r>
              <a:rPr lang="de-CH" sz="2400" b="1" dirty="0" err="1"/>
              <a:t>organisations</a:t>
            </a:r>
            <a:r>
              <a:rPr lang="de-CH" sz="2400" b="1" dirty="0"/>
              <a:t> </a:t>
            </a:r>
            <a:r>
              <a:rPr lang="de-CH" sz="2400" b="1" dirty="0" err="1"/>
              <a:t>used</a:t>
            </a:r>
            <a:r>
              <a:rPr lang="de-CH" sz="2400" b="1" dirty="0"/>
              <a:t> CERN </a:t>
            </a:r>
            <a:r>
              <a:rPr lang="de-CH" sz="2400" b="1" dirty="0" err="1"/>
              <a:t>convention</a:t>
            </a:r>
            <a:r>
              <a:rPr lang="de-CH" sz="2400" b="1" dirty="0"/>
              <a:t> </a:t>
            </a:r>
            <a:r>
              <a:rPr lang="de-CH" sz="2400" b="1" dirty="0" err="1"/>
              <a:t>with</a:t>
            </a:r>
            <a:r>
              <a:rPr lang="de-CH" sz="2400" b="1" dirty="0"/>
              <a:t> </a:t>
            </a:r>
            <a:r>
              <a:rPr lang="de-CH" sz="2400" b="1" dirty="0" err="1"/>
              <a:t>some</a:t>
            </a:r>
            <a:r>
              <a:rPr lang="de-CH" sz="2400" b="1" dirty="0"/>
              <a:t> </a:t>
            </a:r>
            <a:r>
              <a:rPr lang="de-CH" sz="2400" b="1" dirty="0" err="1"/>
              <a:t>adaptation</a:t>
            </a:r>
            <a:br>
              <a:rPr lang="de-CH" sz="2400" b="1" dirty="0"/>
            </a:br>
            <a:endParaRPr lang="de-DE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8FC248-279C-45F4-9323-DD20564FFDC2}"/>
              </a:ext>
            </a:extLst>
          </p:cNvPr>
          <p:cNvSpPr txBox="1"/>
          <p:nvPr/>
        </p:nvSpPr>
        <p:spPr>
          <a:xfrm>
            <a:off x="1786268" y="5331653"/>
            <a:ext cx="7831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err="1">
                <a:solidFill>
                  <a:srgbClr val="C00000"/>
                </a:solidFill>
              </a:rPr>
              <a:t>What</a:t>
            </a:r>
            <a:r>
              <a:rPr lang="de-CH" sz="2400" b="1" dirty="0">
                <a:solidFill>
                  <a:srgbClr val="C00000"/>
                </a:solidFill>
              </a:rPr>
              <a:t> </a:t>
            </a:r>
            <a:r>
              <a:rPr lang="de-CH" sz="2400" b="1" dirty="0" err="1">
                <a:solidFill>
                  <a:srgbClr val="C00000"/>
                </a:solidFill>
              </a:rPr>
              <a:t>are</a:t>
            </a:r>
            <a:r>
              <a:rPr lang="de-CH" sz="2400" b="1" dirty="0">
                <a:solidFill>
                  <a:srgbClr val="C00000"/>
                </a:solidFill>
              </a:rPr>
              <a:t> the </a:t>
            </a:r>
            <a:r>
              <a:rPr lang="de-CH" sz="2400" b="1" dirty="0" err="1">
                <a:solidFill>
                  <a:srgbClr val="C00000"/>
                </a:solidFill>
              </a:rPr>
              <a:t>lessons</a:t>
            </a:r>
            <a:r>
              <a:rPr lang="de-CH" sz="2400" b="1" dirty="0">
                <a:solidFill>
                  <a:srgbClr val="C00000"/>
                </a:solidFill>
              </a:rPr>
              <a:t> </a:t>
            </a:r>
            <a:r>
              <a:rPr lang="de-CH" sz="2400" b="1" dirty="0" err="1">
                <a:solidFill>
                  <a:srgbClr val="C00000"/>
                </a:solidFill>
              </a:rPr>
              <a:t>from</a:t>
            </a:r>
            <a:r>
              <a:rPr lang="de-CH" sz="2400" b="1" dirty="0">
                <a:solidFill>
                  <a:srgbClr val="C00000"/>
                </a:solidFill>
              </a:rPr>
              <a:t> </a:t>
            </a:r>
            <a:r>
              <a:rPr lang="de-CH" sz="2400" b="1" dirty="0" err="1">
                <a:solidFill>
                  <a:srgbClr val="C00000"/>
                </a:solidFill>
              </a:rPr>
              <a:t>history</a:t>
            </a:r>
            <a:r>
              <a:rPr lang="de-CH" sz="2400" b="1" dirty="0">
                <a:solidFill>
                  <a:srgbClr val="C00000"/>
                </a:solidFill>
              </a:rPr>
              <a:t> of </a:t>
            </a:r>
            <a:r>
              <a:rPr lang="de-CH" sz="2400" b="1" dirty="0" err="1">
                <a:solidFill>
                  <a:srgbClr val="C00000"/>
                </a:solidFill>
              </a:rPr>
              <a:t>those</a:t>
            </a:r>
            <a:r>
              <a:rPr lang="de-CH" sz="2400" b="1" dirty="0">
                <a:solidFill>
                  <a:srgbClr val="C00000"/>
                </a:solidFill>
              </a:rPr>
              <a:t> </a:t>
            </a:r>
            <a:r>
              <a:rPr lang="de-CH" sz="2400" b="1" dirty="0" err="1">
                <a:solidFill>
                  <a:srgbClr val="C00000"/>
                </a:solidFill>
              </a:rPr>
              <a:t>organisations</a:t>
            </a:r>
            <a:r>
              <a:rPr lang="de-CH" sz="2400" b="1" dirty="0">
                <a:solidFill>
                  <a:srgbClr val="C00000"/>
                </a:solidFill>
              </a:rPr>
              <a:t>?</a:t>
            </a:r>
            <a:endParaRPr lang="de-DE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5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2902688" y="1653417"/>
            <a:ext cx="6594333" cy="244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de-DE" sz="1631" b="1" dirty="0">
                <a:solidFill>
                  <a:srgbClr val="000000"/>
                </a:solidFill>
                <a:cs typeface="Times New Roman" panose="02020603050405020304" pitchFamily="18" charset="0"/>
              </a:rPr>
              <a:t>UNESCO </a:t>
            </a:r>
            <a:r>
              <a:rPr lang="en-GB" altLang="de-DE" sz="1631" b="1" dirty="0">
                <a:solidFill>
                  <a:schemeClr val="accent2"/>
                </a:solidFill>
                <a:cs typeface="Times New Roman" panose="02020603050405020304" pitchFamily="18" charset="0"/>
              </a:rPr>
              <a:t>General</a:t>
            </a:r>
            <a:r>
              <a:rPr lang="en-GB" altLang="de-DE" sz="1631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de-DE" sz="1631" b="1" dirty="0">
                <a:solidFill>
                  <a:schemeClr val="accent2"/>
                </a:solidFill>
                <a:cs typeface="Times New Roman" panose="02020603050405020304" pitchFamily="18" charset="0"/>
              </a:rPr>
              <a:t>Assembly</a:t>
            </a:r>
            <a:r>
              <a:rPr lang="en-GB" altLang="de-DE" sz="1631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de-DE" sz="1181" b="1" dirty="0">
                <a:solidFill>
                  <a:srgbClr val="000000"/>
                </a:solidFill>
                <a:cs typeface="Times New Roman" panose="02020603050405020304" pitchFamily="18" charset="0"/>
              </a:rPr>
              <a:t>(about190 countries) </a:t>
            </a:r>
            <a:r>
              <a:rPr lang="en-GB" altLang="de-DE" sz="1406" b="1" dirty="0">
                <a:solidFill>
                  <a:schemeClr val="accent2"/>
                </a:solidFill>
                <a:cs typeface="Times New Roman" panose="02020603050405020304" pitchFamily="18" charset="0"/>
              </a:rPr>
              <a:t>October 2001</a:t>
            </a:r>
            <a:br>
              <a:rPr lang="en-GB" altLang="de-DE" sz="1181" b="1" dirty="0">
                <a:solidFill>
                  <a:srgbClr val="6666FF"/>
                </a:solidFill>
                <a:cs typeface="Times New Roman" panose="02020603050405020304" pitchFamily="18" charset="0"/>
              </a:rPr>
            </a:br>
            <a:r>
              <a:rPr lang="en-GB" altLang="de-DE" sz="1181" b="1" dirty="0">
                <a:solidFill>
                  <a:srgbClr val="000000"/>
                </a:solidFill>
                <a:cs typeface="Times New Roman" panose="02020603050405020304" pitchFamily="18" charset="0"/>
              </a:rPr>
              <a:t>-recommendation by </a:t>
            </a:r>
            <a:r>
              <a:rPr lang="en-GB" altLang="de-DE" sz="1575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de-DE" sz="1575" b="1" dirty="0">
                <a:solidFill>
                  <a:schemeClr val="accent2"/>
                </a:solidFill>
                <a:latin typeface="Arial" panose="020B0604020202020204" pitchFamily="34" charset="0"/>
              </a:rPr>
              <a:t>Executive</a:t>
            </a:r>
            <a:r>
              <a:rPr lang="en-GB" altLang="de-DE" sz="1575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de-DE" sz="1575" b="1" dirty="0">
                <a:solidFill>
                  <a:schemeClr val="accent2"/>
                </a:solidFill>
                <a:latin typeface="Arial" panose="020B0604020202020204" pitchFamily="34" charset="0"/>
              </a:rPr>
              <a:t>Committee</a:t>
            </a:r>
            <a:r>
              <a:rPr lang="en-GB" altLang="de-DE" sz="1575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de-DE" sz="1125" b="1" dirty="0">
                <a:solidFill>
                  <a:srgbClr val="000000"/>
                </a:solidFill>
                <a:cs typeface="Times New Roman" panose="02020603050405020304" pitchFamily="18" charset="0"/>
              </a:rPr>
              <a:t>(about 50 countries) </a:t>
            </a:r>
            <a:br>
              <a:rPr lang="en-GB" altLang="de-DE" sz="1125" b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GB" altLang="de-DE" sz="1575" b="1" dirty="0">
                <a:solidFill>
                  <a:srgbClr val="000000"/>
                </a:solidFill>
                <a:cs typeface="Times New Roman" panose="02020603050405020304" pitchFamily="18" charset="0"/>
              </a:rPr>
              <a:t>strong support by Director General, </a:t>
            </a:r>
            <a:r>
              <a:rPr lang="en-GB" altLang="de-DE" sz="1575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K.Matsuura</a:t>
            </a:r>
            <a:r>
              <a:rPr lang="en-GB" altLang="de-DE" sz="1575" b="1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GB" altLang="de-DE" sz="1406" b="1" dirty="0">
                <a:solidFill>
                  <a:schemeClr val="accent2"/>
                </a:solidFill>
                <a:cs typeface="Times New Roman" panose="02020603050405020304" pitchFamily="18" charset="0"/>
              </a:rPr>
              <a:t>Executive</a:t>
            </a:r>
            <a:r>
              <a:rPr lang="en-GB" altLang="de-DE" sz="1406" b="1" dirty="0">
                <a:solidFill>
                  <a:srgbClr val="000000"/>
                </a:solidFill>
              </a:rPr>
              <a:t> </a:t>
            </a:r>
            <a:r>
              <a:rPr lang="en-GB" altLang="de-DE" sz="1406" b="1" dirty="0">
                <a:solidFill>
                  <a:schemeClr val="accent2"/>
                </a:solidFill>
                <a:cs typeface="Times New Roman" panose="02020603050405020304" pitchFamily="18" charset="0"/>
              </a:rPr>
              <a:t>Unanimous </a:t>
            </a:r>
            <a:r>
              <a:rPr lang="en-GB" altLang="de-DE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decision in  Mai 2002</a:t>
            </a:r>
            <a:r>
              <a:rPr lang="en-GB" altLang="de-DE" sz="1406" b="1" dirty="0">
                <a:solidFill>
                  <a:schemeClr val="accent2"/>
                </a:solidFill>
                <a:cs typeface="Times New Roman" panose="02020603050405020304" pitchFamily="18" charset="0"/>
              </a:rPr>
              <a:t>: (after </a:t>
            </a:r>
            <a:r>
              <a:rPr lang="en-GB" altLang="de-DE" sz="1350" b="1" dirty="0">
                <a:solidFill>
                  <a:srgbClr val="009900"/>
                </a:solidFill>
                <a:cs typeface="Times New Roman" panose="02020603050405020304" pitchFamily="18" charset="0"/>
              </a:rPr>
              <a:t>2 years, normally more than 4 years </a:t>
            </a:r>
            <a:r>
              <a:rPr lang="en-GB" altLang="de-DE" sz="1181" b="1" dirty="0">
                <a:solidFill>
                  <a:srgbClr val="009900"/>
                </a:solidFill>
                <a:cs typeface="Times New Roman" panose="02020603050405020304" pitchFamily="18" charset="0"/>
              </a:rPr>
              <a:t>!!)</a:t>
            </a:r>
            <a:endParaRPr lang="en-GB" altLang="de-DE" sz="1181" b="1" dirty="0">
              <a:solidFill>
                <a:srgbClr val="009900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de-DE" sz="1800" b="1" dirty="0">
                <a:solidFill>
                  <a:srgbClr val="FF0000"/>
                </a:solidFill>
              </a:rPr>
              <a:t>“SESAME is …..</a:t>
            </a:r>
            <a:br>
              <a:rPr lang="en-GB" altLang="de-DE" sz="1800" b="1" dirty="0">
                <a:solidFill>
                  <a:srgbClr val="FF0000"/>
                </a:solidFill>
              </a:rPr>
            </a:br>
            <a:r>
              <a:rPr lang="en-GB" altLang="de-DE" sz="1800" b="1" dirty="0">
                <a:solidFill>
                  <a:srgbClr val="FF0000"/>
                </a:solidFill>
              </a:rPr>
              <a:t>A </a:t>
            </a:r>
            <a:r>
              <a:rPr lang="en-GB" altLang="de-DE" sz="1800" b="1" dirty="0">
                <a:solidFill>
                  <a:srgbClr val="FF3300"/>
                </a:solidFill>
              </a:rPr>
              <a:t>Quintessential UNESCO project combining capacity</a:t>
            </a:r>
            <a:r>
              <a:rPr lang="en-GB" altLang="de-DE" sz="2400" b="1" dirty="0">
                <a:solidFill>
                  <a:srgbClr val="FF3300"/>
                </a:solidFill>
              </a:rPr>
              <a:t> </a:t>
            </a:r>
            <a:r>
              <a:rPr lang="en-GB" altLang="de-DE" sz="1800" b="1" dirty="0">
                <a:solidFill>
                  <a:srgbClr val="FF3300"/>
                </a:solidFill>
              </a:rPr>
              <a:t>building with vital peace-building through science</a:t>
            </a:r>
            <a:br>
              <a:rPr lang="en-GB" altLang="de-DE" sz="1600" b="1" dirty="0">
                <a:solidFill>
                  <a:schemeClr val="accent2"/>
                </a:solidFill>
              </a:rPr>
            </a:br>
            <a:r>
              <a:rPr lang="en-GB" altLang="de-DE" sz="1600" b="1" dirty="0">
                <a:solidFill>
                  <a:schemeClr val="accent2"/>
                </a:solidFill>
              </a:rPr>
              <a:t>….</a:t>
            </a:r>
            <a:r>
              <a:rPr lang="en-GB" altLang="de-DE" sz="1800" b="1" dirty="0">
                <a:solidFill>
                  <a:srgbClr val="FF0000"/>
                </a:solidFill>
              </a:rPr>
              <a:t>model project for other regions....</a:t>
            </a:r>
            <a:r>
              <a:rPr lang="en-GB" altLang="de-DE" sz="1800" b="1" dirty="0">
                <a:solidFill>
                  <a:srgbClr val="FF3300"/>
                </a:solidFill>
              </a:rPr>
              <a:t>”</a:t>
            </a:r>
            <a:endParaRPr lang="en-GB" altLang="de-DE" sz="1600" b="1" dirty="0">
              <a:solidFill>
                <a:srgbClr val="000000"/>
              </a:solidFill>
            </a:endParaRP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3116711" y="848947"/>
            <a:ext cx="5958578" cy="606298"/>
          </a:xfrm>
          <a:prstGeom prst="rect">
            <a:avLst/>
          </a:prstGeom>
          <a:solidFill>
            <a:srgbClr val="FFFFCC"/>
          </a:solidFill>
          <a:ln w="38100" algn="ctr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792" tIns="25897" rIns="51792" bIns="25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1800" b="1" dirty="0">
                <a:solidFill>
                  <a:srgbClr val="669900"/>
                </a:solidFill>
                <a:latin typeface="Arial" panose="020B0604020202020204" pitchFamily="34" charset="0"/>
              </a:rPr>
              <a:t>Formal establishment of SESAME by UNESCO </a:t>
            </a:r>
            <a:br>
              <a:rPr lang="en-GB" altLang="de-DE" sz="1800" b="1" dirty="0">
                <a:solidFill>
                  <a:srgbClr val="669900"/>
                </a:solidFill>
                <a:latin typeface="Arial" panose="020B0604020202020204" pitchFamily="34" charset="0"/>
              </a:rPr>
            </a:br>
            <a:r>
              <a:rPr lang="en-GB" altLang="de-DE" sz="1800" b="1" dirty="0">
                <a:solidFill>
                  <a:srgbClr val="669900"/>
                </a:solidFill>
                <a:latin typeface="Arial" panose="020B0604020202020204" pitchFamily="34" charset="0"/>
              </a:rPr>
              <a:t>as autonomous international laboratory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843534-69D8-451F-B56E-C91E9B8F0169}"/>
              </a:ext>
            </a:extLst>
          </p:cNvPr>
          <p:cNvSpPr txBox="1"/>
          <p:nvPr/>
        </p:nvSpPr>
        <p:spPr>
          <a:xfrm>
            <a:off x="3317358" y="4529470"/>
            <a:ext cx="6360416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b="1" dirty="0">
                <a:solidFill>
                  <a:schemeClr val="accent5">
                    <a:lumMod val="75000"/>
                  </a:schemeClr>
                </a:solidFill>
              </a:rPr>
              <a:t>Very </a:t>
            </a:r>
            <a:r>
              <a:rPr lang="de-CH" sz="2400" b="1" dirty="0" err="1">
                <a:solidFill>
                  <a:schemeClr val="accent5">
                    <a:lumMod val="75000"/>
                  </a:schemeClr>
                </a:solidFill>
              </a:rPr>
              <a:t>useful</a:t>
            </a:r>
            <a:r>
              <a:rPr lang="de-CH" sz="2400" b="1" dirty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de-CH" sz="2400" b="1" dirty="0" err="1">
                <a:solidFill>
                  <a:schemeClr val="accent5">
                    <a:lumMod val="75000"/>
                  </a:schemeClr>
                </a:solidFill>
              </a:rPr>
              <a:t>region</a:t>
            </a:r>
            <a:r>
              <a:rPr lang="de-CH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sz="2400" b="1" dirty="0" err="1">
                <a:solidFill>
                  <a:schemeClr val="accent5">
                    <a:lumMod val="75000"/>
                  </a:schemeClr>
                </a:solidFill>
              </a:rPr>
              <a:t>with</a:t>
            </a:r>
            <a:r>
              <a:rPr lang="de-CH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sz="2400" b="1" dirty="0" err="1">
                <a:solidFill>
                  <a:schemeClr val="accent5">
                    <a:lumMod val="75000"/>
                  </a:schemeClr>
                </a:solidFill>
              </a:rPr>
              <a:t>great</a:t>
            </a:r>
            <a:r>
              <a:rPr lang="de-CH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sz="2400" b="1" dirty="0" err="1">
                <a:solidFill>
                  <a:schemeClr val="accent5">
                    <a:lumMod val="75000"/>
                  </a:schemeClr>
                </a:solidFill>
              </a:rPr>
              <a:t>political</a:t>
            </a:r>
            <a:r>
              <a:rPr lang="de-CH" sz="2400" b="1" dirty="0">
                <a:solidFill>
                  <a:schemeClr val="accent5">
                    <a:lumMod val="75000"/>
                  </a:schemeClr>
                </a:solidFill>
              </a:rPr>
              <a:t> stress,</a:t>
            </a:r>
          </a:p>
          <a:p>
            <a:r>
              <a:rPr lang="de-CH" sz="2400" b="1" dirty="0">
                <a:solidFill>
                  <a:schemeClr val="accent5">
                    <a:lumMod val="75000"/>
                  </a:schemeClr>
                </a:solidFill>
              </a:rPr>
              <a:t>But </a:t>
            </a:r>
            <a:r>
              <a:rPr lang="de-CH" sz="2400" b="1" dirty="0" err="1">
                <a:solidFill>
                  <a:schemeClr val="accent5">
                    <a:lumMod val="75000"/>
                  </a:schemeClr>
                </a:solidFill>
              </a:rPr>
              <a:t>very</a:t>
            </a:r>
            <a:r>
              <a:rPr lang="de-CH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sz="2400" b="1" dirty="0" err="1">
                <a:solidFill>
                  <a:schemeClr val="accent5">
                    <a:lumMod val="75000"/>
                  </a:schemeClr>
                </a:solidFill>
              </a:rPr>
              <a:t>long</a:t>
            </a:r>
            <a:r>
              <a:rPr lang="de-CH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sz="2400" b="1" dirty="0" err="1">
                <a:solidFill>
                  <a:schemeClr val="accent5">
                    <a:lumMod val="75000"/>
                  </a:schemeClr>
                </a:solidFill>
              </a:rPr>
              <a:t>procedure</a:t>
            </a:r>
            <a:r>
              <a:rPr lang="de-CH" sz="2400" b="1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de-CH" sz="2400" b="1" dirty="0" err="1">
                <a:solidFill>
                  <a:schemeClr val="accent5">
                    <a:lumMod val="75000"/>
                  </a:schemeClr>
                </a:solidFill>
              </a:rPr>
              <a:t>several</a:t>
            </a:r>
            <a:r>
              <a:rPr lang="de-CH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sz="2400" b="1" dirty="0" err="1">
                <a:solidFill>
                  <a:schemeClr val="accent5">
                    <a:lumMod val="75000"/>
                  </a:schemeClr>
                </a:solidFill>
              </a:rPr>
              <a:t>years</a:t>
            </a:r>
            <a:r>
              <a:rPr lang="de-CH" sz="24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de-DE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mor\Desktop\New Picture (1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53" y="1275907"/>
            <a:ext cx="5732753" cy="365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8322697" y="1409698"/>
            <a:ext cx="2162948" cy="367793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Observers: </a:t>
            </a:r>
            <a:r>
              <a:rPr lang="en-US" sz="2000" b="1" dirty="0">
                <a:solidFill>
                  <a:srgbClr val="000000"/>
                </a:solidFill>
                <a:cs typeface="Arial"/>
              </a:rPr>
              <a:t>Brazil, Canada, China, EU, France, Germany, Greece, Italy, Japan, Kuwait, Portugal, Russian Federation, Spain, Sweden, Switzerland, UK, USA </a:t>
            </a:r>
          </a:p>
          <a:p>
            <a:pPr>
              <a:defRPr/>
            </a:pPr>
            <a:r>
              <a:rPr lang="en-US" sz="2000" b="1" dirty="0">
                <a:solidFill>
                  <a:srgbClr val="00B0F0"/>
                </a:solidFill>
                <a:cs typeface="Arial"/>
              </a:rPr>
              <a:t>CERN</a:t>
            </a:r>
          </a:p>
          <a:p>
            <a:pPr>
              <a:defRPr/>
            </a:pPr>
            <a:endParaRPr lang="en-US" sz="1500" dirty="0">
              <a:solidFill>
                <a:srgbClr val="00B0F0"/>
              </a:solidFill>
              <a:cs typeface="Arial"/>
            </a:endParaRP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2997361" y="538172"/>
            <a:ext cx="26352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de-DE" sz="2100" b="1" dirty="0">
                <a:solidFill>
                  <a:srgbClr val="FF0000"/>
                </a:solidFill>
              </a:rPr>
              <a:t>SESAME’s M</a:t>
            </a:r>
            <a:r>
              <a:rPr lang="de-CH" altLang="de-DE" sz="2100" b="1" dirty="0" err="1">
                <a:solidFill>
                  <a:srgbClr val="FF0000"/>
                </a:solidFill>
              </a:rPr>
              <a:t>embers</a:t>
            </a:r>
            <a:endParaRPr lang="de-CH" altLang="de-DE" sz="21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de-CH" altLang="de-DE" sz="1500" b="1" dirty="0">
                <a:solidFill>
                  <a:srgbClr val="FF0000"/>
                </a:solidFill>
              </a:rPr>
              <a:t>Not ‘countries’</a:t>
            </a:r>
            <a:endParaRPr lang="en-US" altLang="de-DE" sz="15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FF4AD9-C75D-4EA7-8D14-3044367ECA5C}"/>
              </a:ext>
            </a:extLst>
          </p:cNvPr>
          <p:cNvSpPr txBox="1"/>
          <p:nvPr/>
        </p:nvSpPr>
        <p:spPr>
          <a:xfrm>
            <a:off x="1233377" y="5021570"/>
            <a:ext cx="9252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/>
              <a:t>Experience: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b="1" dirty="0"/>
              <a:t>Council </a:t>
            </a:r>
            <a:r>
              <a:rPr lang="de-CH" sz="2400" b="1" dirty="0" err="1"/>
              <a:t>works</a:t>
            </a:r>
            <a:r>
              <a:rPr lang="de-CH" sz="2400" b="1" dirty="0"/>
              <a:t> (in </a:t>
            </a:r>
            <a:r>
              <a:rPr lang="de-CH" sz="2400" b="1" dirty="0" err="1"/>
              <a:t>spite</a:t>
            </a:r>
            <a:r>
              <a:rPr lang="de-CH" sz="2400" b="1" dirty="0"/>
              <a:t> of Palestine and Iran)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b="1" dirty="0" err="1"/>
              <a:t>Important</a:t>
            </a:r>
            <a:r>
              <a:rPr lang="de-CH" sz="2400" b="1" dirty="0"/>
              <a:t> </a:t>
            </a:r>
            <a:r>
              <a:rPr lang="de-CH" sz="2400" b="1" dirty="0" err="1"/>
              <a:t>help</a:t>
            </a:r>
            <a:r>
              <a:rPr lang="de-CH" sz="2400" b="1" dirty="0"/>
              <a:t> </a:t>
            </a:r>
            <a:r>
              <a:rPr lang="de-CH" sz="2400" b="1" dirty="0" err="1"/>
              <a:t>from</a:t>
            </a:r>
            <a:r>
              <a:rPr lang="de-CH" sz="2400" b="1" dirty="0"/>
              <a:t> </a:t>
            </a:r>
            <a:r>
              <a:rPr lang="de-CH" sz="2400" b="1" dirty="0" err="1"/>
              <a:t>Obseervers</a:t>
            </a:r>
            <a:r>
              <a:rPr lang="de-CH" sz="2400" b="1" dirty="0"/>
              <a:t> (in </a:t>
            </a:r>
            <a:r>
              <a:rPr lang="de-CH" sz="2400" b="1" dirty="0" err="1"/>
              <a:t>kind</a:t>
            </a:r>
            <a:r>
              <a:rPr lang="de-CH" sz="2400" b="1" dirty="0"/>
              <a:t> and cash)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b="1" dirty="0" err="1"/>
              <a:t>Decentralisation</a:t>
            </a:r>
            <a:r>
              <a:rPr lang="de-CH" sz="2400" b="1" dirty="0"/>
              <a:t> possible (strong </a:t>
            </a:r>
            <a:r>
              <a:rPr lang="de-CH" sz="2400" b="1" dirty="0" err="1"/>
              <a:t>users</a:t>
            </a:r>
            <a:r>
              <a:rPr lang="de-CH" sz="2400" b="1" dirty="0"/>
              <a:t>’ </a:t>
            </a:r>
            <a:r>
              <a:rPr lang="de-CH" sz="2400" b="1" dirty="0" err="1"/>
              <a:t>community</a:t>
            </a:r>
            <a:r>
              <a:rPr lang="de-CH" sz="2400" b="1" dirty="0"/>
              <a:t>, power </a:t>
            </a:r>
            <a:r>
              <a:rPr lang="de-CH" sz="2400" b="1" dirty="0" err="1"/>
              <a:t>station</a:t>
            </a:r>
            <a:r>
              <a:rPr lang="de-CH" sz="2400" b="1" dirty="0"/>
              <a:t>)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301402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IMG_0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772" y="326332"/>
            <a:ext cx="5617042" cy="421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1772" y="4829552"/>
            <a:ext cx="7132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/>
              <a:t>Completion</a:t>
            </a:r>
            <a:r>
              <a:rPr lang="de-CH" b="1" dirty="0"/>
              <a:t> of </a:t>
            </a:r>
            <a:r>
              <a:rPr lang="de-CH" b="1" dirty="0" err="1"/>
              <a:t>building</a:t>
            </a:r>
            <a:r>
              <a:rPr lang="de-CH" b="1" dirty="0"/>
              <a:t> 2008, </a:t>
            </a:r>
            <a:br>
              <a:rPr lang="de-CH" b="1" dirty="0"/>
            </a:br>
            <a:r>
              <a:rPr lang="de-CH" b="1" dirty="0" err="1"/>
              <a:t>faciity</a:t>
            </a:r>
            <a:r>
              <a:rPr lang="de-CH" b="1" dirty="0"/>
              <a:t> </a:t>
            </a:r>
            <a:r>
              <a:rPr lang="de-CH" b="1" dirty="0" err="1"/>
              <a:t>is</a:t>
            </a:r>
            <a:r>
              <a:rPr lang="de-CH" b="1" dirty="0"/>
              <a:t> fully </a:t>
            </a:r>
            <a:r>
              <a:rPr lang="de-CH" b="1" dirty="0" err="1"/>
              <a:t>working</a:t>
            </a:r>
            <a:r>
              <a:rPr lang="de-CH" b="1" dirty="0"/>
              <a:t> </a:t>
            </a:r>
            <a:r>
              <a:rPr lang="de-CH" b="1" dirty="0" err="1"/>
              <a:t>since</a:t>
            </a:r>
            <a:r>
              <a:rPr lang="de-CH" b="1" dirty="0"/>
              <a:t> 2018</a:t>
            </a:r>
          </a:p>
          <a:p>
            <a:r>
              <a:rPr lang="de-CH" b="1" dirty="0" err="1">
                <a:solidFill>
                  <a:srgbClr val="C00000"/>
                </a:solidFill>
              </a:rPr>
              <a:t>Considerable</a:t>
            </a:r>
            <a:r>
              <a:rPr lang="de-CH" b="1" dirty="0">
                <a:solidFill>
                  <a:srgbClr val="C00000"/>
                </a:solidFill>
              </a:rPr>
              <a:t> </a:t>
            </a:r>
            <a:r>
              <a:rPr lang="de-CH" b="1" dirty="0" err="1">
                <a:solidFill>
                  <a:srgbClr val="C00000"/>
                </a:solidFill>
              </a:rPr>
              <a:t>contributions</a:t>
            </a:r>
            <a:r>
              <a:rPr lang="de-CH" b="1" dirty="0">
                <a:solidFill>
                  <a:srgbClr val="C00000"/>
                </a:solidFill>
              </a:rPr>
              <a:t> </a:t>
            </a:r>
            <a:r>
              <a:rPr lang="de-CH" b="1" dirty="0" err="1">
                <a:solidFill>
                  <a:srgbClr val="C00000"/>
                </a:solidFill>
              </a:rPr>
              <a:t>from</a:t>
            </a:r>
            <a:r>
              <a:rPr lang="de-CH" b="1" dirty="0">
                <a:solidFill>
                  <a:srgbClr val="C00000"/>
                </a:solidFill>
              </a:rPr>
              <a:t> </a:t>
            </a:r>
            <a:r>
              <a:rPr lang="de-CH" b="1" dirty="0" err="1">
                <a:solidFill>
                  <a:srgbClr val="C00000"/>
                </a:solidFill>
              </a:rPr>
              <a:t>Observers</a:t>
            </a:r>
            <a:r>
              <a:rPr lang="de-CH" b="1" dirty="0">
                <a:solidFill>
                  <a:srgbClr val="C00000"/>
                </a:solidFill>
              </a:rPr>
              <a:t> in </a:t>
            </a:r>
            <a:r>
              <a:rPr lang="de-CH" b="1" dirty="0" err="1">
                <a:solidFill>
                  <a:srgbClr val="C00000"/>
                </a:solidFill>
              </a:rPr>
              <a:t>kind</a:t>
            </a:r>
            <a:r>
              <a:rPr lang="de-CH" b="1" dirty="0">
                <a:solidFill>
                  <a:srgbClr val="C00000"/>
                </a:solidFill>
              </a:rPr>
              <a:t>, in cash and </a:t>
            </a:r>
            <a:r>
              <a:rPr lang="de-CH" b="1" dirty="0" err="1">
                <a:solidFill>
                  <a:srgbClr val="C00000"/>
                </a:solidFill>
              </a:rPr>
              <a:t>advice</a:t>
            </a:r>
            <a:endParaRPr lang="de-CH" b="1" dirty="0">
              <a:solidFill>
                <a:srgbClr val="C00000"/>
              </a:solidFill>
            </a:endParaRPr>
          </a:p>
          <a:p>
            <a:r>
              <a:rPr lang="de-CH" b="1" dirty="0">
                <a:solidFill>
                  <a:srgbClr val="C00000"/>
                </a:solidFill>
              </a:rPr>
              <a:t>Users’ </a:t>
            </a:r>
            <a:r>
              <a:rPr lang="de-CH" b="1" dirty="0" err="1">
                <a:solidFill>
                  <a:srgbClr val="C00000"/>
                </a:solidFill>
              </a:rPr>
              <a:t>community</a:t>
            </a:r>
            <a:r>
              <a:rPr lang="de-CH" b="1" dirty="0">
                <a:solidFill>
                  <a:srgbClr val="C00000"/>
                </a:solidFill>
              </a:rPr>
              <a:t> </a:t>
            </a:r>
            <a:r>
              <a:rPr lang="de-CH" b="1" dirty="0" err="1">
                <a:solidFill>
                  <a:srgbClr val="C00000"/>
                </a:solidFill>
              </a:rPr>
              <a:t>has</a:t>
            </a:r>
            <a:r>
              <a:rPr lang="de-CH" b="1" dirty="0">
                <a:solidFill>
                  <a:srgbClr val="C00000"/>
                </a:solidFill>
              </a:rPr>
              <a:t> </a:t>
            </a:r>
            <a:r>
              <a:rPr lang="de-CH" b="1" dirty="0" err="1">
                <a:solidFill>
                  <a:srgbClr val="C00000"/>
                </a:solidFill>
              </a:rPr>
              <a:t>been</a:t>
            </a:r>
            <a:r>
              <a:rPr lang="de-CH" b="1" dirty="0">
                <a:solidFill>
                  <a:srgbClr val="C00000"/>
                </a:solidFill>
              </a:rPr>
              <a:t> </a:t>
            </a:r>
            <a:r>
              <a:rPr lang="de-CH" b="1" dirty="0" err="1">
                <a:solidFill>
                  <a:srgbClr val="C00000"/>
                </a:solidFill>
              </a:rPr>
              <a:t>created</a:t>
            </a:r>
            <a:r>
              <a:rPr lang="de-CH" b="1" dirty="0">
                <a:solidFill>
                  <a:srgbClr val="C00000"/>
                </a:solidFill>
              </a:rPr>
              <a:t> </a:t>
            </a:r>
            <a:r>
              <a:rPr lang="de-CH" b="1" dirty="0" err="1">
                <a:solidFill>
                  <a:srgbClr val="C00000"/>
                </a:solidFill>
              </a:rPr>
              <a:t>with</a:t>
            </a:r>
            <a:r>
              <a:rPr lang="de-CH" b="1" dirty="0">
                <a:solidFill>
                  <a:srgbClr val="C00000"/>
                </a:solidFill>
              </a:rPr>
              <a:t> </a:t>
            </a:r>
            <a:r>
              <a:rPr lang="de-CH" b="1" dirty="0" err="1">
                <a:solidFill>
                  <a:srgbClr val="C00000"/>
                </a:solidFill>
              </a:rPr>
              <a:t>help</a:t>
            </a:r>
            <a:r>
              <a:rPr lang="de-CH" b="1" dirty="0">
                <a:solidFill>
                  <a:srgbClr val="C00000"/>
                </a:solidFill>
              </a:rPr>
              <a:t> of IAEA</a:t>
            </a:r>
          </a:p>
        </p:txBody>
      </p:sp>
    </p:spTree>
    <p:extLst>
      <p:ext uri="{BB962C8B-B14F-4D97-AF65-F5344CB8AC3E}">
        <p14:creationId xmlns:p14="http://schemas.microsoft.com/office/powerpoint/2010/main" val="1417766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1225</Words>
  <Application>Microsoft Office PowerPoint</Application>
  <PresentationFormat>Widescreen</PresentationFormat>
  <Paragraphs>115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Brush Script MT</vt:lpstr>
      <vt:lpstr>Calibri</vt:lpstr>
      <vt:lpstr>Calibri Light</vt:lpstr>
      <vt:lpstr>Harlow Solid Italic</vt:lpstr>
      <vt:lpstr>Times New Roman</vt:lpstr>
      <vt:lpstr>Office Theme</vt:lpstr>
      <vt:lpstr>The SEEIIST project from the CERN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Solar Power Plant Project</vt:lpstr>
      <vt:lpstr>Advantages of SEEIIST as  interregional organisation</vt:lpstr>
      <vt:lpstr>- buy a machine ‘clef-a-main’ from a firm (main contractor) (only way for a national project),  expensive (cover risks of firm),  restricted choices according to experience of firm  - build most advanced and flexible upgradable project     (which needs some developing work),   including training during the construction of the future staff and     involving local industry (CERN  model) Needs international cooperation</vt:lpstr>
      <vt:lpstr>Treatment options:Which kind of beam qualities (energy definition, cross-section) Beam steering possibilities Gantry (superconducting)  Imaging techniques during radiation treatment (PET, others) </vt:lpstr>
      <vt:lpstr>PowerPoint Presentation</vt:lpstr>
      <vt:lpstr>PowerPoint Presentation</vt:lpstr>
      <vt:lpstr>  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SEEIIST project from the CERN perspective</dc:title>
  <dc:creator>Herwig Schopper</dc:creator>
  <cp:lastModifiedBy>Herwig Schopper</cp:lastModifiedBy>
  <cp:revision>47</cp:revision>
  <dcterms:created xsi:type="dcterms:W3CDTF">2020-01-06T09:17:09Z</dcterms:created>
  <dcterms:modified xsi:type="dcterms:W3CDTF">2020-01-19T15:31:06Z</dcterms:modified>
</cp:coreProperties>
</file>