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Slides/_rels/notesSlide1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55.gif" ContentType="image/gif"/>
  <Override PartName="/ppt/media/image53.jpeg" ContentType="image/jpeg"/>
  <Override PartName="/ppt/media/image52.gif" ContentType="image/gif"/>
  <Override PartName="/ppt/media/image50.png" ContentType="image/png"/>
  <Override PartName="/ppt/media/image48.png" ContentType="image/png"/>
  <Override PartName="/ppt/media/image47.png" ContentType="image/png"/>
  <Override PartName="/ppt/media/image20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23.jpeg" ContentType="image/jpeg"/>
  <Override PartName="/ppt/media/image14.png" ContentType="image/png"/>
  <Override PartName="/ppt/media/image56.jpeg" ContentType="image/jpeg"/>
  <Override PartName="/ppt/media/image13.png" ContentType="image/png"/>
  <Override PartName="/ppt/media/image11.png" ContentType="image/png"/>
  <Override PartName="/ppt/media/image43.jpeg" ContentType="image/jpeg"/>
  <Override PartName="/ppt/media/image54.png" ContentType="image/png"/>
  <Override PartName="/ppt/media/image28.jpeg" ContentType="image/jpeg"/>
  <Override PartName="/ppt/media/image4.png" ContentType="image/png"/>
  <Override PartName="/ppt/media/image39.png" ContentType="image/png"/>
  <Override PartName="/ppt/media/image3.png" ContentType="image/png"/>
  <Override PartName="/ppt/media/image38.png" ContentType="image/png"/>
  <Override PartName="/ppt/media/image49.jpeg" ContentType="image/jpeg"/>
  <Override PartName="/ppt/media/image2.png" ContentType="image/png"/>
  <Override PartName="/ppt/media/image37.png" ContentType="image/png"/>
  <Override PartName="/ppt/media/image21.png" ContentType="image/png"/>
  <Override PartName="/ppt/media/image6.png" ContentType="image/png"/>
  <Override PartName="/ppt/media/image40.jpeg" ContentType="image/jpeg"/>
  <Override PartName="/ppt/media/image44.jpeg" ContentType="image/jpeg"/>
  <Override PartName="/ppt/media/image51.png" ContentType="image/png"/>
  <Override PartName="/ppt/media/image1.png" ContentType="image/png"/>
  <Override PartName="/ppt/media/image36.png" ContentType="image/png"/>
  <Override PartName="/ppt/media/image22.jpeg" ContentType="image/jpeg"/>
  <Override PartName="/ppt/media/image7.png" ContentType="image/png"/>
  <Override PartName="/ppt/media/image29.jpeg" ContentType="image/jpeg"/>
  <Override PartName="/ppt/media/image8.png" ContentType="image/png"/>
  <Override PartName="/ppt/media/image10.png" ContentType="image/png"/>
  <Override PartName="/ppt/media/image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30.png" ContentType="image/png"/>
  <Override PartName="/ppt/media/image31.png" ContentType="image/png"/>
  <Override PartName="/ppt/media/image12.png" ContentType="image/png"/>
  <Override PartName="/ppt/media/image45.jpeg" ContentType="image/jpeg"/>
  <Override PartName="/ppt/media/image32.jpeg" ContentType="image/jpeg"/>
  <Override PartName="/ppt/media/image33.png" ContentType="image/png"/>
  <Override PartName="/ppt/media/image34.png" ContentType="image/png"/>
  <Override PartName="/ppt/media/image35.png" ContentType="image/png"/>
  <Override PartName="/ppt/media/image41.png" ContentType="image/png"/>
  <Override PartName="/ppt/media/image46.jpeg" ContentType="image/jpeg"/>
  <Override PartName="/ppt/media/image42.jpeg" ContentType="image/jpe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x="9144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3000" spc="-1" strike="noStrike">
                <a:solidFill>
                  <a:srgbClr val="000000"/>
                </a:solidFill>
                <a:latin typeface="Arial"/>
              </a:rPr>
              <a:t>Kliknite za premikanje prosojnice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l-SI" sz="2000" spc="-1" strike="noStrike">
                <a:latin typeface="Arial"/>
              </a:rPr>
              <a:t>Kliknite za urejanje oblike opomb</a:t>
            </a:r>
            <a:endParaRPr b="0" lang="sl-SI" sz="20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l-SI" sz="1400" spc="-1" strike="noStrike">
                <a:latin typeface="Times New Roman"/>
              </a:rPr>
              <a:t>&lt;glava&gt;</a:t>
            </a:r>
            <a:endParaRPr b="0" lang="sl-SI" sz="1400" spc="-1" strike="noStrike">
              <a:latin typeface="Times New Roman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sl-SI" sz="1400" spc="-1" strike="noStrike">
                <a:latin typeface="Times New Roman"/>
              </a:rPr>
              <a:t>&lt;datum/čas&gt;</a:t>
            </a:r>
            <a:endParaRPr b="0" lang="sl-SI" sz="1400" spc="-1" strike="noStrike">
              <a:latin typeface="Times New Roman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sl-SI" sz="1400" spc="-1" strike="noStrike">
                <a:latin typeface="Times New Roman"/>
              </a:rPr>
              <a:t>&lt;noga&gt;</a:t>
            </a:r>
            <a:endParaRPr b="0" lang="sl-SI" sz="1400" spc="-1" strike="noStrike">
              <a:latin typeface="Times New Roman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2EE6A5B-EB6C-4ACB-9E01-CE4D98D91537}" type="slidenum">
              <a:rPr b="0" lang="sl-SI" sz="1400" spc="-1" strike="noStrike">
                <a:latin typeface="Times New Roman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ldImg"/>
          </p:nvPr>
        </p:nvSpPr>
        <p:spPr>
          <a:xfrm>
            <a:off x="954000" y="773280"/>
            <a:ext cx="4951080" cy="371268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935280" y="4719240"/>
            <a:ext cx="4988160" cy="4486680"/>
          </a:xfrm>
          <a:prstGeom prst="rect">
            <a:avLst/>
          </a:prstGeom>
        </p:spPr>
        <p:txBody>
          <a:bodyPr lIns="93240" rIns="93240" tIns="46440" bIns="46440">
            <a:noAutofit/>
          </a:bodyPr>
          <a:p>
            <a:endParaRPr b="0" lang="sl-SI" sz="2000" spc="-1" strike="noStrike">
              <a:latin typeface="Arial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3819600" y="9438120"/>
            <a:ext cx="2961720" cy="463680"/>
          </a:xfrm>
          <a:prstGeom prst="rect">
            <a:avLst/>
          </a:prstGeom>
          <a:noFill/>
          <a:ln>
            <a:noFill/>
          </a:ln>
        </p:spPr>
        <p:txBody>
          <a:bodyPr lIns="93240" rIns="93240" tIns="46440" bIns="46440" anchor="b">
            <a:noAutofit/>
          </a:bodyPr>
          <a:p>
            <a:pPr algn="r">
              <a:lnSpc>
                <a:spcPct val="100000"/>
              </a:lnSpc>
            </a:pPr>
            <a:fld id="{E3ACD108-6E61-4028-B9FC-7E79BEF7531D}" type="slidenum">
              <a:rPr b="0" lang="sl-SI" sz="1200" spc="-1" strike="noStrike">
                <a:latin typeface="Times New Roman"/>
              </a:rPr>
              <a:t>&lt;številka&gt;</a:t>
            </a:fld>
            <a:endParaRPr b="0" lang="sl-SI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93240" rIns="93240" tIns="46440" bIns="46440">
            <a:noAutofit/>
          </a:bodyPr>
          <a:p>
            <a:endParaRPr b="0" lang="sl-SI" sz="2000" spc="-1" strike="noStrike"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B889944-F160-4E5E-A739-2D4E58B097E5}" type="slidenum">
              <a:rPr b="0" lang="sl-SI" sz="1200" spc="-1" strike="noStrike">
                <a:solidFill>
                  <a:srgbClr val="000000"/>
                </a:solidFill>
                <a:latin typeface="Arial"/>
                <a:ea typeface="+mn-ea"/>
              </a:rPr>
              <a:t>&lt;številka&gt;</a:t>
            </a:fld>
            <a:endParaRPr b="0" lang="sl-SI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3819600" y="9438120"/>
            <a:ext cx="2961720" cy="463680"/>
          </a:xfrm>
          <a:prstGeom prst="rect">
            <a:avLst/>
          </a:prstGeom>
          <a:noFill/>
          <a:ln>
            <a:noFill/>
          </a:ln>
        </p:spPr>
        <p:txBody>
          <a:bodyPr lIns="93240" rIns="93240" tIns="46440" bIns="46440" anchor="b">
            <a:noAutofit/>
          </a:bodyPr>
          <a:p>
            <a:pPr algn="r">
              <a:lnSpc>
                <a:spcPct val="100000"/>
              </a:lnSpc>
            </a:pPr>
            <a:fld id="{1A32CF34-C3C5-4D91-8797-4C7918F5B0B3}" type="slidenum">
              <a:rPr b="0" lang="sl-SI" sz="1200" spc="-1" strike="noStrike">
                <a:latin typeface="Times New Roman"/>
              </a:rPr>
              <a:t>&lt;številka&gt;</a:t>
            </a:fld>
            <a:endParaRPr b="0" lang="sl-SI" sz="1200" spc="-1" strike="noStrike">
              <a:latin typeface="Times New Roman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ldImg"/>
          </p:nvPr>
        </p:nvSpPr>
        <p:spPr>
          <a:xfrm>
            <a:off x="954000" y="773280"/>
            <a:ext cx="4951080" cy="3712680"/>
          </a:xfrm>
          <a:prstGeom prst="rect">
            <a:avLst/>
          </a:prstGeom>
        </p:spPr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935280" y="4719240"/>
            <a:ext cx="4988160" cy="4486680"/>
          </a:xfrm>
          <a:prstGeom prst="rect">
            <a:avLst/>
          </a:prstGeom>
        </p:spPr>
        <p:txBody>
          <a:bodyPr lIns="93240" rIns="93240" tIns="46440" bIns="46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sl-SI" sz="2000" spc="-1" strike="noStrike">
                <a:latin typeface="Arial"/>
              </a:rPr>
              <a:t>Different levels of involvement. </a:t>
            </a:r>
            <a:endParaRPr b="0" lang="sl-SI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sl-SI" sz="2000" spc="-1" strike="noStrike">
                <a:latin typeface="Arial"/>
              </a:rPr>
              <a:t>Specific work packages to be defined within the context of the Slovenian contribution. Phase specific.</a:t>
            </a:r>
            <a:endParaRPr b="0" lang="sl-SI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954000" y="773280"/>
            <a:ext cx="4951080" cy="371268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935280" y="4719240"/>
            <a:ext cx="4988160" cy="4486680"/>
          </a:xfrm>
          <a:prstGeom prst="rect">
            <a:avLst/>
          </a:prstGeom>
        </p:spPr>
        <p:txBody>
          <a:bodyPr lIns="93240" rIns="93240" tIns="46440" bIns="46440">
            <a:noAutofit/>
          </a:bodyPr>
          <a:p>
            <a:endParaRPr b="0" lang="sl-SI" sz="2000" spc="-1" strike="noStrike">
              <a:latin typeface="Arial"/>
            </a:endParaRPr>
          </a:p>
        </p:txBody>
      </p:sp>
      <p:sp>
        <p:nvSpPr>
          <p:cNvPr id="369" name="TextShape 3"/>
          <p:cNvSpPr txBox="1"/>
          <p:nvPr/>
        </p:nvSpPr>
        <p:spPr>
          <a:xfrm>
            <a:off x="3819600" y="9438120"/>
            <a:ext cx="2961720" cy="463680"/>
          </a:xfrm>
          <a:prstGeom prst="rect">
            <a:avLst/>
          </a:prstGeom>
          <a:noFill/>
          <a:ln>
            <a:noFill/>
          </a:ln>
        </p:spPr>
        <p:txBody>
          <a:bodyPr lIns="93240" rIns="93240" tIns="46440" bIns="46440" anchor="b">
            <a:noAutofit/>
          </a:bodyPr>
          <a:p>
            <a:pPr algn="r">
              <a:lnSpc>
                <a:spcPct val="100000"/>
              </a:lnSpc>
            </a:pPr>
            <a:fld id="{D0A56606-F676-4C39-8A8E-6F71D8B8A1D3}" type="slidenum">
              <a:rPr b="0" lang="sl-SI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&lt;številka&gt;</a:t>
            </a:fld>
            <a:endParaRPr b="0" lang="sl-SI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3819600" y="9438120"/>
            <a:ext cx="2961720" cy="463680"/>
          </a:xfrm>
          <a:prstGeom prst="rect">
            <a:avLst/>
          </a:prstGeom>
          <a:noFill/>
          <a:ln>
            <a:noFill/>
          </a:ln>
        </p:spPr>
        <p:txBody>
          <a:bodyPr lIns="93240" rIns="93240" tIns="46440" bIns="46440" anchor="b">
            <a:noAutofit/>
          </a:bodyPr>
          <a:p>
            <a:pPr algn="r">
              <a:lnSpc>
                <a:spcPct val="100000"/>
              </a:lnSpc>
            </a:pPr>
            <a:fld id="{CFF18309-7397-474A-8276-52C9571EE69B}" type="slidenum">
              <a:rPr b="0" lang="sl-SI" sz="1200" spc="-1" strike="noStrike">
                <a:latin typeface="Times New Roman"/>
              </a:rPr>
              <a:t>&lt;številka&gt;</a:t>
            </a:fld>
            <a:endParaRPr b="0" lang="sl-SI" sz="1200" spc="-1" strike="noStrike">
              <a:latin typeface="Times New Roman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sldImg"/>
          </p:nvPr>
        </p:nvSpPr>
        <p:spPr>
          <a:xfrm>
            <a:off x="954000" y="773280"/>
            <a:ext cx="4951080" cy="3712680"/>
          </a:xfrm>
          <a:prstGeom prst="rect">
            <a:avLst/>
          </a:prstGeom>
        </p:spPr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935280" y="4719240"/>
            <a:ext cx="4988160" cy="4486680"/>
          </a:xfrm>
          <a:prstGeom prst="rect">
            <a:avLst/>
          </a:prstGeom>
        </p:spPr>
        <p:txBody>
          <a:bodyPr lIns="93240" rIns="93240" tIns="46440" bIns="46440">
            <a:noAutofit/>
          </a:bodyPr>
          <a:p>
            <a:endParaRPr b="0" lang="sl-SI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Img"/>
          </p:nvPr>
        </p:nvSpPr>
        <p:spPr>
          <a:xfrm>
            <a:off x="954000" y="773280"/>
            <a:ext cx="4951080" cy="371268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935280" y="4719240"/>
            <a:ext cx="4988160" cy="4486680"/>
          </a:xfrm>
          <a:prstGeom prst="rect">
            <a:avLst/>
          </a:prstGeom>
        </p:spPr>
        <p:txBody>
          <a:bodyPr lIns="93240" rIns="93240" tIns="46440" bIns="46440">
            <a:noAutofit/>
          </a:bodyPr>
          <a:p>
            <a:endParaRPr b="0" lang="sl-SI" sz="2000" spc="-1" strike="noStrike">
              <a:latin typeface="Arial"/>
            </a:endParaRPr>
          </a:p>
        </p:txBody>
      </p:sp>
      <p:sp>
        <p:nvSpPr>
          <p:cNvPr id="375" name="TextShape 3"/>
          <p:cNvSpPr txBox="1"/>
          <p:nvPr/>
        </p:nvSpPr>
        <p:spPr>
          <a:xfrm>
            <a:off x="3819600" y="9438120"/>
            <a:ext cx="2961720" cy="463680"/>
          </a:xfrm>
          <a:prstGeom prst="rect">
            <a:avLst/>
          </a:prstGeom>
          <a:noFill/>
          <a:ln>
            <a:noFill/>
          </a:ln>
        </p:spPr>
        <p:txBody>
          <a:bodyPr lIns="93240" rIns="93240" tIns="46440" bIns="46440" anchor="b">
            <a:noAutofit/>
          </a:bodyPr>
          <a:p>
            <a:pPr algn="r">
              <a:lnSpc>
                <a:spcPct val="100000"/>
              </a:lnSpc>
            </a:pPr>
            <a:fld id="{E1EE1C3F-4C99-4664-AB97-F8B5DB4DAD70}" type="slidenum">
              <a:rPr b="0" lang="sl-SI" sz="1200" spc="-1" strike="noStrike">
                <a:latin typeface="Times New Roman"/>
              </a:rPr>
              <a:t>&lt;številka&gt;</a:t>
            </a:fld>
            <a:endParaRPr b="0" lang="sl-SI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19248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66280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19248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66280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377840" cy="8483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19248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566280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19248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566280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377840" cy="8483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319248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566280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319248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566280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377840" cy="8483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319248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566280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 type="body"/>
          </p:nvPr>
        </p:nvSpPr>
        <p:spPr>
          <a:xfrm>
            <a:off x="319248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 type="body"/>
          </p:nvPr>
        </p:nvSpPr>
        <p:spPr>
          <a:xfrm>
            <a:off x="566280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377840" cy="8483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377840" cy="8483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319248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566280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body"/>
          </p:nvPr>
        </p:nvSpPr>
        <p:spPr>
          <a:xfrm>
            <a:off x="319248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15" name="PlaceHolder 7"/>
          <p:cNvSpPr>
            <a:spLocks noGrp="1"/>
          </p:cNvSpPr>
          <p:nvPr>
            <p:ph type="body"/>
          </p:nvPr>
        </p:nvSpPr>
        <p:spPr>
          <a:xfrm>
            <a:off x="566280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377840" cy="8483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sl-SI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319248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662800" y="290664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 type="body"/>
          </p:nvPr>
        </p:nvSpPr>
        <p:spPr>
          <a:xfrm>
            <a:off x="319248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56" name="PlaceHolder 7"/>
          <p:cNvSpPr>
            <a:spLocks noGrp="1"/>
          </p:cNvSpPr>
          <p:nvPr>
            <p:ph type="body"/>
          </p:nvPr>
        </p:nvSpPr>
        <p:spPr>
          <a:xfrm>
            <a:off x="5662800" y="3690360"/>
            <a:ext cx="235224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149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465800" y="369036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465800" y="2906640"/>
            <a:ext cx="3565080" cy="715320"/>
          </a:xfrm>
          <a:prstGeom prst="rect">
            <a:avLst/>
          </a:prstGeom>
        </p:spPr>
        <p:txBody>
          <a:bodyPr lIns="0" rIns="0" tIns="0" bIns="0">
            <a:normAutofit fontScale="37000"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305840" cy="7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2e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0" y="836280"/>
            <a:ext cx="323640" cy="0"/>
          </a:xfrm>
          <a:prstGeom prst="line">
            <a:avLst/>
          </a:prstGeom>
          <a:ln>
            <a:solidFill>
              <a:srgbClr val="ee2e2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Picture 3" descr=""/>
          <p:cNvPicPr/>
          <p:nvPr/>
        </p:nvPicPr>
        <p:blipFill>
          <a:blip r:embed="rId2"/>
          <a:stretch/>
        </p:blipFill>
        <p:spPr>
          <a:xfrm>
            <a:off x="826920" y="6483240"/>
            <a:ext cx="2873160" cy="231480"/>
          </a:xfrm>
          <a:prstGeom prst="rect">
            <a:avLst/>
          </a:prstGeom>
          <a:ln>
            <a:noFill/>
          </a:ln>
        </p:spPr>
      </p:pic>
      <p:pic>
        <p:nvPicPr>
          <p:cNvPr id="2" name="Picture 2" descr=""/>
          <p:cNvPicPr/>
          <p:nvPr/>
        </p:nvPicPr>
        <p:blipFill>
          <a:blip r:embed="rId3"/>
          <a:stretch/>
        </p:blipFill>
        <p:spPr>
          <a:xfrm>
            <a:off x="6659640" y="6381720"/>
            <a:ext cx="2274480" cy="34884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85800" y="3761640"/>
            <a:ext cx="7342200" cy="24753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48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en-GB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7f7f7f"/>
                </a:solidFill>
                <a:latin typeface="Arial"/>
              </a:rPr>
              <a:t>Kliknite za urejanje oblike orisa</a:t>
            </a:r>
            <a:endParaRPr b="0" lang="en-GB" sz="3200" spc="-1" strike="noStrike">
              <a:solidFill>
                <a:srgbClr val="7f7f7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7f7f7f"/>
                </a:solidFill>
                <a:latin typeface="Arial"/>
              </a:rPr>
              <a:t>Druga raven orisa</a:t>
            </a:r>
            <a:endParaRPr b="0" lang="en-GB" sz="2200" spc="-1" strike="noStrike">
              <a:solidFill>
                <a:srgbClr val="7f7f7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Tretja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Četrta raven orisa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Peta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Šesta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Sedma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1"/>
          <p:cNvSpPr/>
          <p:nvPr/>
        </p:nvSpPr>
        <p:spPr>
          <a:xfrm>
            <a:off x="0" y="836280"/>
            <a:ext cx="323640" cy="0"/>
          </a:xfrm>
          <a:prstGeom prst="line">
            <a:avLst/>
          </a:prstGeom>
          <a:ln>
            <a:solidFill>
              <a:srgbClr val="ee2e2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Picture 3" descr=""/>
          <p:cNvPicPr/>
          <p:nvPr/>
        </p:nvPicPr>
        <p:blipFill>
          <a:blip r:embed="rId2"/>
          <a:stretch/>
        </p:blipFill>
        <p:spPr>
          <a:xfrm>
            <a:off x="826920" y="6483240"/>
            <a:ext cx="2873160" cy="231480"/>
          </a:xfrm>
          <a:prstGeom prst="rect">
            <a:avLst/>
          </a:prstGeom>
          <a:ln>
            <a:noFill/>
          </a:ln>
        </p:spPr>
      </p:pic>
      <p:pic>
        <p:nvPicPr>
          <p:cNvPr id="43" name="Picture 2" descr=""/>
          <p:cNvPicPr/>
          <p:nvPr/>
        </p:nvPicPr>
        <p:blipFill>
          <a:blip r:embed="rId3"/>
          <a:stretch/>
        </p:blipFill>
        <p:spPr>
          <a:xfrm>
            <a:off x="6732720" y="515880"/>
            <a:ext cx="2087280" cy="320400"/>
          </a:xfrm>
          <a:prstGeom prst="rect">
            <a:avLst/>
          </a:prstGeom>
          <a:ln>
            <a:noFill/>
          </a:ln>
        </p:spPr>
      </p:pic>
      <p:pic>
        <p:nvPicPr>
          <p:cNvPr id="44" name="Picture 2" descr=""/>
          <p:cNvPicPr/>
          <p:nvPr/>
        </p:nvPicPr>
        <p:blipFill>
          <a:blip r:embed="rId4"/>
          <a:stretch/>
        </p:blipFill>
        <p:spPr>
          <a:xfrm>
            <a:off x="6732720" y="515880"/>
            <a:ext cx="2087280" cy="320400"/>
          </a:xfrm>
          <a:prstGeom prst="rect">
            <a:avLst/>
          </a:prstGeom>
          <a:ln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981000"/>
            <a:ext cx="8229240" cy="5400360"/>
          </a:xfrm>
          <a:prstGeom prst="rect">
            <a:avLst/>
          </a:prstGeom>
        </p:spPr>
        <p:txBody>
          <a:bodyPr>
            <a:noAutofit/>
          </a:bodyPr>
          <a:p>
            <a:pPr marL="360360" indent="-360000">
              <a:lnSpc>
                <a:spcPct val="100000"/>
              </a:lnSpc>
              <a:spcBef>
                <a:spcPts val="479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400" spc="-1" strike="noStrike">
                <a:solidFill>
                  <a:srgbClr val="7f7f7f"/>
                </a:solidFill>
                <a:latin typeface="Arial"/>
              </a:rPr>
              <a:t>Click to edit Master text styles</a:t>
            </a:r>
            <a:endParaRPr b="0" lang="en-GB" sz="2400" spc="-1" strike="noStrike">
              <a:solidFill>
                <a:srgbClr val="7f7f7f"/>
              </a:solidFill>
              <a:latin typeface="Arial"/>
            </a:endParaRPr>
          </a:p>
          <a:p>
            <a:pPr lvl="1" marL="538200" indent="-272520">
              <a:lnSpc>
                <a:spcPct val="100000"/>
              </a:lnSpc>
              <a:spcBef>
                <a:spcPts val="439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2200" spc="-1" strike="noStrike">
                <a:solidFill>
                  <a:srgbClr val="7f7f7f"/>
                </a:solidFill>
                <a:latin typeface="Arial"/>
              </a:rPr>
              <a:t>Second level</a:t>
            </a:r>
            <a:endParaRPr b="0" lang="en-GB" sz="2200" spc="-1" strike="noStrike">
              <a:solidFill>
                <a:srgbClr val="7f7f7f"/>
              </a:solidFill>
              <a:latin typeface="Arial"/>
            </a:endParaRPr>
          </a:p>
          <a:p>
            <a:pPr lvl="2" marL="711360" indent="-261720">
              <a:lnSpc>
                <a:spcPct val="100000"/>
              </a:lnSpc>
              <a:spcBef>
                <a:spcPts val="40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2000" spc="-1" strike="noStrike">
                <a:solidFill>
                  <a:srgbClr val="808080"/>
                </a:solidFill>
                <a:latin typeface="Arial"/>
              </a:rPr>
              <a:t>Third level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3" marL="898560" indent="-272520">
              <a:lnSpc>
                <a:spcPct val="100000"/>
              </a:lnSpc>
              <a:spcBef>
                <a:spcPts val="36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Fourth level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4" marL="1074600" indent="-264600">
              <a:lnSpc>
                <a:spcPct val="100000"/>
              </a:lnSpc>
              <a:spcBef>
                <a:spcPts val="320"/>
              </a:spcBef>
              <a:buClr>
                <a:srgbClr val="ed1c24"/>
              </a:buClr>
              <a:buSzPct val="80000"/>
              <a:buFont typeface="Wingdings 2" charset="2"/>
              <a:buChar char=""/>
            </a:pP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Fifth level</a:t>
            </a:r>
            <a:endParaRPr b="0" lang="en-GB" sz="16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457200" y="115920"/>
            <a:ext cx="6275160" cy="7916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Click to edit Master title style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7551720" y="6448320"/>
            <a:ext cx="112356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sl-SI" sz="2400" spc="-1" strike="noStrike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0" y="476280"/>
            <a:ext cx="4410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03A219F0-2D9A-4920-B4B8-5AAED0E23F69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ftr"/>
          </p:nvPr>
        </p:nvSpPr>
        <p:spPr>
          <a:xfrm>
            <a:off x="468360" y="6448320"/>
            <a:ext cx="8280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sl-SI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ine 1"/>
          <p:cNvSpPr/>
          <p:nvPr/>
        </p:nvSpPr>
        <p:spPr>
          <a:xfrm>
            <a:off x="0" y="836280"/>
            <a:ext cx="323640" cy="0"/>
          </a:xfrm>
          <a:prstGeom prst="line">
            <a:avLst/>
          </a:prstGeom>
          <a:ln>
            <a:solidFill>
              <a:srgbClr val="ee2e2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7" name="Picture 3" descr=""/>
          <p:cNvPicPr/>
          <p:nvPr/>
        </p:nvPicPr>
        <p:blipFill>
          <a:blip r:embed="rId2"/>
          <a:stretch/>
        </p:blipFill>
        <p:spPr>
          <a:xfrm>
            <a:off x="826920" y="6483240"/>
            <a:ext cx="2873160" cy="231480"/>
          </a:xfrm>
          <a:prstGeom prst="rect">
            <a:avLst/>
          </a:prstGeom>
          <a:ln>
            <a:noFill/>
          </a:ln>
        </p:spPr>
      </p:pic>
      <p:pic>
        <p:nvPicPr>
          <p:cNvPr id="88" name="Picture 8" descr=""/>
          <p:cNvPicPr/>
          <p:nvPr/>
        </p:nvPicPr>
        <p:blipFill>
          <a:blip r:embed="rId3"/>
          <a:stretch/>
        </p:blipFill>
        <p:spPr>
          <a:xfrm>
            <a:off x="6732720" y="515880"/>
            <a:ext cx="2087280" cy="320400"/>
          </a:xfrm>
          <a:prstGeom prst="rect">
            <a:avLst/>
          </a:prstGeom>
          <a:ln>
            <a:noFill/>
          </a:ln>
        </p:spPr>
      </p:pic>
      <p:pic>
        <p:nvPicPr>
          <p:cNvPr id="89" name="Picture 2" descr=""/>
          <p:cNvPicPr/>
          <p:nvPr/>
        </p:nvPicPr>
        <p:blipFill>
          <a:blip r:embed="rId4"/>
          <a:stretch/>
        </p:blipFill>
        <p:spPr>
          <a:xfrm>
            <a:off x="6732720" y="515880"/>
            <a:ext cx="2087280" cy="320400"/>
          </a:xfrm>
          <a:prstGeom prst="rect">
            <a:avLst/>
          </a:prstGeom>
          <a:ln>
            <a:noFill/>
          </a:ln>
        </p:spPr>
      </p:pic>
      <p:sp>
        <p:nvSpPr>
          <p:cNvPr id="90" name="PlaceHolder 2"/>
          <p:cNvSpPr>
            <a:spLocks noGrp="1"/>
          </p:cNvSpPr>
          <p:nvPr>
            <p:ph type="title"/>
          </p:nvPr>
        </p:nvSpPr>
        <p:spPr>
          <a:xfrm>
            <a:off x="457200" y="115920"/>
            <a:ext cx="6275160" cy="7916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Click to edit Master title style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dt"/>
          </p:nvPr>
        </p:nvSpPr>
        <p:spPr>
          <a:xfrm>
            <a:off x="7551720" y="6453360"/>
            <a:ext cx="112356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sl-SI" sz="2400" spc="-1" strike="noStrike">
              <a:latin typeface="Times New Roman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ftr"/>
          </p:nvPr>
        </p:nvSpPr>
        <p:spPr>
          <a:xfrm>
            <a:off x="468360" y="6448320"/>
            <a:ext cx="8280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sl-SI" sz="2400" spc="-1" strike="noStrike">
              <a:latin typeface="Times New Roman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sldNum"/>
          </p:nvPr>
        </p:nvSpPr>
        <p:spPr>
          <a:xfrm>
            <a:off x="0" y="476280"/>
            <a:ext cx="4410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C47B1927-72CC-49EC-99B0-453F7DA92512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7f7f7f"/>
                </a:solidFill>
                <a:latin typeface="Arial"/>
              </a:rPr>
              <a:t>Kliknite za urejanje oblike orisa</a:t>
            </a:r>
            <a:endParaRPr b="0" lang="en-GB" sz="3200" spc="-1" strike="noStrike">
              <a:solidFill>
                <a:srgbClr val="7f7f7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7f7f7f"/>
                </a:solidFill>
                <a:latin typeface="Arial"/>
              </a:rPr>
              <a:t>Druga raven orisa</a:t>
            </a:r>
            <a:endParaRPr b="0" lang="en-GB" sz="2200" spc="-1" strike="noStrike">
              <a:solidFill>
                <a:srgbClr val="7f7f7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Tretja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Četrta raven orisa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Peta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Šesta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Sedma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 1"/>
          <p:cNvSpPr/>
          <p:nvPr/>
        </p:nvSpPr>
        <p:spPr>
          <a:xfrm>
            <a:off x="0" y="836280"/>
            <a:ext cx="323640" cy="0"/>
          </a:xfrm>
          <a:prstGeom prst="line">
            <a:avLst/>
          </a:prstGeom>
          <a:ln>
            <a:solidFill>
              <a:srgbClr val="ee2e2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2" name="Picture 3" descr=""/>
          <p:cNvPicPr/>
          <p:nvPr/>
        </p:nvPicPr>
        <p:blipFill>
          <a:blip r:embed="rId2"/>
          <a:stretch/>
        </p:blipFill>
        <p:spPr>
          <a:xfrm>
            <a:off x="826920" y="6483240"/>
            <a:ext cx="2873160" cy="231480"/>
          </a:xfrm>
          <a:prstGeom prst="rect">
            <a:avLst/>
          </a:prstGeom>
          <a:ln>
            <a:noFill/>
          </a:ln>
        </p:spPr>
      </p:pic>
      <p:pic>
        <p:nvPicPr>
          <p:cNvPr id="133" name="Picture 2" descr=""/>
          <p:cNvPicPr/>
          <p:nvPr/>
        </p:nvPicPr>
        <p:blipFill>
          <a:blip r:embed="rId3"/>
          <a:stretch/>
        </p:blipFill>
        <p:spPr>
          <a:xfrm>
            <a:off x="6732720" y="515880"/>
            <a:ext cx="2087280" cy="320400"/>
          </a:xfrm>
          <a:prstGeom prst="rect">
            <a:avLst/>
          </a:prstGeom>
          <a:ln>
            <a:noFill/>
          </a:ln>
        </p:spPr>
      </p:pic>
      <p:pic>
        <p:nvPicPr>
          <p:cNvPr id="134" name="Picture 9" descr=""/>
          <p:cNvPicPr/>
          <p:nvPr/>
        </p:nvPicPr>
        <p:blipFill>
          <a:blip r:embed="rId4"/>
          <a:stretch/>
        </p:blipFill>
        <p:spPr>
          <a:xfrm>
            <a:off x="6732720" y="515880"/>
            <a:ext cx="2087280" cy="320400"/>
          </a:xfrm>
          <a:prstGeom prst="rect">
            <a:avLst/>
          </a:prstGeom>
          <a:ln>
            <a:noFill/>
          </a:ln>
        </p:spPr>
      </p:pic>
      <p:sp>
        <p:nvSpPr>
          <p:cNvPr id="135" name="PlaceHolder 2"/>
          <p:cNvSpPr>
            <a:spLocks noGrp="1"/>
          </p:cNvSpPr>
          <p:nvPr>
            <p:ph type="dt"/>
          </p:nvPr>
        </p:nvSpPr>
        <p:spPr>
          <a:xfrm>
            <a:off x="7551720" y="6453360"/>
            <a:ext cx="112356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sl-SI" sz="2400" spc="-1" strike="noStrike">
              <a:latin typeface="Times New Roman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ftr"/>
          </p:nvPr>
        </p:nvSpPr>
        <p:spPr>
          <a:xfrm>
            <a:off x="468360" y="6448320"/>
            <a:ext cx="82800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sl-SI" sz="2400" spc="-1" strike="noStrike">
              <a:latin typeface="Times New Roman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sldNum"/>
          </p:nvPr>
        </p:nvSpPr>
        <p:spPr>
          <a:xfrm>
            <a:off x="0" y="476280"/>
            <a:ext cx="4410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8E324DF5-91E7-4786-ADE8-ABAF103127B2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3000" spc="-1" strike="noStrike">
                <a:solidFill>
                  <a:srgbClr val="000000"/>
                </a:solidFill>
                <a:latin typeface="Arial"/>
              </a:rPr>
              <a:t>Kliknite za urejanje oblike naslova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7f7f7f"/>
                </a:solidFill>
                <a:latin typeface="Arial"/>
              </a:rPr>
              <a:t>Kliknite za urejanje oblike orisa</a:t>
            </a:r>
            <a:endParaRPr b="0" lang="en-GB" sz="3200" spc="-1" strike="noStrike">
              <a:solidFill>
                <a:srgbClr val="7f7f7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7f7f7f"/>
                </a:solidFill>
                <a:latin typeface="Arial"/>
              </a:rPr>
              <a:t>Druga raven orisa</a:t>
            </a:r>
            <a:endParaRPr b="0" lang="en-GB" sz="2200" spc="-1" strike="noStrike">
              <a:solidFill>
                <a:srgbClr val="7f7f7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Tretja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Četrta raven orisa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Peta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Šesta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Sedma raven orisa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9143280" cy="686304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532800" y="6117120"/>
            <a:ext cx="1727640" cy="16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sl-SI" sz="800" spc="-1" strike="noStrike">
                <a:solidFill>
                  <a:srgbClr val="000000"/>
                </a:solidFill>
                <a:latin typeface="Arial"/>
                <a:ea typeface="DejaVu Sans"/>
              </a:rPr>
              <a:t>www.i-tech.si</a:t>
            </a:r>
            <a:endParaRPr b="0" lang="sl-SI" sz="8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Kliknite za urejanje oblike naslova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Kliknite za urejanje oblike orisa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Druga raven orisa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Tretja raven orisa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Četrta raven orisa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Peta raven orisa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Šesta raven orisa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Sedma raven orisa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2e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ine 1"/>
          <p:cNvSpPr/>
          <p:nvPr/>
        </p:nvSpPr>
        <p:spPr>
          <a:xfrm>
            <a:off x="0" y="836280"/>
            <a:ext cx="323640" cy="0"/>
          </a:xfrm>
          <a:prstGeom prst="line">
            <a:avLst/>
          </a:prstGeom>
          <a:ln>
            <a:solidFill>
              <a:srgbClr val="ee2e2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3" descr=""/>
          <p:cNvPicPr/>
          <p:nvPr/>
        </p:nvPicPr>
        <p:blipFill>
          <a:blip r:embed="rId2"/>
          <a:stretch/>
        </p:blipFill>
        <p:spPr>
          <a:xfrm>
            <a:off x="826920" y="6483240"/>
            <a:ext cx="2873160" cy="231480"/>
          </a:xfrm>
          <a:prstGeom prst="rect">
            <a:avLst/>
          </a:prstGeom>
          <a:ln w="9360">
            <a:noFill/>
          </a:ln>
        </p:spPr>
      </p:pic>
      <p:pic>
        <p:nvPicPr>
          <p:cNvPr id="218" name="Picture 2" descr=""/>
          <p:cNvPicPr/>
          <p:nvPr/>
        </p:nvPicPr>
        <p:blipFill>
          <a:blip r:embed="rId3"/>
          <a:stretch/>
        </p:blipFill>
        <p:spPr>
          <a:xfrm>
            <a:off x="6689880" y="6319800"/>
            <a:ext cx="2274480" cy="348840"/>
          </a:xfrm>
          <a:prstGeom prst="rect">
            <a:avLst/>
          </a:prstGeom>
          <a:ln w="9360">
            <a:noFill/>
          </a:ln>
        </p:spPr>
      </p:pic>
      <p:sp>
        <p:nvSpPr>
          <p:cNvPr id="219" name="PlaceHolder 2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377840" cy="18298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n-GB" sz="4000" spc="-1" strike="noStrike" cap="all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722160" y="2906640"/>
            <a:ext cx="7305840" cy="14997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Click to edit Master text styles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gif"/><Relationship Id="rId12" Type="http://schemas.openxmlformats.org/officeDocument/2006/relationships/image" Target="../media/image53.jpeg"/><Relationship Id="rId13" Type="http://schemas.openxmlformats.org/officeDocument/2006/relationships/image" Target="../media/image54.png"/><Relationship Id="rId14" Type="http://schemas.openxmlformats.org/officeDocument/2006/relationships/image" Target="../media/image55.gif"/><Relationship Id="rId1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395640" y="3645000"/>
            <a:ext cx="8568720" cy="1412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Arial"/>
              </a:rPr>
              <a:t>Challenges And Opportunities For Industry In SIPTC And SEEIIST Projects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1115640" y="2061000"/>
            <a:ext cx="6840360" cy="1295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sl-SI" sz="2800" spc="-1" strike="noStrike">
                <a:solidFill>
                  <a:srgbClr val="ffffff"/>
                </a:solidFill>
                <a:latin typeface="Arial"/>
              </a:rPr>
              <a:t>Expert Meeting: </a:t>
            </a:r>
            <a:r>
              <a:rPr b="1" lang="sl-SI" sz="2800" spc="-1" strike="noStrike">
                <a:solidFill>
                  <a:srgbClr val="ffffff"/>
                </a:solidFill>
                <a:latin typeface="Arial"/>
              </a:rPr>
              <a:t>From Vision To Reality</a:t>
            </a:r>
            <a:br/>
            <a:r>
              <a:rPr b="0" lang="sl-SI" sz="2800" spc="-1" strike="noStrike">
                <a:solidFill>
                  <a:srgbClr val="ffffff"/>
                </a:solidFill>
                <a:latin typeface="Arial"/>
              </a:rPr>
              <a:t>January 23rd 2020, Ljubljana</a:t>
            </a:r>
            <a:endParaRPr b="0" lang="sl-SI" sz="28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755640" y="5453640"/>
            <a:ext cx="5832000" cy="639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ffffff"/>
                </a:solidFill>
                <a:latin typeface="Arial"/>
              </a:rPr>
              <a:t>Mark, Pleško, Engineering Academy of Slovenia, Cosylab</a:t>
            </a:r>
            <a:endParaRPr b="0" lang="sl-SI" sz="1800" spc="-1" strike="noStrike">
              <a:latin typeface="Arial"/>
            </a:endParaRPr>
          </a:p>
        </p:txBody>
      </p:sp>
      <p:pic>
        <p:nvPicPr>
          <p:cNvPr id="266" name="Picture 4" descr=""/>
          <p:cNvPicPr/>
          <p:nvPr/>
        </p:nvPicPr>
        <p:blipFill>
          <a:blip r:embed="rId1"/>
          <a:stretch/>
        </p:blipFill>
        <p:spPr>
          <a:xfrm>
            <a:off x="6400440" y="-10080"/>
            <a:ext cx="2743200" cy="1809720"/>
          </a:xfrm>
          <a:prstGeom prst="rect">
            <a:avLst/>
          </a:prstGeom>
          <a:ln>
            <a:noFill/>
          </a:ln>
        </p:spPr>
      </p:pic>
      <p:pic>
        <p:nvPicPr>
          <p:cNvPr id="267" name="" descr=""/>
          <p:cNvPicPr/>
          <p:nvPr/>
        </p:nvPicPr>
        <p:blipFill>
          <a:blip r:embed="rId2"/>
          <a:stretch/>
        </p:blipFill>
        <p:spPr>
          <a:xfrm>
            <a:off x="360" y="0"/>
            <a:ext cx="1803240" cy="1790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40000" y="1685160"/>
            <a:ext cx="7955640" cy="46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</a:t>
            </a:r>
            <a:r>
              <a:rPr b="0" lang="sl-SI" sz="1800" spc="-1" strike="noStrike">
                <a:solidFill>
                  <a:srgbClr val="000000"/>
                </a:solidFill>
                <a:latin typeface="Arial"/>
                <a:ea typeface="DejaVu Sans"/>
              </a:rPr>
              <a:t>is the provider of                                 instruments</a:t>
            </a:r>
            <a:endParaRPr b="0" lang="sl-SI" sz="1800" spc="-1" strike="noStrike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540000" y="2297160"/>
            <a:ext cx="7559640" cy="283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Established in 1998</a:t>
            </a:r>
            <a:endParaRPr b="0" lang="sl-SI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Located in Slovenia (EU)</a:t>
            </a:r>
            <a:endParaRPr b="0" lang="sl-SI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sl-SI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Thousands of units deployed and working reliably for 15+ years</a:t>
            </a:r>
            <a:endParaRPr b="0" lang="sl-SI" sz="1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Tens of scientific publications use I-Tech instruments as </a:t>
            </a:r>
            <a:r>
              <a:rPr b="0" i="1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b="0" lang="sl-SI" sz="1400" spc="-1" strike="noStrike">
                <a:solidFill>
                  <a:srgbClr val="000000"/>
                </a:solidFill>
                <a:latin typeface="Arial"/>
                <a:ea typeface="DejaVu Sans"/>
              </a:rPr>
              <a:t>reference benchmark</a:t>
            </a:r>
            <a:endParaRPr b="0" lang="sl-SI" sz="1400" spc="-1" strike="noStrike">
              <a:latin typeface="Arial"/>
            </a:endParaRPr>
          </a:p>
        </p:txBody>
      </p:sp>
      <p:pic>
        <p:nvPicPr>
          <p:cNvPr id="306" name="Slika 5" descr=""/>
          <p:cNvPicPr/>
          <p:nvPr/>
        </p:nvPicPr>
        <p:blipFill>
          <a:blip r:embed="rId1"/>
          <a:stretch/>
        </p:blipFill>
        <p:spPr>
          <a:xfrm>
            <a:off x="683640" y="3493080"/>
            <a:ext cx="7803720" cy="2961720"/>
          </a:xfrm>
          <a:prstGeom prst="rect">
            <a:avLst/>
          </a:prstGeom>
          <a:ln>
            <a:noFill/>
          </a:ln>
        </p:spPr>
      </p:pic>
      <p:pic>
        <p:nvPicPr>
          <p:cNvPr id="307" name="Picture 126" descr=""/>
          <p:cNvPicPr/>
          <p:nvPr/>
        </p:nvPicPr>
        <p:blipFill>
          <a:blip r:embed="rId2"/>
          <a:stretch/>
        </p:blipFill>
        <p:spPr>
          <a:xfrm>
            <a:off x="235080" y="1505160"/>
            <a:ext cx="2498760" cy="575640"/>
          </a:xfrm>
          <a:prstGeom prst="rect">
            <a:avLst/>
          </a:prstGeom>
          <a:ln>
            <a:noFill/>
          </a:ln>
        </p:spPr>
      </p:pic>
      <p:pic>
        <p:nvPicPr>
          <p:cNvPr id="308" name="Picture 127" descr=""/>
          <p:cNvPicPr/>
          <p:nvPr/>
        </p:nvPicPr>
        <p:blipFill>
          <a:blip r:embed="rId3"/>
          <a:stretch/>
        </p:blipFill>
        <p:spPr>
          <a:xfrm>
            <a:off x="4464000" y="1505160"/>
            <a:ext cx="2018520" cy="586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6" descr=""/>
          <p:cNvPicPr/>
          <p:nvPr/>
        </p:nvPicPr>
        <p:blipFill>
          <a:blip r:embed="rId1"/>
          <a:stretch/>
        </p:blipFill>
        <p:spPr>
          <a:xfrm>
            <a:off x="111960" y="108000"/>
            <a:ext cx="2538720" cy="877680"/>
          </a:xfrm>
          <a:prstGeom prst="rect">
            <a:avLst/>
          </a:prstGeom>
          <a:ln>
            <a:noFill/>
          </a:ln>
        </p:spPr>
      </p:pic>
      <p:pic>
        <p:nvPicPr>
          <p:cNvPr id="310" name="Picture 12" descr=""/>
          <p:cNvPicPr/>
          <p:nvPr/>
        </p:nvPicPr>
        <p:blipFill>
          <a:blip r:embed="rId2"/>
          <a:stretch/>
        </p:blipFill>
        <p:spPr>
          <a:xfrm>
            <a:off x="5362200" y="0"/>
            <a:ext cx="3781440" cy="1140120"/>
          </a:xfrm>
          <a:prstGeom prst="rect">
            <a:avLst/>
          </a:prstGeom>
          <a:ln>
            <a:noFill/>
          </a:ln>
        </p:spPr>
      </p:pic>
      <p:pic>
        <p:nvPicPr>
          <p:cNvPr id="311" name="Picture 6" descr=""/>
          <p:cNvPicPr/>
          <p:nvPr/>
        </p:nvPicPr>
        <p:blipFill>
          <a:blip r:embed="rId3">
            <a:alphaModFix amt="21000"/>
          </a:blip>
          <a:srcRect l="3502" t="0" r="10505" b="5249"/>
          <a:stretch/>
        </p:blipFill>
        <p:spPr>
          <a:xfrm>
            <a:off x="0" y="-3960"/>
            <a:ext cx="9937800" cy="7303680"/>
          </a:xfrm>
          <a:prstGeom prst="rect">
            <a:avLst/>
          </a:prstGeom>
          <a:ln>
            <a:noFill/>
          </a:ln>
        </p:spPr>
      </p:pic>
      <p:pic>
        <p:nvPicPr>
          <p:cNvPr id="312" name="Picture 3" descr=""/>
          <p:cNvPicPr/>
          <p:nvPr/>
        </p:nvPicPr>
        <p:blipFill>
          <a:blip r:embed="rId4"/>
          <a:stretch/>
        </p:blipFill>
        <p:spPr>
          <a:xfrm>
            <a:off x="5181480" y="3809880"/>
            <a:ext cx="3367800" cy="2584440"/>
          </a:xfrm>
          <a:prstGeom prst="rect">
            <a:avLst/>
          </a:prstGeom>
          <a:ln w="9360">
            <a:noFill/>
          </a:ln>
        </p:spPr>
      </p:pic>
      <p:pic>
        <p:nvPicPr>
          <p:cNvPr id="313" name="Picture 8" descr=""/>
          <p:cNvPicPr/>
          <p:nvPr/>
        </p:nvPicPr>
        <p:blipFill>
          <a:blip r:embed="rId5"/>
          <a:stretch/>
        </p:blipFill>
        <p:spPr>
          <a:xfrm>
            <a:off x="457200" y="4114800"/>
            <a:ext cx="3688200" cy="2590560"/>
          </a:xfrm>
          <a:prstGeom prst="rect">
            <a:avLst/>
          </a:prstGeom>
          <a:ln>
            <a:noFill/>
          </a:ln>
        </p:spPr>
      </p:pic>
      <p:sp>
        <p:nvSpPr>
          <p:cNvPr id="314" name="CustomShape 1"/>
          <p:cNvSpPr/>
          <p:nvPr/>
        </p:nvSpPr>
        <p:spPr>
          <a:xfrm>
            <a:off x="84960" y="1231920"/>
            <a:ext cx="9046440" cy="261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sl-SI" sz="28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1" i="1" lang="sl-SI" sz="2800" spc="-1" strike="noStrike">
                <a:solidFill>
                  <a:srgbClr val="000000"/>
                </a:solidFill>
                <a:latin typeface="Arial"/>
              </a:rPr>
              <a:t>Where do you find a team that can dream up something like a Red Pitaya? </a:t>
            </a:r>
            <a:endParaRPr b="0" lang="sl-SI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sl-SI" sz="2800" spc="-1" strike="noStrike">
                <a:solidFill>
                  <a:srgbClr val="000000"/>
                </a:solidFill>
                <a:latin typeface="Arial"/>
              </a:rPr>
              <a:t>Working on particle accelerators in Slovenia, of course.”</a:t>
            </a:r>
            <a:endParaRPr b="0" lang="sl-SI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Steve Leibson</a:t>
            </a:r>
            <a:endParaRPr b="0" lang="sl-SI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Director of Strategic Marketing and Business Planning</a:t>
            </a:r>
            <a:endParaRPr b="0" lang="sl-SI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Xilinx Inc., San Jose, USA</a:t>
            </a:r>
            <a:endParaRPr b="0" lang="sl-SI" sz="18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3240000" y="189360"/>
            <a:ext cx="19972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sl-SI" sz="1800" spc="-1" strike="noStrike">
                <a:solidFill>
                  <a:srgbClr val="000000"/>
                </a:solidFill>
                <a:latin typeface="Arial"/>
              </a:rPr>
              <a:t>Instrumentation Technologies’</a:t>
            </a:r>
            <a:endParaRPr b="0" lang="sl-SI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sl-SI" sz="1800" spc="-1" strike="noStrike">
                <a:solidFill>
                  <a:srgbClr val="000000"/>
                </a:solidFill>
                <a:latin typeface="Arial"/>
              </a:rPr>
              <a:t>spin-off </a:t>
            </a:r>
            <a:endParaRPr b="0" lang="sl-SI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457200" y="426240"/>
            <a:ext cx="6275160" cy="8946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J. Stefan Institute: Students Did ANKA Control System In 1997-01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Picture 6" descr=""/>
          <p:cNvPicPr/>
          <p:nvPr/>
        </p:nvPicPr>
        <p:blipFill>
          <a:blip r:embed="rId1"/>
          <a:stretch/>
        </p:blipFill>
        <p:spPr>
          <a:xfrm>
            <a:off x="75240" y="1673640"/>
            <a:ext cx="3476160" cy="2296440"/>
          </a:xfrm>
          <a:prstGeom prst="rect">
            <a:avLst/>
          </a:prstGeom>
          <a:ln>
            <a:noFill/>
          </a:ln>
        </p:spPr>
      </p:pic>
      <p:pic>
        <p:nvPicPr>
          <p:cNvPr id="318" name="Picture 17" descr=""/>
          <p:cNvPicPr/>
          <p:nvPr/>
        </p:nvPicPr>
        <p:blipFill>
          <a:blip r:embed="rId2"/>
          <a:stretch/>
        </p:blipFill>
        <p:spPr>
          <a:xfrm>
            <a:off x="4779000" y="5463000"/>
            <a:ext cx="1516680" cy="984600"/>
          </a:xfrm>
          <a:prstGeom prst="rect">
            <a:avLst/>
          </a:prstGeom>
          <a:ln w="28440">
            <a:solidFill>
              <a:srgbClr val="cc0000"/>
            </a:solidFill>
            <a:miter/>
          </a:ln>
        </p:spPr>
      </p:pic>
      <p:pic>
        <p:nvPicPr>
          <p:cNvPr id="319" name="Picture 13" descr=""/>
          <p:cNvPicPr/>
          <p:nvPr/>
        </p:nvPicPr>
        <p:blipFill>
          <a:blip r:embed="rId3"/>
          <a:stretch/>
        </p:blipFill>
        <p:spPr>
          <a:xfrm>
            <a:off x="5783760" y="4805640"/>
            <a:ext cx="2358000" cy="668520"/>
          </a:xfrm>
          <a:prstGeom prst="rect">
            <a:avLst/>
          </a:prstGeom>
          <a:ln w="28440">
            <a:solidFill>
              <a:srgbClr val="cc0000"/>
            </a:solidFill>
            <a:miter/>
          </a:ln>
        </p:spPr>
      </p:pic>
      <p:pic>
        <p:nvPicPr>
          <p:cNvPr id="320" name="Picture 10" descr=""/>
          <p:cNvPicPr/>
          <p:nvPr/>
        </p:nvPicPr>
        <p:blipFill>
          <a:blip r:embed="rId4"/>
          <a:stretch/>
        </p:blipFill>
        <p:spPr>
          <a:xfrm>
            <a:off x="5991840" y="2925000"/>
            <a:ext cx="2404800" cy="1663200"/>
          </a:xfrm>
          <a:prstGeom prst="rect">
            <a:avLst/>
          </a:prstGeom>
          <a:ln w="25560">
            <a:solidFill>
              <a:srgbClr val="cc0000"/>
            </a:solidFill>
            <a:miter/>
          </a:ln>
        </p:spPr>
      </p:pic>
      <p:pic>
        <p:nvPicPr>
          <p:cNvPr id="321" name="Picture 12" descr=""/>
          <p:cNvPicPr/>
          <p:nvPr/>
        </p:nvPicPr>
        <p:blipFill>
          <a:blip r:embed="rId5"/>
          <a:stretch/>
        </p:blipFill>
        <p:spPr>
          <a:xfrm>
            <a:off x="4309200" y="2859480"/>
            <a:ext cx="2208240" cy="1173960"/>
          </a:xfrm>
          <a:prstGeom prst="rect">
            <a:avLst/>
          </a:prstGeom>
          <a:ln w="25560">
            <a:solidFill>
              <a:srgbClr val="cc0000"/>
            </a:solidFill>
            <a:miter/>
          </a:ln>
        </p:spPr>
      </p:pic>
      <p:pic>
        <p:nvPicPr>
          <p:cNvPr id="322" name="Picture 11" descr=""/>
          <p:cNvPicPr/>
          <p:nvPr/>
        </p:nvPicPr>
        <p:blipFill>
          <a:blip r:embed="rId6"/>
          <a:stretch/>
        </p:blipFill>
        <p:spPr>
          <a:xfrm>
            <a:off x="6350760" y="5520960"/>
            <a:ext cx="2135160" cy="1163160"/>
          </a:xfrm>
          <a:prstGeom prst="rect">
            <a:avLst/>
          </a:prstGeom>
          <a:ln w="25560">
            <a:solidFill>
              <a:srgbClr val="cc0000"/>
            </a:solidFill>
            <a:miter/>
          </a:ln>
        </p:spPr>
      </p:pic>
      <p:pic>
        <p:nvPicPr>
          <p:cNvPr id="323" name="Picture 8" descr=""/>
          <p:cNvPicPr/>
          <p:nvPr/>
        </p:nvPicPr>
        <p:blipFill>
          <a:blip r:embed="rId7"/>
          <a:stretch/>
        </p:blipFill>
        <p:spPr>
          <a:xfrm>
            <a:off x="4436280" y="4168440"/>
            <a:ext cx="1930320" cy="613080"/>
          </a:xfrm>
          <a:prstGeom prst="rect">
            <a:avLst/>
          </a:prstGeom>
          <a:ln w="25560">
            <a:solidFill>
              <a:srgbClr val="cc0000"/>
            </a:solidFill>
            <a:miter/>
          </a:ln>
        </p:spPr>
      </p:pic>
      <p:pic>
        <p:nvPicPr>
          <p:cNvPr id="324" name="Picture 9" descr=""/>
          <p:cNvPicPr/>
          <p:nvPr/>
        </p:nvPicPr>
        <p:blipFill>
          <a:blip r:embed="rId8"/>
          <a:stretch/>
        </p:blipFill>
        <p:spPr>
          <a:xfrm>
            <a:off x="4056840" y="6318720"/>
            <a:ext cx="2160360" cy="481320"/>
          </a:xfrm>
          <a:prstGeom prst="rect">
            <a:avLst/>
          </a:prstGeom>
          <a:ln w="25560">
            <a:solidFill>
              <a:srgbClr val="cc0000"/>
            </a:solidFill>
            <a:miter/>
          </a:ln>
        </p:spPr>
      </p:pic>
      <p:pic>
        <p:nvPicPr>
          <p:cNvPr id="325" name="Picture 13" descr=""/>
          <p:cNvPicPr/>
          <p:nvPr/>
        </p:nvPicPr>
        <p:blipFill>
          <a:blip r:embed="rId9"/>
          <a:stretch/>
        </p:blipFill>
        <p:spPr>
          <a:xfrm>
            <a:off x="0" y="3974040"/>
            <a:ext cx="3695040" cy="2296440"/>
          </a:xfrm>
          <a:prstGeom prst="rect">
            <a:avLst/>
          </a:prstGeom>
          <a:ln>
            <a:noFill/>
          </a:ln>
        </p:spPr>
      </p:pic>
      <p:sp>
        <p:nvSpPr>
          <p:cNvPr id="326" name="CustomShape 2"/>
          <p:cNvSpPr/>
          <p:nvPr/>
        </p:nvSpPr>
        <p:spPr>
          <a:xfrm>
            <a:off x="4125240" y="1711080"/>
            <a:ext cx="4345200" cy="110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marL="457200" indent="-456840">
              <a:lnSpc>
                <a:spcPct val="100000"/>
              </a:lnSpc>
              <a:buClr>
                <a:srgbClr val="ee2e24"/>
              </a:buClr>
              <a:buFont typeface="Symbol"/>
              <a:buChar char="Þ"/>
            </a:pPr>
            <a:r>
              <a:rPr b="1" lang="sl-SI" sz="3000" spc="-1" strike="noStrike">
                <a:solidFill>
                  <a:srgbClr val="ee2e24"/>
                </a:solidFill>
                <a:latin typeface="Arial"/>
              </a:rPr>
              <a:t>spin-off as Cosylab:</a:t>
            </a:r>
            <a:endParaRPr b="0" lang="sl-SI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sl-SI" sz="3000" spc="-1" strike="noStrike">
                <a:solidFill>
                  <a:srgbClr val="ee2e24"/>
                </a:solidFill>
                <a:latin typeface="Arial"/>
              </a:rPr>
              <a:t>Software for Any Large Experiments Facilities</a:t>
            </a:r>
            <a:endParaRPr b="0" lang="sl-SI" sz="3000" spc="-1" strike="noStrike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0" y="472320"/>
            <a:ext cx="441000" cy="369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E9D5C322-B0D6-440A-B501-A0DED20D5509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251640" y="44640"/>
            <a:ext cx="8786880" cy="430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ee2e24"/>
                </a:solidFill>
                <a:latin typeface="Arial"/>
                <a:ea typeface="ＭＳ Ｐゴシック"/>
              </a:rPr>
              <a:t>2020: &gt;200 People: Acc, Astronomy, Fusion, Lasers, Space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TextShape 2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4767823D-5056-405A-AD16-8A9921D94519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pic>
        <p:nvPicPr>
          <p:cNvPr id="330" name="Picture 1" descr=""/>
          <p:cNvPicPr/>
          <p:nvPr/>
        </p:nvPicPr>
        <p:blipFill>
          <a:blip r:embed="rId1"/>
          <a:stretch/>
        </p:blipFill>
        <p:spPr>
          <a:xfrm>
            <a:off x="105480" y="475920"/>
            <a:ext cx="8962200" cy="638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4" descr=""/>
          <p:cNvPicPr/>
          <p:nvPr/>
        </p:nvPicPr>
        <p:blipFill>
          <a:blip r:embed="rId1"/>
          <a:stretch/>
        </p:blipFill>
        <p:spPr>
          <a:xfrm>
            <a:off x="5698800" y="3970800"/>
            <a:ext cx="2157480" cy="215748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228600" y="112680"/>
            <a:ext cx="6877440" cy="72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ee2e24"/>
                </a:solidFill>
                <a:latin typeface="Arial"/>
              </a:rPr>
              <a:t>Clients: 70% Of All PT Manufacturers 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C9F465C9-43E1-4A0D-95ED-133D605CFC4A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7210440" y="5997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4"/>
          <p:cNvSpPr/>
          <p:nvPr/>
        </p:nvSpPr>
        <p:spPr>
          <a:xfrm>
            <a:off x="453240" y="1107360"/>
            <a:ext cx="5107680" cy="38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5520" rIns="65520" tIns="65520" bIns="65520" anchor="ctr">
            <a:noAutofit/>
          </a:bodyPr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0070c0"/>
                </a:solidFill>
                <a:latin typeface="Montserrat"/>
                <a:ea typeface="Montserrat"/>
              </a:rPr>
              <a:t>Our biggest customers AND research partners:</a:t>
            </a:r>
            <a:endParaRPr b="0" lang="sl-SI" sz="1800" spc="-1" strike="noStrike">
              <a:latin typeface="Arial"/>
            </a:endParaRPr>
          </a:p>
        </p:txBody>
      </p:sp>
      <p:sp>
        <p:nvSpPr>
          <p:cNvPr id="336" name="CustomShape 5"/>
          <p:cNvSpPr/>
          <p:nvPr/>
        </p:nvSpPr>
        <p:spPr>
          <a:xfrm>
            <a:off x="6039720" y="6258240"/>
            <a:ext cx="3155760" cy="38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5520" rIns="65520" tIns="65520" bIns="65520" anchor="ctr">
            <a:noAutofit/>
          </a:bodyPr>
          <a:p>
            <a:pPr>
              <a:lnSpc>
                <a:spcPct val="100000"/>
              </a:lnSpc>
            </a:pPr>
            <a:r>
              <a:rPr b="0" lang="sl-SI" sz="1500" spc="-1" strike="noStrike">
                <a:solidFill>
                  <a:srgbClr val="434343"/>
                </a:solidFill>
                <a:latin typeface="Montserrat"/>
                <a:ea typeface="Montserrat"/>
              </a:rPr>
              <a:t>and many others, even iBNCT…</a:t>
            </a:r>
            <a:endParaRPr b="0" lang="sl-SI" sz="1500" spc="-1" strike="noStrike">
              <a:latin typeface="Arial"/>
            </a:endParaRPr>
          </a:p>
        </p:txBody>
      </p:sp>
      <p:pic>
        <p:nvPicPr>
          <p:cNvPr id="337" name="Google Shape;328;p60" descr=""/>
          <p:cNvPicPr/>
          <p:nvPr/>
        </p:nvPicPr>
        <p:blipFill>
          <a:blip r:embed="rId2"/>
          <a:stretch/>
        </p:blipFill>
        <p:spPr>
          <a:xfrm>
            <a:off x="2790360" y="3121920"/>
            <a:ext cx="2314440" cy="611640"/>
          </a:xfrm>
          <a:prstGeom prst="rect">
            <a:avLst/>
          </a:prstGeom>
          <a:ln>
            <a:noFill/>
          </a:ln>
        </p:spPr>
      </p:pic>
      <p:pic>
        <p:nvPicPr>
          <p:cNvPr id="338" name="Google Shape;329;p60" descr=""/>
          <p:cNvPicPr/>
          <p:nvPr/>
        </p:nvPicPr>
        <p:blipFill>
          <a:blip r:embed="rId3"/>
          <a:stretch/>
        </p:blipFill>
        <p:spPr>
          <a:xfrm>
            <a:off x="694440" y="2568600"/>
            <a:ext cx="1821960" cy="347400"/>
          </a:xfrm>
          <a:prstGeom prst="rect">
            <a:avLst/>
          </a:prstGeom>
          <a:ln>
            <a:noFill/>
          </a:ln>
        </p:spPr>
      </p:pic>
      <p:pic>
        <p:nvPicPr>
          <p:cNvPr id="339" name="Google Shape;330;p60" descr=""/>
          <p:cNvPicPr/>
          <p:nvPr/>
        </p:nvPicPr>
        <p:blipFill>
          <a:blip r:embed="rId4"/>
          <a:stretch/>
        </p:blipFill>
        <p:spPr>
          <a:xfrm>
            <a:off x="2927880" y="2590920"/>
            <a:ext cx="1904760" cy="380520"/>
          </a:xfrm>
          <a:prstGeom prst="rect">
            <a:avLst/>
          </a:prstGeom>
          <a:ln>
            <a:noFill/>
          </a:ln>
        </p:spPr>
      </p:pic>
      <p:pic>
        <p:nvPicPr>
          <p:cNvPr id="340" name="Google Shape;331;p60" descr=""/>
          <p:cNvPicPr/>
          <p:nvPr/>
        </p:nvPicPr>
        <p:blipFill>
          <a:blip r:embed="rId5"/>
          <a:stretch/>
        </p:blipFill>
        <p:spPr>
          <a:xfrm>
            <a:off x="2819520" y="1773720"/>
            <a:ext cx="1933560" cy="497160"/>
          </a:xfrm>
          <a:prstGeom prst="rect">
            <a:avLst/>
          </a:prstGeom>
          <a:ln>
            <a:noFill/>
          </a:ln>
        </p:spPr>
      </p:pic>
      <p:pic>
        <p:nvPicPr>
          <p:cNvPr id="341" name="Google Shape;332;p60" descr=""/>
          <p:cNvPicPr/>
          <p:nvPr/>
        </p:nvPicPr>
        <p:blipFill>
          <a:blip r:embed="rId6"/>
          <a:stretch/>
        </p:blipFill>
        <p:spPr>
          <a:xfrm>
            <a:off x="381960" y="1713240"/>
            <a:ext cx="2056320" cy="689400"/>
          </a:xfrm>
          <a:prstGeom prst="rect">
            <a:avLst/>
          </a:prstGeom>
          <a:ln>
            <a:noFill/>
          </a:ln>
        </p:spPr>
      </p:pic>
      <p:pic>
        <p:nvPicPr>
          <p:cNvPr id="342" name="Google Shape;333;p60" descr=""/>
          <p:cNvPicPr/>
          <p:nvPr/>
        </p:nvPicPr>
        <p:blipFill>
          <a:blip r:embed="rId7"/>
          <a:stretch/>
        </p:blipFill>
        <p:spPr>
          <a:xfrm>
            <a:off x="571320" y="3176640"/>
            <a:ext cx="1790640" cy="502200"/>
          </a:xfrm>
          <a:prstGeom prst="rect">
            <a:avLst/>
          </a:prstGeom>
          <a:ln>
            <a:noFill/>
          </a:ln>
        </p:spPr>
      </p:pic>
      <p:pic>
        <p:nvPicPr>
          <p:cNvPr id="343" name="Google Shape;334;p60" descr=""/>
          <p:cNvPicPr/>
          <p:nvPr/>
        </p:nvPicPr>
        <p:blipFill>
          <a:blip r:embed="rId8"/>
          <a:stretch/>
        </p:blipFill>
        <p:spPr>
          <a:xfrm>
            <a:off x="838800" y="4078800"/>
            <a:ext cx="1142640" cy="685440"/>
          </a:xfrm>
          <a:prstGeom prst="rect">
            <a:avLst/>
          </a:prstGeom>
          <a:ln>
            <a:noFill/>
          </a:ln>
        </p:spPr>
      </p:pic>
      <p:pic>
        <p:nvPicPr>
          <p:cNvPr id="344" name="Google Shape;335;p60" descr=""/>
          <p:cNvPicPr/>
          <p:nvPr/>
        </p:nvPicPr>
        <p:blipFill>
          <a:blip r:embed="rId9"/>
          <a:stretch/>
        </p:blipFill>
        <p:spPr>
          <a:xfrm>
            <a:off x="4114800" y="3791160"/>
            <a:ext cx="1628640" cy="1220760"/>
          </a:xfrm>
          <a:prstGeom prst="rect">
            <a:avLst/>
          </a:prstGeom>
          <a:ln>
            <a:noFill/>
          </a:ln>
        </p:spPr>
      </p:pic>
      <p:pic>
        <p:nvPicPr>
          <p:cNvPr id="345" name="Picture 4" descr=""/>
          <p:cNvPicPr/>
          <p:nvPr/>
        </p:nvPicPr>
        <p:blipFill>
          <a:blip r:embed="rId10"/>
          <a:stretch/>
        </p:blipFill>
        <p:spPr>
          <a:xfrm>
            <a:off x="5638680" y="2747520"/>
            <a:ext cx="2056320" cy="424440"/>
          </a:xfrm>
          <a:prstGeom prst="rect">
            <a:avLst/>
          </a:prstGeom>
          <a:ln>
            <a:noFill/>
          </a:ln>
        </p:spPr>
      </p:pic>
      <p:pic>
        <p:nvPicPr>
          <p:cNvPr id="346" name="Picture 7" descr=""/>
          <p:cNvPicPr/>
          <p:nvPr/>
        </p:nvPicPr>
        <p:blipFill>
          <a:blip r:embed="rId11"/>
          <a:stretch/>
        </p:blipFill>
        <p:spPr>
          <a:xfrm>
            <a:off x="5610600" y="3221640"/>
            <a:ext cx="1933560" cy="966600"/>
          </a:xfrm>
          <a:prstGeom prst="rect">
            <a:avLst/>
          </a:prstGeom>
          <a:ln>
            <a:noFill/>
          </a:ln>
        </p:spPr>
      </p:pic>
      <p:pic>
        <p:nvPicPr>
          <p:cNvPr id="347" name="Picture 21" descr=""/>
          <p:cNvPicPr/>
          <p:nvPr/>
        </p:nvPicPr>
        <p:blipFill>
          <a:blip r:embed="rId12"/>
          <a:stretch/>
        </p:blipFill>
        <p:spPr>
          <a:xfrm>
            <a:off x="5561280" y="1814400"/>
            <a:ext cx="2056320" cy="753840"/>
          </a:xfrm>
          <a:prstGeom prst="rect">
            <a:avLst/>
          </a:prstGeom>
          <a:ln>
            <a:noFill/>
          </a:ln>
        </p:spPr>
      </p:pic>
      <p:pic>
        <p:nvPicPr>
          <p:cNvPr id="348" name="Picture 2" descr=""/>
          <p:cNvPicPr/>
          <p:nvPr/>
        </p:nvPicPr>
        <p:blipFill>
          <a:blip r:embed="rId13"/>
          <a:stretch/>
        </p:blipFill>
        <p:spPr>
          <a:xfrm>
            <a:off x="2516760" y="4078800"/>
            <a:ext cx="980640" cy="678960"/>
          </a:xfrm>
          <a:prstGeom prst="rect">
            <a:avLst/>
          </a:prstGeom>
          <a:ln>
            <a:noFill/>
          </a:ln>
        </p:spPr>
      </p:pic>
      <p:pic>
        <p:nvPicPr>
          <p:cNvPr id="349" name="Picture 22" descr=""/>
          <p:cNvPicPr/>
          <p:nvPr/>
        </p:nvPicPr>
        <p:blipFill>
          <a:blip r:embed="rId14"/>
          <a:stretch/>
        </p:blipFill>
        <p:spPr>
          <a:xfrm>
            <a:off x="571320" y="4989600"/>
            <a:ext cx="4609800" cy="89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sl-SI" sz="1400" spc="-1" strike="noStrike">
                <a:solidFill>
                  <a:srgbClr val="808080"/>
                </a:solidFill>
                <a:latin typeface="Arial"/>
              </a:rPr>
              <a:t>Darmstadt -14/03/2008 - </a:t>
            </a:r>
            <a:fld id="{C7C87740-D81A-41C9-A798-C12C1DBB2703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r>
              <a:rPr b="1" lang="sl-SI" sz="1400" spc="-1" strike="noStrike">
                <a:solidFill>
                  <a:srgbClr val="808080"/>
                </a:solidFill>
                <a:latin typeface="Arial"/>
              </a:rPr>
              <a:t> of 11</a:t>
            </a:r>
            <a:endParaRPr b="0" lang="sl-SI" sz="1400" spc="-1" strike="noStrike">
              <a:latin typeface="Times New Roman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251640" y="548640"/>
            <a:ext cx="669636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In-Kind Contribution Driven by FAIR Requirements: New Products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2" name="Group 3"/>
          <p:cNvGrpSpPr/>
          <p:nvPr/>
        </p:nvGrpSpPr>
        <p:grpSpPr>
          <a:xfrm>
            <a:off x="0" y="1523880"/>
            <a:ext cx="9061200" cy="4743000"/>
            <a:chOff x="0" y="1523880"/>
            <a:chExt cx="9061200" cy="4743000"/>
          </a:xfrm>
        </p:grpSpPr>
        <p:pic>
          <p:nvPicPr>
            <p:cNvPr id="353" name="Picture 4" descr=""/>
            <p:cNvPicPr/>
            <p:nvPr/>
          </p:nvPicPr>
          <p:blipFill>
            <a:blip r:embed="rId1"/>
            <a:stretch/>
          </p:blipFill>
          <p:spPr>
            <a:xfrm>
              <a:off x="0" y="1523880"/>
              <a:ext cx="9061200" cy="474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4" name="CustomShape 4"/>
            <p:cNvSpPr/>
            <p:nvPr/>
          </p:nvSpPr>
          <p:spPr>
            <a:xfrm>
              <a:off x="2887560" y="3030480"/>
              <a:ext cx="2209320" cy="21060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5"/>
            <p:cNvSpPr/>
            <p:nvPr/>
          </p:nvSpPr>
          <p:spPr>
            <a:xfrm>
              <a:off x="5630760" y="3032280"/>
              <a:ext cx="2209320" cy="21060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CustomShape 6"/>
            <p:cNvSpPr/>
            <p:nvPr/>
          </p:nvSpPr>
          <p:spPr>
            <a:xfrm>
              <a:off x="1763640" y="3476520"/>
              <a:ext cx="6086160" cy="21060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CustomShape 7"/>
            <p:cNvSpPr/>
            <p:nvPr/>
          </p:nvSpPr>
          <p:spPr>
            <a:xfrm>
              <a:off x="1752480" y="4579920"/>
              <a:ext cx="1139400" cy="21060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CustomShape 8"/>
            <p:cNvSpPr/>
            <p:nvPr/>
          </p:nvSpPr>
          <p:spPr>
            <a:xfrm>
              <a:off x="3962520" y="4579920"/>
              <a:ext cx="1672920" cy="21060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CustomShape 9"/>
            <p:cNvSpPr/>
            <p:nvPr/>
          </p:nvSpPr>
          <p:spPr>
            <a:xfrm>
              <a:off x="7840800" y="5029200"/>
              <a:ext cx="563040" cy="21060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60" name="CustomShape 10"/>
          <p:cNvSpPr/>
          <p:nvPr/>
        </p:nvSpPr>
        <p:spPr>
          <a:xfrm>
            <a:off x="1581840" y="5181480"/>
            <a:ext cx="6086160" cy="943560"/>
          </a:xfrm>
          <a:prstGeom prst="rect">
            <a:avLst/>
          </a:prstGeom>
          <a:gradFill rotWithShape="0">
            <a:gsLst>
              <a:gs pos="0">
                <a:srgbClr val="f4bebe"/>
              </a:gs>
              <a:gs pos="100000">
                <a:srgbClr val="fde4e4"/>
              </a:gs>
            </a:gsLst>
            <a:lin ang="16200000"/>
          </a:gradFill>
          <a:ln>
            <a:solidFill>
              <a:srgbClr val="a31008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sl-SI" sz="2800" spc="-1" strike="noStrike">
                <a:solidFill>
                  <a:srgbClr val="000a4b"/>
                </a:solidFill>
                <a:latin typeface="Arial"/>
              </a:rPr>
              <a:t>FAIR Contribution from TWELVE Slovenian Companies</a:t>
            </a:r>
            <a:endParaRPr b="0" lang="sl-SI" sz="2800" spc="-1" strike="noStrike">
              <a:latin typeface="Arial"/>
            </a:endParaRPr>
          </a:p>
        </p:txBody>
      </p:sp>
      <p:sp>
        <p:nvSpPr>
          <p:cNvPr id="361" name="TextShape 11"/>
          <p:cNvSpPr txBox="1"/>
          <p:nvPr/>
        </p:nvSpPr>
        <p:spPr>
          <a:xfrm>
            <a:off x="0" y="472320"/>
            <a:ext cx="441000" cy="369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80DA7409-F031-4C2B-9ABE-04C2ED589BB4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</p:spTree>
  </p:cSld>
  <p:transition spd="med">
    <p:pull dir="r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722160" y="2565360"/>
            <a:ext cx="5217840" cy="182988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4000" spc="-1" strike="noStrike" cap="all">
                <a:solidFill>
                  <a:srgbClr val="ffffff"/>
                </a:solidFill>
                <a:latin typeface="Arial"/>
              </a:rPr>
              <a:t>Thank you!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722160" y="4521240"/>
            <a:ext cx="5217840" cy="14997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1" lang="en-GB" sz="2000" spc="-1" strike="noStrike">
                <a:solidFill>
                  <a:srgbClr val="ffffff"/>
                </a:solidFill>
                <a:latin typeface="Arial"/>
              </a:rPr>
              <a:t>COSYLAB 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Tel.: +386 1 477 66 76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Web: www.cosylab.com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457200" y="115920"/>
            <a:ext cx="627516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What is the role of business?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TextShape 2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E0219DBF-D148-434F-B6D3-0DA647A8C4C1}" type="slidenum">
              <a:rPr b="1" lang="sl-SI" sz="1400" spc="-1" strike="noStrike">
                <a:solidFill>
                  <a:srgbClr val="ffffff"/>
                </a:solidFill>
                <a:latin typeface="Arial"/>
              </a:rPr>
              <a:t>&lt;številka&gt;</a:t>
            </a:fld>
            <a:r>
              <a:rPr b="1" lang="sl-SI" sz="1400" spc="-1" strike="noStrike">
                <a:solidFill>
                  <a:srgbClr val="ffffff"/>
                </a:solidFill>
                <a:latin typeface="Arial"/>
              </a:rPr>
              <a:t>/19</a:t>
            </a:r>
            <a:endParaRPr b="0" lang="sl-SI" sz="1400" spc="-1" strike="noStrike">
              <a:latin typeface="Times New Roman"/>
            </a:endParaRPr>
          </a:p>
        </p:txBody>
      </p:sp>
      <p:pic>
        <p:nvPicPr>
          <p:cNvPr id="270" name="Picture 4" descr=""/>
          <p:cNvPicPr/>
          <p:nvPr/>
        </p:nvPicPr>
        <p:blipFill>
          <a:blip r:embed="rId1"/>
          <a:stretch/>
        </p:blipFill>
        <p:spPr>
          <a:xfrm>
            <a:off x="505800" y="1861560"/>
            <a:ext cx="5450400" cy="3421440"/>
          </a:xfrm>
          <a:prstGeom prst="rect">
            <a:avLst/>
          </a:prstGeom>
          <a:ln>
            <a:noFill/>
          </a:ln>
        </p:spPr>
      </p:pic>
      <p:sp>
        <p:nvSpPr>
          <p:cNvPr id="271" name="CustomShape 3"/>
          <p:cNvSpPr/>
          <p:nvPr/>
        </p:nvSpPr>
        <p:spPr>
          <a:xfrm>
            <a:off x="6075000" y="2172600"/>
            <a:ext cx="2892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rgbClr val="434343"/>
                </a:solidFill>
                <a:latin typeface="Arial"/>
              </a:rPr>
              <a:t>The sole purpose of a business is to make money for its stakeholders…</a:t>
            </a:r>
            <a:endParaRPr b="0" lang="sl-SI" sz="1800" spc="-1" strike="noStrike">
              <a:latin typeface="Arial"/>
            </a:endParaRPr>
          </a:p>
        </p:txBody>
      </p:sp>
      <p:sp>
        <p:nvSpPr>
          <p:cNvPr id="272" name="CustomShape 4"/>
          <p:cNvSpPr/>
          <p:nvPr/>
        </p:nvSpPr>
        <p:spPr>
          <a:xfrm>
            <a:off x="6174360" y="3255120"/>
            <a:ext cx="2693880" cy="191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sl-SI" sz="1500" spc="-1" strike="noStrike">
                <a:solidFill>
                  <a:srgbClr val="000000"/>
                </a:solidFill>
                <a:latin typeface="Arial"/>
              </a:rPr>
              <a:t>(Any business executives who pursued a goal other than making money were, unwitting puppets of the intellectual forces that have been undermining the basis of a free society these past decades). </a:t>
            </a:r>
            <a:endParaRPr b="0" lang="sl-SI" sz="1500" spc="-1" strike="noStrike">
              <a:latin typeface="Arial"/>
            </a:endParaRPr>
          </a:p>
        </p:txBody>
      </p:sp>
      <p:sp>
        <p:nvSpPr>
          <p:cNvPr id="273" name="CustomShape 5"/>
          <p:cNvSpPr/>
          <p:nvPr/>
        </p:nvSpPr>
        <p:spPr>
          <a:xfrm>
            <a:off x="487800" y="1117800"/>
            <a:ext cx="5686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sl-SI" sz="3200" spc="-1" strike="noStrike">
                <a:solidFill>
                  <a:srgbClr val="434343"/>
                </a:solidFill>
                <a:latin typeface="Arial"/>
              </a:rPr>
              <a:t>The traditional view:</a:t>
            </a:r>
            <a:endParaRPr b="0" lang="sl-SI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5" descr=""/>
          <p:cNvPicPr/>
          <p:nvPr/>
        </p:nvPicPr>
        <p:blipFill>
          <a:blip r:embed="rId1"/>
          <a:stretch/>
        </p:blipFill>
        <p:spPr>
          <a:xfrm>
            <a:off x="136440" y="1891440"/>
            <a:ext cx="6894720" cy="3458520"/>
          </a:xfrm>
          <a:prstGeom prst="rect">
            <a:avLst/>
          </a:prstGeom>
          <a:ln>
            <a:noFill/>
          </a:ln>
        </p:spPr>
      </p:pic>
      <p:sp>
        <p:nvSpPr>
          <p:cNvPr id="275" name="CustomShape 1"/>
          <p:cNvSpPr/>
          <p:nvPr/>
        </p:nvSpPr>
        <p:spPr>
          <a:xfrm>
            <a:off x="6606720" y="2062440"/>
            <a:ext cx="242388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sl-SI" sz="1800" spc="-1" strike="noStrike">
                <a:solidFill>
                  <a:srgbClr val="434343"/>
                </a:solidFill>
                <a:latin typeface="Arial"/>
              </a:rPr>
              <a:t>AND MUCH MORE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Tech transfer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Getting references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Collaboration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Partnerships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New domains 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Spill-Over Effect</a:t>
            </a:r>
            <a:endParaRPr b="0" lang="sl-SI" sz="1800" spc="-1" strike="noStrike">
              <a:latin typeface="Arial"/>
            </a:endParaRPr>
          </a:p>
          <a:p>
            <a:pPr marL="257040" indent="-25668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sl-SI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sl-SI" sz="1800" spc="-1" strike="noStrike">
              <a:latin typeface="Arial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457200" y="115920"/>
            <a:ext cx="627516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What is the role of business when work with Big Science?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Shape 3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DB5FAB38-C7C2-4ADB-BB06-01E8CE6F8B84}" type="slidenum">
              <a:rPr b="1" lang="sl-SI" sz="1400" spc="-1" strike="noStrike">
                <a:solidFill>
                  <a:srgbClr val="ffffff"/>
                </a:solidFill>
                <a:latin typeface="Arial"/>
              </a:rPr>
              <a:t>&lt;številka&gt;</a:t>
            </a:fld>
            <a:r>
              <a:rPr b="1" lang="sl-SI" sz="1400" spc="-1" strike="noStrike">
                <a:solidFill>
                  <a:srgbClr val="ffffff"/>
                </a:solidFill>
                <a:latin typeface="Arial"/>
              </a:rPr>
              <a:t>/19</a:t>
            </a:r>
            <a:endParaRPr b="0" lang="sl-SI" sz="1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457200" y="981000"/>
            <a:ext cx="8229240" cy="5400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60360" indent="-360000">
              <a:lnSpc>
                <a:spcPct val="15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For in-house: maintenance, upgrades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marL="360360" indent="-360000">
              <a:lnSpc>
                <a:spcPct val="15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Wrong!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marL="360360" indent="-360000">
              <a:lnSpc>
                <a:spcPct val="15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In-house people are smart: but get N different solutions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marL="360360" indent="-360000">
              <a:lnSpc>
                <a:spcPct val="15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Nobody is writing documentation unless forced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1" marL="538200" indent="-272520">
              <a:lnSpc>
                <a:spcPct val="150000"/>
              </a:lnSpc>
              <a:spcBef>
                <a:spcPts val="36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“</a:t>
            </a: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Outsourcer” is forced, because of payment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1" marL="538200" indent="-272520">
              <a:lnSpc>
                <a:spcPct val="150000"/>
              </a:lnSpc>
              <a:spcBef>
                <a:spcPts val="36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In-house person will just tell you, until she/he is gone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marL="360360" indent="-360000">
              <a:lnSpc>
                <a:spcPct val="15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In-house knowhow rests with people, not the lab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marL="360360" indent="-360000">
              <a:lnSpc>
                <a:spcPct val="15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Outsourced knowhow from competent suppliers is like an escrow vault: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1" marL="538200" indent="-272520">
              <a:lnSpc>
                <a:spcPct val="150000"/>
              </a:lnSpc>
              <a:spcBef>
                <a:spcPts val="36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You pay, but it is well kept for you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1" marL="538200" indent="-272520">
              <a:lnSpc>
                <a:spcPct val="150000"/>
              </a:lnSpc>
              <a:spcBef>
                <a:spcPts val="36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Over the whole lifetime of the 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457200" y="115920"/>
            <a:ext cx="627516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ee2e24"/>
                </a:solidFill>
                <a:latin typeface="Arial"/>
              </a:rPr>
              <a:t>How Should Science View Business: </a:t>
            </a:r>
            <a:br/>
            <a:r>
              <a:rPr b="1" lang="en-GB" sz="2400" spc="-1" strike="noStrike">
                <a:solidFill>
                  <a:srgbClr val="ee2e24"/>
                </a:solidFill>
                <a:latin typeface="Arial"/>
              </a:rPr>
              <a:t>in-house versus outsourcing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C7730777-22A3-4A7D-9914-67764E855DBD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2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A2B70AE9-BB28-4018-BC44-EAF4AFD48625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457200" y="115920"/>
            <a:ext cx="627516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The 3 Phases of Non-outsourcing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TextShape 3"/>
          <p:cNvSpPr txBox="1"/>
          <p:nvPr/>
        </p:nvSpPr>
        <p:spPr>
          <a:xfrm>
            <a:off x="468360" y="1989000"/>
            <a:ext cx="8229240" cy="4416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50000"/>
              </a:lnSpc>
              <a:spcBef>
                <a:spcPts val="641"/>
              </a:spcBef>
              <a:buClr>
                <a:srgbClr val="ed1c24"/>
              </a:buClr>
              <a:buFont typeface="Wingdings" charset="2"/>
              <a:buAutoNum type="arabicPeriod"/>
            </a:pPr>
            <a:r>
              <a:rPr b="0" lang="en-GB" sz="3200" spc="-1" strike="noStrike">
                <a:solidFill>
                  <a:srgbClr val="7f7f7f"/>
                </a:solidFill>
                <a:latin typeface="Arial"/>
              </a:rPr>
              <a:t>We will outsource, but we don’t know yet what</a:t>
            </a:r>
            <a:endParaRPr b="0" lang="en-GB" sz="3200" spc="-1" strike="noStrike">
              <a:solidFill>
                <a:srgbClr val="7f7f7f"/>
              </a:solidFill>
              <a:latin typeface="Arial"/>
            </a:endParaRPr>
          </a:p>
          <a:p>
            <a:pPr marL="457200" indent="-456840">
              <a:lnSpc>
                <a:spcPct val="150000"/>
              </a:lnSpc>
              <a:spcBef>
                <a:spcPts val="641"/>
              </a:spcBef>
              <a:buClr>
                <a:srgbClr val="ed1c24"/>
              </a:buClr>
              <a:buFont typeface="Wingdings" charset="2"/>
              <a:buAutoNum type="arabicPeriod"/>
            </a:pPr>
            <a:r>
              <a:rPr b="0" lang="en-GB" sz="3200" spc="-1" strike="noStrike">
                <a:solidFill>
                  <a:srgbClr val="7f7f7f"/>
                </a:solidFill>
                <a:latin typeface="Arial"/>
              </a:rPr>
              <a:t>We have some specs, but we can handle them ourselves</a:t>
            </a:r>
            <a:endParaRPr b="0" lang="en-GB" sz="3200" spc="-1" strike="noStrike">
              <a:solidFill>
                <a:srgbClr val="7f7f7f"/>
              </a:solidFill>
              <a:latin typeface="Arial"/>
            </a:endParaRPr>
          </a:p>
          <a:p>
            <a:pPr marL="457200" indent="-456840">
              <a:lnSpc>
                <a:spcPct val="150000"/>
              </a:lnSpc>
              <a:spcBef>
                <a:spcPts val="641"/>
              </a:spcBef>
              <a:buClr>
                <a:srgbClr val="ed1c24"/>
              </a:buClr>
              <a:buFont typeface="Wingdings" charset="2"/>
              <a:buAutoNum type="arabicPeriod"/>
            </a:pPr>
            <a:r>
              <a:rPr b="0" lang="en-GB" sz="3200" spc="-1" strike="noStrike">
                <a:solidFill>
                  <a:srgbClr val="7f7f7f"/>
                </a:solidFill>
                <a:latin typeface="Arial"/>
              </a:rPr>
              <a:t>We should have outsourced to you, but now we have already invested so much of our work that we can not justify throwing it all </a:t>
            </a:r>
            <a:endParaRPr b="0" lang="en-GB" sz="32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89D3AC75-CB30-452F-93E1-894DE8CEDA42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457200" y="115920"/>
            <a:ext cx="627516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The Right Way to Outsourcing: </a:t>
            </a:r>
            <a:br/>
            <a:r>
              <a:rPr b="1" lang="en-GB" sz="3000" spc="-1" strike="noStrike">
                <a:solidFill>
                  <a:srgbClr val="ee2e24"/>
                </a:solidFill>
                <a:latin typeface="Arial"/>
              </a:rPr>
              <a:t>Rightsourcing (you name it!)</a:t>
            </a:r>
            <a:endParaRPr b="0" lang="en-GB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395280" y="1557360"/>
            <a:ext cx="8229240" cy="489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start with smaller projects to get to know each other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regular visits or work on-site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ed1c24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rgbClr val="7f7f7f"/>
                </a:solidFill>
                <a:latin typeface="Arial"/>
              </a:rPr>
              <a:t>Get benefits from both “in-sourcing” and “out-sourcing”:</a:t>
            </a:r>
            <a:endParaRPr b="0" lang="en-GB" sz="2000" spc="-1" strike="noStrike">
              <a:solidFill>
                <a:srgbClr val="7f7f7f"/>
              </a:solidFill>
              <a:latin typeface="Arial"/>
            </a:endParaRPr>
          </a:p>
          <a:p>
            <a:pPr lvl="1" marL="360360" indent="-360000">
              <a:lnSpc>
                <a:spcPct val="100000"/>
              </a:lnSpc>
              <a:spcBef>
                <a:spcPts val="360"/>
              </a:spcBef>
              <a:buClr>
                <a:srgbClr val="ee2e24"/>
              </a:buClr>
              <a:buFont typeface="Wingdings" charset="2"/>
              <a:buChar char="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A few engineers on-site (gather requirements, communicate with customers, organize, support, service…)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1" marL="360360" indent="-360000">
              <a:lnSpc>
                <a:spcPct val="100000"/>
              </a:lnSpc>
              <a:spcBef>
                <a:spcPts val="360"/>
              </a:spcBef>
              <a:buClr>
                <a:srgbClr val="ee2e24"/>
              </a:buClr>
              <a:buFont typeface="Wingdings" charset="2"/>
              <a:buChar char="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expert team at home, professionally organized and managed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1" marL="360360" indent="-360000">
              <a:lnSpc>
                <a:spcPct val="100000"/>
              </a:lnSpc>
              <a:spcBef>
                <a:spcPts val="360"/>
              </a:spcBef>
              <a:buClr>
                <a:srgbClr val="ee2e24"/>
              </a:buClr>
              <a:buFont typeface="Wingdings" charset="2"/>
              <a:buChar char=""/>
            </a:pPr>
            <a:r>
              <a:rPr b="0" lang="en-GB" sz="1800" spc="-1" strike="noStrike">
                <a:solidFill>
                  <a:srgbClr val="7f7f7f"/>
                </a:solidFill>
                <a:latin typeface="Arial"/>
              </a:rPr>
              <a:t>Benefits for the lab:</a:t>
            </a:r>
            <a:endParaRPr b="0" lang="en-GB" sz="1800" spc="-1" strike="noStrike">
              <a:solidFill>
                <a:srgbClr val="7f7f7f"/>
              </a:solidFill>
              <a:latin typeface="Arial"/>
            </a:endParaRPr>
          </a:p>
          <a:p>
            <a:pPr lvl="2" marL="534960" indent="-269640">
              <a:lnSpc>
                <a:spcPct val="100000"/>
              </a:lnSpc>
              <a:spcBef>
                <a:spcPts val="32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pay only </a:t>
            </a:r>
            <a:r>
              <a:rPr b="0" lang="en-GB" sz="1600" spc="-1" strike="noStrike" u="sng">
                <a:solidFill>
                  <a:srgbClr val="7f7f7f"/>
                </a:solidFill>
                <a:uFillTx/>
                <a:latin typeface="Arial"/>
              </a:rPr>
              <a:t>for the work done</a:t>
            </a: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, get an expert in </a:t>
            </a:r>
            <a:r>
              <a:rPr b="0" lang="en-GB" sz="1600" spc="-1" strike="noStrike" u="sng">
                <a:solidFill>
                  <a:srgbClr val="7f7f7f"/>
                </a:solidFill>
                <a:uFillTx/>
                <a:latin typeface="Arial"/>
              </a:rPr>
              <a:t>every</a:t>
            </a: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 area</a:t>
            </a:r>
            <a:endParaRPr b="0" lang="en-GB" sz="1600" spc="-1" strike="noStrike">
              <a:solidFill>
                <a:srgbClr val="7f7f7f"/>
              </a:solidFill>
              <a:latin typeface="Arial"/>
            </a:endParaRPr>
          </a:p>
          <a:p>
            <a:pPr lvl="2" marL="534960" indent="-269640">
              <a:lnSpc>
                <a:spcPct val="100000"/>
              </a:lnSpc>
              <a:spcBef>
                <a:spcPts val="32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scientists retain the established work practice: (almost) no specs, creative academic environment, ask and get (almost) next day</a:t>
            </a:r>
            <a:endParaRPr b="0" lang="en-GB" sz="1600" spc="-1" strike="noStrike">
              <a:solidFill>
                <a:srgbClr val="7f7f7f"/>
              </a:solidFill>
              <a:latin typeface="Arial"/>
            </a:endParaRPr>
          </a:p>
          <a:p>
            <a:pPr lvl="2" marL="534960" indent="-269640">
              <a:lnSpc>
                <a:spcPct val="100000"/>
              </a:lnSpc>
              <a:spcBef>
                <a:spcPts val="32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value for money (efficiently managed, optimized procedures, no cure no pay!)</a:t>
            </a:r>
            <a:endParaRPr b="0" lang="en-GB" sz="1600" spc="-1" strike="noStrike">
              <a:solidFill>
                <a:srgbClr val="7f7f7f"/>
              </a:solidFill>
              <a:latin typeface="Arial"/>
            </a:endParaRPr>
          </a:p>
          <a:p>
            <a:pPr lvl="2" marL="534960" indent="-269640">
              <a:lnSpc>
                <a:spcPct val="100000"/>
              </a:lnSpc>
              <a:spcBef>
                <a:spcPts val="320"/>
              </a:spcBef>
              <a:buClr>
                <a:srgbClr val="ee2e24"/>
              </a:buClr>
              <a:buSzPct val="80000"/>
              <a:buFont typeface="Wingdings 2" charset="2"/>
              <a:buChar char=""/>
            </a:pPr>
            <a:r>
              <a:rPr b="0" lang="en-GB" sz="1600" spc="-1" strike="noStrike">
                <a:solidFill>
                  <a:srgbClr val="7f7f7f"/>
                </a:solidFill>
                <a:latin typeface="Arial"/>
              </a:rPr>
              <a:t>Lifetime support (no need to call in retirees like CERN had to)</a:t>
            </a:r>
            <a:endParaRPr b="0" lang="en-GB" sz="1600" spc="-1" strike="noStrike">
              <a:solidFill>
                <a:srgbClr val="7f7f7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5" descr=""/>
          <p:cNvPicPr/>
          <p:nvPr/>
        </p:nvPicPr>
        <p:blipFill>
          <a:blip r:embed="rId1"/>
          <a:srcRect l="16136" t="12199" r="4325" b="7474"/>
          <a:stretch/>
        </p:blipFill>
        <p:spPr>
          <a:xfrm>
            <a:off x="539640" y="907920"/>
            <a:ext cx="8136720" cy="547812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2689560" y="136080"/>
            <a:ext cx="6490800" cy="79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2"/>
          <p:cNvSpPr/>
          <p:nvPr/>
        </p:nvSpPr>
        <p:spPr>
          <a:xfrm>
            <a:off x="2964600" y="1825200"/>
            <a:ext cx="1475640" cy="109944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TextShape 3"/>
          <p:cNvSpPr txBox="1"/>
          <p:nvPr/>
        </p:nvSpPr>
        <p:spPr>
          <a:xfrm>
            <a:off x="457200" y="115920"/>
            <a:ext cx="6490800" cy="791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ee2e24"/>
                </a:solidFill>
                <a:latin typeface="Arial"/>
              </a:rPr>
              <a:t>Does The Region Have Relevant Industry?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" descr=""/>
          <p:cNvPicPr/>
          <p:nvPr/>
        </p:nvPicPr>
        <p:blipFill>
          <a:blip r:embed="rId1"/>
          <a:stretch/>
        </p:blipFill>
        <p:spPr>
          <a:xfrm>
            <a:off x="-23760" y="857160"/>
            <a:ext cx="9143640" cy="516672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5943600" y="1886040"/>
            <a:ext cx="2057040" cy="243828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801000" y="4269600"/>
            <a:ext cx="6852960" cy="173628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TextShape 3"/>
          <p:cNvSpPr txBox="1"/>
          <p:nvPr/>
        </p:nvSpPr>
        <p:spPr>
          <a:xfrm>
            <a:off x="0" y="3290760"/>
            <a:ext cx="5141520" cy="971280"/>
          </a:xfrm>
          <a:prstGeom prst="rect">
            <a:avLst/>
          </a:prstGeom>
          <a:solidFill>
            <a:srgbClr val="333399">
              <a:alpha val="77000"/>
            </a:srgbClr>
          </a:solidFill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100" spc="-1" strike="noStrike">
                <a:solidFill>
                  <a:srgbClr val="ffff00"/>
                </a:solidFill>
                <a:latin typeface="Arial"/>
              </a:rPr>
              <a:t>https://www.gzs.si/sciencetech/</a:t>
            </a:r>
            <a:endParaRPr b="0" lang="en-GB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0" y="476280"/>
            <a:ext cx="4410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ADE8934A-21A5-4A8B-97AE-594E03BE96E3}" type="slidenum">
              <a:rPr b="1" lang="sl-SI" sz="1400" spc="-1" strike="noStrike">
                <a:solidFill>
                  <a:srgbClr val="808080"/>
                </a:solidFill>
                <a:latin typeface="Arial"/>
              </a:rPr>
              <a:t>&lt;številka&gt;</a:t>
            </a:fld>
            <a:endParaRPr b="0" lang="sl-SI" sz="1400" spc="-1" strike="noStrike">
              <a:latin typeface="Times New Roman"/>
            </a:endParaRPr>
          </a:p>
        </p:txBody>
      </p:sp>
      <p:pic>
        <p:nvPicPr>
          <p:cNvPr id="296" name="Picture 7" descr=""/>
          <p:cNvPicPr/>
          <p:nvPr/>
        </p:nvPicPr>
        <p:blipFill>
          <a:blip r:embed="rId1"/>
          <a:stretch/>
        </p:blipFill>
        <p:spPr>
          <a:xfrm>
            <a:off x="66240" y="2277000"/>
            <a:ext cx="3967920" cy="3989520"/>
          </a:xfrm>
          <a:prstGeom prst="rect">
            <a:avLst/>
          </a:prstGeom>
          <a:ln>
            <a:noFill/>
          </a:ln>
        </p:spPr>
      </p:pic>
      <p:pic>
        <p:nvPicPr>
          <p:cNvPr id="297" name="Picture 9" descr=""/>
          <p:cNvPicPr/>
          <p:nvPr/>
        </p:nvPicPr>
        <p:blipFill>
          <a:blip r:embed="rId2"/>
          <a:stretch/>
        </p:blipFill>
        <p:spPr>
          <a:xfrm>
            <a:off x="4351320" y="1052640"/>
            <a:ext cx="4762080" cy="3171600"/>
          </a:xfrm>
          <a:prstGeom prst="rect">
            <a:avLst/>
          </a:prstGeom>
          <a:ln>
            <a:noFill/>
          </a:ln>
        </p:spPr>
      </p:pic>
      <p:pic>
        <p:nvPicPr>
          <p:cNvPr id="298" name="Content Placeholder 5" descr=""/>
          <p:cNvPicPr/>
          <p:nvPr/>
        </p:nvPicPr>
        <p:blipFill>
          <a:blip r:embed="rId3"/>
          <a:stretch/>
        </p:blipFill>
        <p:spPr>
          <a:xfrm>
            <a:off x="4644000" y="73800"/>
            <a:ext cx="4331880" cy="834480"/>
          </a:xfrm>
          <a:prstGeom prst="rect">
            <a:avLst/>
          </a:prstGeom>
          <a:ln>
            <a:noFill/>
          </a:ln>
        </p:spPr>
      </p:pic>
      <p:sp>
        <p:nvSpPr>
          <p:cNvPr id="299" name="TextShape 2"/>
          <p:cNvSpPr txBox="1"/>
          <p:nvPr/>
        </p:nvSpPr>
        <p:spPr>
          <a:xfrm>
            <a:off x="95760" y="889560"/>
            <a:ext cx="4224960" cy="1001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ee2e24"/>
                </a:solidFill>
                <a:latin typeface="Arial"/>
              </a:rPr>
              <a:t>Golden gazelle – best fast growth co. </a:t>
            </a:r>
            <a:br/>
            <a:br/>
            <a:r>
              <a:rPr b="1" lang="en-GB" sz="1800" spc="-1" strike="noStrike">
                <a:solidFill>
                  <a:srgbClr val="ee2e24"/>
                </a:solidFill>
                <a:latin typeface="Arial"/>
              </a:rPr>
              <a:t>Visit of Prime Minister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4212000" y="1196640"/>
            <a:ext cx="2664000" cy="43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CustomShape 4"/>
          <p:cNvSpPr/>
          <p:nvPr/>
        </p:nvSpPr>
        <p:spPr>
          <a:xfrm>
            <a:off x="539640" y="1872000"/>
            <a:ext cx="67392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5"/>
          <p:cNvSpPr/>
          <p:nvPr/>
        </p:nvSpPr>
        <p:spPr>
          <a:xfrm>
            <a:off x="4284000" y="4449960"/>
            <a:ext cx="4464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rgbClr val="000000"/>
                </a:solidFill>
                <a:latin typeface="Arial"/>
              </a:rPr>
              <a:t>Co-Innovated Digital BPM For PSI, Then Developed New Model From Scratch</a:t>
            </a:r>
            <a:endParaRPr b="0" lang="sl-SI" sz="1800" spc="-1" strike="noStrike">
              <a:latin typeface="Arial"/>
            </a:endParaRPr>
          </a:p>
        </p:txBody>
      </p:sp>
      <p:sp>
        <p:nvSpPr>
          <p:cNvPr id="303" name="CustomShape 6"/>
          <p:cNvSpPr/>
          <p:nvPr/>
        </p:nvSpPr>
        <p:spPr>
          <a:xfrm>
            <a:off x="4351320" y="5308560"/>
            <a:ext cx="4571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sl-SI" sz="1800" spc="-1" strike="noStrike">
                <a:solidFill>
                  <a:srgbClr val="000000"/>
                </a:solidFill>
                <a:latin typeface="Arial"/>
              </a:rPr>
              <a:t>With two launch customers, Soleil of France and Diamond of the United Kingdom, Libera began its „winning march“ in 2004</a:t>
            </a:r>
            <a:endParaRPr b="0" lang="sl-SI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T-DOC-CSL_presentation_ENG</Template>
  <TotalTime>33347</TotalTime>
  <Application>Collabora_Office/6.2.10.2$Linux_X86_64 LibreOffice_project/3b4be91f44492d7ec7658684f130b4f1779e70d9</Application>
  <Words>701</Words>
  <Paragraphs>92</Paragraphs>
  <Company>Josef Stefan Institute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2000-10-03T20:31:05Z</dcterms:created>
  <dc:creator>KGB</dc:creator>
  <dc:description/>
  <dc:language>sl-SI</dc:language>
  <cp:lastModifiedBy>Mark Pleško</cp:lastModifiedBy>
  <cp:lastPrinted>2017-01-27T07:25:27Z</cp:lastPrinted>
  <dcterms:modified xsi:type="dcterms:W3CDTF">2020-01-23T02:29:40Z</dcterms:modified>
  <cp:revision>419</cp:revision>
  <dc:subject/>
  <dc:title>TITLE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Josef Stefan Institute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6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16</vt:i4>
  </property>
</Properties>
</file>