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7559675" cy="10691800"/>
  <p:embeddedFontLst>
    <p:embeddedFont>
      <p:font typeface="Cantarell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gi0rdObRK4eBvSovku2pJbX1x0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Cantarell-bold.fntdata"/><Relationship Id="rId25" Type="http://schemas.openxmlformats.org/officeDocument/2006/relationships/font" Target="fonts/Cantarell-regular.fntdata"/><Relationship Id="rId28" Type="http://schemas.openxmlformats.org/officeDocument/2006/relationships/font" Target="fonts/Cantarell-boldItalic.fntdata"/><Relationship Id="rId27" Type="http://schemas.openxmlformats.org/officeDocument/2006/relationships/font" Target="fonts/Cantarell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de0e30925_0_1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6de0e30925_0_1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df22f8449_0_3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6df22f8449_0_3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df22f8449_0_4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6df22f8449_0_4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df22f8449_0_5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6df22f8449_0_5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df22f8449_0_6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6df22f8449_0_6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df22f8449_0_7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6df22f8449_0_7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df22f8449_0_8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6df22f8449_0_8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df22f8449_0_9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6df22f8449_0_9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df22f8449_0_10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6df22f8449_0_10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df22f8449_0_12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6df22f8449_0_12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df22f8449_0_1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6df22f8449_0_11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see the projects not in competition, but as complementary efforts. The complementarity itself offers an opportunity. And this is a rare occasion where diverse goals can be exploited to build an infrastructure that exceeds goals of each project in isolation. In the next slides I will try and show how this complementarity can be used best to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improve health care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promote science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assist in technological development of the region</a:t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df22f8449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6df22f8449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de0e30925_0_1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6de0e30925_0_1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df22f8449_0_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6df22f8449_0_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df22f8449_0_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6df22f8449_0_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df22f8449_0_2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6df22f8449_0_2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df22f8449_0_2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6df22f8449_0_2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4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7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8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3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3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3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4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4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4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5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5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5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6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6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7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7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7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7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8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8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8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8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8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8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2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2.png"/><Relationship Id="rId2" Type="http://schemas.openxmlformats.org/officeDocument/2006/relationships/image" Target="../media/image3.gif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23"/>
          <p:cNvCxnSpPr/>
          <p:nvPr/>
        </p:nvCxnSpPr>
        <p:spPr>
          <a:xfrm>
            <a:off x="2772000" y="2847600"/>
            <a:ext cx="3600000" cy="360"/>
          </a:xfrm>
          <a:prstGeom prst="straightConnector1">
            <a:avLst/>
          </a:prstGeom>
          <a:noFill/>
          <a:ln cap="flat" cmpd="sng" w="57225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" name="Google Shape;7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514680" y="4560120"/>
            <a:ext cx="2124720" cy="7160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23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25"/>
          <p:cNvCxnSpPr/>
          <p:nvPr/>
        </p:nvCxnSpPr>
        <p:spPr>
          <a:xfrm>
            <a:off x="0" y="1317600"/>
            <a:ext cx="3600000" cy="360"/>
          </a:xfrm>
          <a:prstGeom prst="straightConnector1">
            <a:avLst/>
          </a:prstGeom>
          <a:noFill/>
          <a:ln cap="flat" cmpd="sng" w="57225">
            <a:solidFill>
              <a:srgbClr val="4A7EB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0" name="Google Shape;60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572240" y="6299280"/>
            <a:ext cx="1276560" cy="43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360" y="6303960"/>
            <a:ext cx="2230920" cy="43164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64" name="Google Shape;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4640" y="6217920"/>
            <a:ext cx="2784960" cy="6400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/>
          <p:nvPr/>
        </p:nvSpPr>
        <p:spPr>
          <a:xfrm>
            <a:off x="594360" y="713160"/>
            <a:ext cx="7768440" cy="1959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S</a:t>
            </a:r>
            <a:r>
              <a:rPr b="1" lang="en-US" sz="6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y</a:t>
            </a:r>
            <a:r>
              <a:rPr b="1" i="0" lang="en-US" sz="6000" u="none" cap="none" strike="noStrike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nergies of </a:t>
            </a:r>
            <a:endParaRPr b="0" i="0" sz="6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SEEIIST and SIPTC</a:t>
            </a:r>
            <a:endParaRPr b="0" i="0" sz="6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3232800" y="2967840"/>
            <a:ext cx="2762280" cy="406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Od vizij k stvarnosti, 23.1.2020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2870280" y="4038480"/>
            <a:ext cx="3487320" cy="36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"/>
          <p:cNvSpPr/>
          <p:nvPr/>
        </p:nvSpPr>
        <p:spPr>
          <a:xfrm>
            <a:off x="3589200" y="3623040"/>
            <a:ext cx="2049120" cy="361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ntarell"/>
                <a:ea typeface="Cantarell"/>
                <a:cs typeface="Cantarell"/>
                <a:sym typeface="Cantarell"/>
              </a:rPr>
              <a:t>Andrej Studen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720" y="6304320"/>
            <a:ext cx="2230920" cy="43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8880" y="6400800"/>
            <a:ext cx="1737360" cy="33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2160" y="6309360"/>
            <a:ext cx="198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59040" y="6217920"/>
            <a:ext cx="2784960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de0e30925_0_17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Medical physics research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6de0e30925_0_17"/>
          <p:cNvSpPr/>
          <p:nvPr/>
        </p:nvSpPr>
        <p:spPr>
          <a:xfrm>
            <a:off x="630600" y="5363956"/>
            <a:ext cx="7882800" cy="1049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Slovenian medical physics group can contribute through experience, knowledge and organization.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91" name="Google Shape;191;g6de0e30925_0_17"/>
          <p:cNvSpPr txBox="1"/>
          <p:nvPr/>
        </p:nvSpPr>
        <p:spPr>
          <a:xfrm>
            <a:off x="316950" y="1460650"/>
            <a:ext cx="78828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Medical physics research group already involved in particle therapy research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Collaboration with leading centres (CNAO, PSI, GSI, OncoRay), industry (COSYLAB, RaySearch) and academy (LMU, UMCG) in adaptive proton therapy (RAPTOR)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Involved in proposals on imaging and novel dose and treatment reports (robust optimization)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df22f8449_0_36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Non-medical research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6df22f8449_0_36"/>
          <p:cNvSpPr txBox="1"/>
          <p:nvPr/>
        </p:nvSpPr>
        <p:spPr>
          <a:xfrm>
            <a:off x="422625" y="1463050"/>
            <a:ext cx="3840600" cy="367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Unique possibility of combining particle acceleration with top-level research of elementary physics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98" name="Google Shape;198;g6df22f8449_0_36"/>
          <p:cNvSpPr txBox="1"/>
          <p:nvPr/>
        </p:nvSpPr>
        <p:spPr>
          <a:xfrm>
            <a:off x="4589300" y="1370375"/>
            <a:ext cx="4206300" cy="3315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Limited potential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df22f8449_0_43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Non-medical research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6df22f8449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3740"/>
            <a:ext cx="7568093" cy="531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df22f8449_0_51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Non-medical research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6df22f8449_0_51"/>
          <p:cNvSpPr txBox="1"/>
          <p:nvPr/>
        </p:nvSpPr>
        <p:spPr>
          <a:xfrm>
            <a:off x="190150" y="17273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6df22f8449_0_51"/>
          <p:cNvSpPr txBox="1"/>
          <p:nvPr/>
        </p:nvSpPr>
        <p:spPr>
          <a:xfrm>
            <a:off x="301100" y="1632300"/>
            <a:ext cx="40728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Potential location of particle accelerator at the JSI Reactor Centre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Synergy with existing infrastructure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○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4 MeV ion accelerator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○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TRIGA Mark II 250 kW nuclear reactor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12" name="Google Shape;212;g6df22f8449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300" y="1393740"/>
            <a:ext cx="4465298" cy="2965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df22f8449_0_66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Key projects: Radiation hardness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6df22f8449_0_66"/>
          <p:cNvSpPr txBox="1"/>
          <p:nvPr/>
        </p:nvSpPr>
        <p:spPr>
          <a:xfrm>
            <a:off x="190150" y="17273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6df22f8449_0_66"/>
          <p:cNvSpPr txBox="1"/>
          <p:nvPr/>
        </p:nvSpPr>
        <p:spPr>
          <a:xfrm>
            <a:off x="316950" y="1460638"/>
            <a:ext cx="41205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Detector radiation hardness studies, currently performed at TRIGA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Detector damage by neutrons not identical to protons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Both species at CERN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Large currents (uA) required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20" name="Google Shape;220;g6df22f8449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300" y="1393740"/>
            <a:ext cx="4465300" cy="251173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6df22f8449_0_66"/>
          <p:cNvSpPr/>
          <p:nvPr/>
        </p:nvSpPr>
        <p:spPr>
          <a:xfrm>
            <a:off x="422625" y="5277225"/>
            <a:ext cx="8373000" cy="1135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Development accelerator such as planned by SEEIIST significantly simplifies adoption of medical beam for radiation hardness studies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df22f8449_0_76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Key projects: Cultural herritage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6df22f8449_0_76"/>
          <p:cNvSpPr txBox="1"/>
          <p:nvPr/>
        </p:nvSpPr>
        <p:spPr>
          <a:xfrm>
            <a:off x="190150" y="17273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6df22f8449_0_76"/>
          <p:cNvSpPr txBox="1"/>
          <p:nvPr/>
        </p:nvSpPr>
        <p:spPr>
          <a:xfrm>
            <a:off x="316950" y="1460638"/>
            <a:ext cx="41205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Herritage studies performed with TANDEM and similar tools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Adoption of medical beam can reveal complementary information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Beam tunning and optics required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29" name="Google Shape;229;g6df22f8449_0_76"/>
          <p:cNvSpPr/>
          <p:nvPr/>
        </p:nvSpPr>
        <p:spPr>
          <a:xfrm>
            <a:off x="422625" y="5277225"/>
            <a:ext cx="8373000" cy="1135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Development accelerator such as planned by SEEIIST significantly simplifies adoption of medical beam for radiation hardness studies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30" name="Google Shape;230;g6df22f8449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850" y="1393740"/>
            <a:ext cx="4401750" cy="330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df22f8449_0_85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Key projects: Radioactive waste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6df22f8449_0_85"/>
          <p:cNvSpPr txBox="1"/>
          <p:nvPr/>
        </p:nvSpPr>
        <p:spPr>
          <a:xfrm>
            <a:off x="190150" y="17273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6df22f8449_0_85"/>
          <p:cNvSpPr txBox="1"/>
          <p:nvPr/>
        </p:nvSpPr>
        <p:spPr>
          <a:xfrm>
            <a:off x="316950" y="1460638"/>
            <a:ext cx="41205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Accelerator driven systems for spent fuel transmutation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Lowering environmental burden of purified uranium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Energy feasible, but large currents required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38" name="Google Shape;238;g6df22f8449_0_85"/>
          <p:cNvSpPr/>
          <p:nvPr/>
        </p:nvSpPr>
        <p:spPr>
          <a:xfrm>
            <a:off x="422625" y="5277225"/>
            <a:ext cx="8373000" cy="1135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Development accelerator such as planned by SEEIIST significantly simplifies adoption of medical beam for radiation hardness studies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39" name="Google Shape;239;g6df22f8449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850" y="1393740"/>
            <a:ext cx="381000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df22f8449_0_94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Summary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6df22f8449_0_94"/>
          <p:cNvSpPr txBox="1"/>
          <p:nvPr/>
        </p:nvSpPr>
        <p:spPr>
          <a:xfrm>
            <a:off x="190150" y="17273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6df22f8449_0_94"/>
          <p:cNvSpPr/>
          <p:nvPr/>
        </p:nvSpPr>
        <p:spPr>
          <a:xfrm>
            <a:off x="190150" y="1790775"/>
            <a:ext cx="8373000" cy="4445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The two projects are not in competition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Complementary</a:t>
            </a: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 goals are being pursued by similar technology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Significant advantage in </a:t>
            </a: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early PT technology adoption </a:t>
            </a: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through SIPTC center, building on competences accumulated by the OIL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SEEIIST would profit by 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○"/>
            </a:pP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incorporating </a:t>
            </a: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SIPTC as an early technology adoption stage 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○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exploiting training, operation and management study possibilites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df22f8449_0_105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Summary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6df22f8449_0_105"/>
          <p:cNvSpPr txBox="1"/>
          <p:nvPr/>
        </p:nvSpPr>
        <p:spPr>
          <a:xfrm>
            <a:off x="190150" y="17273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6df22f8449_0_105"/>
          <p:cNvSpPr/>
          <p:nvPr/>
        </p:nvSpPr>
        <p:spPr>
          <a:xfrm>
            <a:off x="295850" y="1600625"/>
            <a:ext cx="8373000" cy="43230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Integrating SIPTC/SEEIIST at </a:t>
            </a: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a single location</a:t>
            </a: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 provides: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the whole radiation treatment vertical: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photons -&gt; protons -&gt; particles</a:t>
            </a:r>
            <a:endParaRPr b="1"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builds on competences earned previously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exploits unique concentration of health/industry/science competences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provides unique SEEIIST appoach to particle therapy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○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reducing brain drain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○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fostering cooperation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○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platform for education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○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first </a:t>
            </a: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green particle threapy</a:t>
            </a:r>
            <a:endParaRPr b="1"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df22f8449_0_126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Summary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6df22f8449_0_126"/>
          <p:cNvSpPr txBox="1"/>
          <p:nvPr/>
        </p:nvSpPr>
        <p:spPr>
          <a:xfrm>
            <a:off x="190150" y="17273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6df22f8449_0_126"/>
          <p:cNvSpPr/>
          <p:nvPr/>
        </p:nvSpPr>
        <p:spPr>
          <a:xfrm>
            <a:off x="295850" y="1600625"/>
            <a:ext cx="8373000" cy="4445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Such a collaboration would boost SIPTC/SEEIIST project to 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global relevance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competing with leading centers in the vicinity (MEDAUSTRON, CNAO, HIT) , providing 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unprecedented opportunity for combining 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research</a:t>
            </a: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 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and better </a:t>
            </a: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health care</a:t>
            </a: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.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df22f8449_0_118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Layout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6df22f8449_0_118"/>
          <p:cNvSpPr txBox="1"/>
          <p:nvPr/>
        </p:nvSpPr>
        <p:spPr>
          <a:xfrm>
            <a:off x="316950" y="1460650"/>
            <a:ext cx="7882800" cy="4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Comparison of projects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○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Particles 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○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Time component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○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Number of patients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Research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○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biomedical 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○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medical physics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Non-medical use of beams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Summary 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/>
          <p:nvPr/>
        </p:nvSpPr>
        <p:spPr>
          <a:xfrm>
            <a:off x="628573" y="172665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Comparison of projects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422625" y="1463050"/>
            <a:ext cx="3840600" cy="4484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Dedicated to</a:t>
            </a: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 clinica</a:t>
            </a: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l work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Ready to go </a:t>
            </a: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project 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The most effective way to introduce PT in Slovenia and region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OIL becomes a </a:t>
            </a: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competence cente</a:t>
            </a: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r in proton therapy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4589300" y="892900"/>
            <a:ext cx="4206300" cy="5152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Promote </a:t>
            </a: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collaboration</a:t>
            </a: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 between science technology and industry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Platform for improved </a:t>
            </a: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education</a:t>
            </a:r>
            <a:endParaRPr b="1"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Slow down/revert </a:t>
            </a: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brain drain</a:t>
            </a: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 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Recover the great </a:t>
            </a: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tradition</a:t>
            </a:r>
            <a:endParaRPr b="1"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Foster </a:t>
            </a:r>
            <a:r>
              <a:rPr b="1" lang="en-US" sz="2400">
                <a:latin typeface="Cantarell"/>
                <a:ea typeface="Cantarell"/>
                <a:cs typeface="Cantarell"/>
                <a:sym typeface="Cantarell"/>
              </a:rPr>
              <a:t>cooperation</a:t>
            </a: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 in region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628573" y="5827915"/>
            <a:ext cx="7882800" cy="716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latin typeface="Cantarell"/>
                <a:ea typeface="Cantarell"/>
                <a:cs typeface="Cantarell"/>
                <a:sym typeface="Cantarell"/>
              </a:rPr>
              <a:t>Complementary goals</a:t>
            </a:r>
            <a:endParaRPr i="0" sz="4000" u="none" cap="none" strike="noStrike"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df22f8449_0_0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Particle component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6df22f8449_0_0"/>
          <p:cNvSpPr txBox="1"/>
          <p:nvPr/>
        </p:nvSpPr>
        <p:spPr>
          <a:xfrm>
            <a:off x="422625" y="1463050"/>
            <a:ext cx="3840600" cy="2791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Protons only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Sufficient evidence that proton therapy is beneficial in cancer treatment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45" name="Google Shape;145;g6df22f8449_0_0"/>
          <p:cNvSpPr txBox="1"/>
          <p:nvPr/>
        </p:nvSpPr>
        <p:spPr>
          <a:xfrm>
            <a:off x="4589300" y="1370375"/>
            <a:ext cx="4206300" cy="2791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Protons initially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Operation of heavy ions (Carbon Helium) essential part of the roadmap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46" name="Google Shape;146;g6df22f8449_0_0"/>
          <p:cNvSpPr/>
          <p:nvPr/>
        </p:nvSpPr>
        <p:spPr>
          <a:xfrm>
            <a:off x="628625" y="5142256"/>
            <a:ext cx="7882800" cy="1049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SEEIIST has a much broader scope of treatment options to be used for treatment scenarios.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de0e30925_0_10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Time component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6de0e30925_0_10"/>
          <p:cNvSpPr txBox="1"/>
          <p:nvPr/>
        </p:nvSpPr>
        <p:spPr>
          <a:xfrm>
            <a:off x="422625" y="1463050"/>
            <a:ext cx="3840600" cy="367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First patient in 3 years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Build up on previous experience within OIL: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○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sustainable RT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○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model center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○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training center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Fastest PT in the region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6de0e30925_0_10"/>
          <p:cNvSpPr txBox="1"/>
          <p:nvPr/>
        </p:nvSpPr>
        <p:spPr>
          <a:xfrm>
            <a:off x="4589300" y="1370375"/>
            <a:ext cx="4206300" cy="3315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First patient in 2028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Site selection by 2021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Multistage approach (gantry planned for 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stage 2) 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54" name="Google Shape;154;g6de0e30925_0_10"/>
          <p:cNvSpPr/>
          <p:nvPr/>
        </p:nvSpPr>
        <p:spPr>
          <a:xfrm>
            <a:off x="628625" y="5142256"/>
            <a:ext cx="7882800" cy="1049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SIPTC fast implementation -&gt; ideal reference for SEEIIST development, providing training, experience and operation model.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df22f8449_0_7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Number of patients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6df22f8449_0_7"/>
          <p:cNvSpPr txBox="1"/>
          <p:nvPr/>
        </p:nvSpPr>
        <p:spPr>
          <a:xfrm>
            <a:off x="422625" y="1463050"/>
            <a:ext cx="3840600" cy="3457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&gt;500 patients/year in Slovenia eligible for PT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10 -15 % of patients from neighbouring countries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6df22f8449_0_7"/>
          <p:cNvSpPr txBox="1"/>
          <p:nvPr/>
        </p:nvSpPr>
        <p:spPr>
          <a:xfrm>
            <a:off x="4589300" y="1370375"/>
            <a:ext cx="4206300" cy="3550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500/patients per regional, 20M population 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50 % of the beam dedicated to biomedical research with heavy ion sources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62" name="Google Shape;162;g6df22f8449_0_7"/>
          <p:cNvSpPr/>
          <p:nvPr/>
        </p:nvSpPr>
        <p:spPr>
          <a:xfrm>
            <a:off x="628625" y="5142256"/>
            <a:ext cx="7882800" cy="1049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To treat all patients eligible for PT, dedicated clinical treatment centers are required. 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df22f8449_0_14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Biomedical research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6df22f8449_0_14"/>
          <p:cNvSpPr txBox="1"/>
          <p:nvPr/>
        </p:nvSpPr>
        <p:spPr>
          <a:xfrm>
            <a:off x="422625" y="1463050"/>
            <a:ext cx="3840600" cy="3457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Possible, but not integrated into proposal.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69" name="Google Shape;169;g6df22f8449_0_14"/>
          <p:cNvSpPr txBox="1"/>
          <p:nvPr/>
        </p:nvSpPr>
        <p:spPr>
          <a:xfrm>
            <a:off x="4589300" y="1370375"/>
            <a:ext cx="4206300" cy="3315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50 % of the beam dedicated to biomedical research with heavy ion sources.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70" name="Google Shape;170;g6df22f8449_0_14"/>
          <p:cNvSpPr/>
          <p:nvPr/>
        </p:nvSpPr>
        <p:spPr>
          <a:xfrm>
            <a:off x="628625" y="5142256"/>
            <a:ext cx="7882800" cy="1049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For biomedical research, a dedicated SEEIIST like treatment facility is required.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df22f8449_0_28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Medical physics research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g6df22f8449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3740"/>
            <a:ext cx="7568093" cy="531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df22f8449_0_21"/>
          <p:cNvSpPr/>
          <p:nvPr/>
        </p:nvSpPr>
        <p:spPr>
          <a:xfrm>
            <a:off x="628560" y="525240"/>
            <a:ext cx="788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E75B6"/>
                </a:solidFill>
                <a:latin typeface="Cantarell"/>
                <a:ea typeface="Cantarell"/>
                <a:cs typeface="Cantarell"/>
                <a:sym typeface="Cantarell"/>
              </a:rPr>
              <a:t>Medical physics research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6df22f8449_0_21"/>
          <p:cNvSpPr txBox="1"/>
          <p:nvPr/>
        </p:nvSpPr>
        <p:spPr>
          <a:xfrm>
            <a:off x="422625" y="1386750"/>
            <a:ext cx="3840600" cy="4084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Unique arrangement of key  players (Health: OIL, Industry: COSYLAB, Science: JSI)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The only organized medical physics research group in region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83" name="Google Shape;183;g6df22f8449_0_21"/>
          <p:cNvSpPr txBox="1"/>
          <p:nvPr/>
        </p:nvSpPr>
        <p:spPr>
          <a:xfrm>
            <a:off x="4589300" y="1370375"/>
            <a:ext cx="4206300" cy="3315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ntarell"/>
              <a:buChar char="●"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Requires dedicated scientists in design, implementation and running of the facility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84" name="Google Shape;184;g6df22f8449_0_21"/>
          <p:cNvSpPr/>
          <p:nvPr/>
        </p:nvSpPr>
        <p:spPr>
          <a:xfrm>
            <a:off x="630600" y="5696951"/>
            <a:ext cx="7882800" cy="716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ntarell"/>
                <a:ea typeface="Cantarell"/>
                <a:cs typeface="Cantarell"/>
                <a:sym typeface="Cantarell"/>
              </a:rPr>
              <a:t>Slovenian medical physics group can contribute through experience, knowledge and organization.</a:t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2018-03-22T07:15:51Z</dcterms:created>
  <dc:creator>Luka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33</vt:i4>
  </property>
</Properties>
</file>