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78" r:id="rId2"/>
    <p:sldId id="330" r:id="rId3"/>
    <p:sldId id="331" r:id="rId4"/>
    <p:sldId id="347" r:id="rId5"/>
    <p:sldId id="332" r:id="rId6"/>
    <p:sldId id="335" r:id="rId7"/>
    <p:sldId id="351" r:id="rId8"/>
    <p:sldId id="356" r:id="rId9"/>
    <p:sldId id="357" r:id="rId10"/>
    <p:sldId id="358" r:id="rId11"/>
    <p:sldId id="352" r:id="rId12"/>
    <p:sldId id="353" r:id="rId13"/>
    <p:sldId id="33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1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44"/>
    <p:restoredTop sz="94674"/>
  </p:normalViewPr>
  <p:slideViewPr>
    <p:cSldViewPr snapToGrid="0" snapToObjects="1">
      <p:cViewPr varScale="1">
        <p:scale>
          <a:sx n="123" d="100"/>
          <a:sy n="123" d="100"/>
        </p:scale>
        <p:origin x="84" y="-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DA787-4A01-BC4F-886D-6B6E9367123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2AF74-9A7B-FB49-8308-981CC39BD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91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3F0E3-3FA8-BD4F-B8DD-ADE11F34F2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07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3F0E3-3FA8-BD4F-B8DD-ADE11F34F2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27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3F0E3-3FA8-BD4F-B8DD-ADE11F34F2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85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3F0E3-3FA8-BD4F-B8DD-ADE11F34F2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64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Following the successful development of HIMAC in Japan (started in 1988, 1st patient 1994)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3F0E3-3FA8-BD4F-B8DD-ADE11F34F2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84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3F0E3-3FA8-BD4F-B8DD-ADE11F34F2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58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3F0E3-3FA8-BD4F-B8DD-ADE11F34F2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21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3F0E3-3FA8-BD4F-B8DD-ADE11F34F2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83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3F0E3-3FA8-BD4F-B8DD-ADE11F34F2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6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3F0E3-3FA8-BD4F-B8DD-ADE11F34F2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74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3F0E3-3FA8-BD4F-B8DD-ADE11F34F2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2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3F0E3-3FA8-BD4F-B8DD-ADE11F34F2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0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5A59-3D59-4F49-9744-04E4132306E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D99D-B93D-9349-831E-B50B940F9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5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5A59-3D59-4F49-9744-04E4132306E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D99D-B93D-9349-831E-B50B940F9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4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5A59-3D59-4F49-9744-04E4132306E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D99D-B93D-9349-831E-B50B940F9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0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5A59-3D59-4F49-9744-04E4132306E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D99D-B93D-9349-831E-B50B940F9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9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5A59-3D59-4F49-9744-04E4132306E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D99D-B93D-9349-831E-B50B940F9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5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5A59-3D59-4F49-9744-04E4132306E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D99D-B93D-9349-831E-B50B940F9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5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5A59-3D59-4F49-9744-04E4132306E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D99D-B93D-9349-831E-B50B940F9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3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5A59-3D59-4F49-9744-04E4132306E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D99D-B93D-9349-831E-B50B940F9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5A59-3D59-4F49-9744-04E4132306E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D99D-B93D-9349-831E-B50B940F97B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2E19A1-7EC1-4C43-BE96-8608D2F7DDD5}"/>
              </a:ext>
            </a:extLst>
          </p:cNvPr>
          <p:cNvSpPr/>
          <p:nvPr userDrawn="1"/>
        </p:nvSpPr>
        <p:spPr>
          <a:xfrm>
            <a:off x="318977" y="6073281"/>
            <a:ext cx="11619613" cy="670918"/>
          </a:xfrm>
          <a:prstGeom prst="rect">
            <a:avLst/>
          </a:prstGeom>
          <a:solidFill>
            <a:srgbClr val="004197"/>
          </a:solidFill>
          <a:ln w="22225" cap="rnd" cmpd="sng" algn="ctr">
            <a:solidFill>
              <a:srgbClr val="00419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Slide Number Placeholder 17">
            <a:extLst>
              <a:ext uri="{FF2B5EF4-FFF2-40B4-BE49-F238E27FC236}">
                <a16:creationId xmlns:a16="http://schemas.microsoft.com/office/drawing/2014/main" id="{D3C00A09-9896-AE4A-B3F3-0259879E1D80}"/>
              </a:ext>
            </a:extLst>
          </p:cNvPr>
          <p:cNvSpPr txBox="1">
            <a:spLocks/>
          </p:cNvSpPr>
          <p:nvPr userDrawn="1"/>
        </p:nvSpPr>
        <p:spPr>
          <a:xfrm>
            <a:off x="9195390" y="62446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EE8734-18AF-9941-9BAA-7926D0AFA0C2}" type="slidenum">
              <a:rPr lang="en-GB" sz="4000" smtClean="0">
                <a:solidFill>
                  <a:schemeClr val="bg1"/>
                </a:solidFill>
              </a:rPr>
              <a:pPr/>
              <a:t>‹#›</a:t>
            </a:fld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F18CEA-1ECB-4A48-80AE-D9CBCAF52D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28" y="6073281"/>
            <a:ext cx="1008488" cy="6709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E12ACA-5DD4-CC44-A051-3FFB39DEC83F}"/>
              </a:ext>
            </a:extLst>
          </p:cNvPr>
          <p:cNvSpPr/>
          <p:nvPr userDrawn="1"/>
        </p:nvSpPr>
        <p:spPr>
          <a:xfrm>
            <a:off x="0" y="6244619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cap="none" dirty="0" smtClean="0">
                <a:solidFill>
                  <a:schemeClr val="bg1"/>
                </a:solidFill>
                <a:latin typeface="+mn-lt"/>
              </a:rPr>
              <a:t> The </a:t>
            </a:r>
            <a:r>
              <a:rPr lang="en-GB" sz="1800" cap="none" dirty="0" smtClean="0">
                <a:solidFill>
                  <a:schemeClr val="bg1"/>
                </a:solidFill>
                <a:latin typeface="+mn-lt"/>
              </a:rPr>
              <a:t>future accelerator design for SEEIIST </a:t>
            </a:r>
            <a:r>
              <a:rPr lang="en-GB" sz="1800" cap="none" dirty="0" smtClean="0">
                <a:solidFill>
                  <a:schemeClr val="bg1"/>
                </a:solidFill>
                <a:latin typeface="+mn-lt"/>
              </a:rPr>
              <a:t>- M. Vretenar</a:t>
            </a:r>
            <a:endParaRPr lang="en-GB" sz="1800" cap="none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472" y="6073281"/>
            <a:ext cx="651088" cy="64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27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5A59-3D59-4F49-9744-04E4132306E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D99D-B93D-9349-831E-B50B940F9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5A59-3D59-4F49-9744-04E4132306E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D99D-B93D-9349-831E-B50B940F9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1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25A59-3D59-4F49-9744-04E4132306E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5D99D-B93D-9349-831E-B50B940F9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0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4217" y="3571813"/>
            <a:ext cx="3680749" cy="57873"/>
          </a:xfrm>
          <a:prstGeom prst="rect">
            <a:avLst/>
          </a:prstGeom>
          <a:solidFill>
            <a:srgbClr val="004197"/>
          </a:solidFill>
          <a:ln w="22225" cap="rnd" cmpd="sng" algn="ctr">
            <a:solidFill>
              <a:srgbClr val="00419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24744" y="3571813"/>
            <a:ext cx="3680749" cy="57873"/>
          </a:xfrm>
          <a:prstGeom prst="rect">
            <a:avLst/>
          </a:prstGeom>
          <a:solidFill>
            <a:srgbClr val="4590B8">
              <a:lumMod val="60000"/>
              <a:lumOff val="40000"/>
            </a:srgbClr>
          </a:solidFill>
          <a:ln w="22225" cap="rnd" cmpd="sng" algn="ctr">
            <a:solidFill>
              <a:srgbClr val="4590B8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22639" y="3571813"/>
            <a:ext cx="3680749" cy="57873"/>
          </a:xfrm>
          <a:prstGeom prst="rect">
            <a:avLst/>
          </a:prstGeom>
          <a:solidFill>
            <a:srgbClr val="EBEBEB">
              <a:lumMod val="75000"/>
            </a:srgbClr>
          </a:solidFill>
          <a:ln w="22225" cap="rnd" cmpd="sng" algn="ctr">
            <a:solidFill>
              <a:srgbClr val="EBEBEB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1413" y="5653571"/>
            <a:ext cx="11289171" cy="756200"/>
          </a:xfrm>
          <a:prstGeom prst="rect">
            <a:avLst/>
          </a:prstGeom>
          <a:solidFill>
            <a:srgbClr val="004197"/>
          </a:solidFill>
          <a:ln w="22225" cap="rnd" cmpd="sng" algn="ctr">
            <a:solidFill>
              <a:srgbClr val="00419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81190" y="2838402"/>
            <a:ext cx="11029615" cy="1497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GB" sz="2800" cap="none" dirty="0">
              <a:solidFill>
                <a:srgbClr val="004197"/>
              </a:solidFill>
              <a:latin typeface="+mn-lt"/>
            </a:endParaRPr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550310" y="5714176"/>
            <a:ext cx="11029615" cy="631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8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4590B8"/>
              </a:buClr>
            </a:pPr>
            <a:r>
              <a:rPr lang="fr-CH" sz="3200" i="1" cap="none" dirty="0" smtClean="0">
                <a:solidFill>
                  <a:prstClr val="white"/>
                </a:solidFill>
                <a:latin typeface="Gill Sans MT" panose="020B0502020104020203"/>
              </a:rPr>
              <a:t>Maurizio Vretenar (CERN)</a:t>
            </a:r>
            <a:endParaRPr lang="en-GB" sz="2400" i="1" cap="none" dirty="0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14218" y="2109478"/>
            <a:ext cx="11326368" cy="1497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cap="none" dirty="0" smtClean="0">
                <a:solidFill>
                  <a:srgbClr val="004197"/>
                </a:solidFill>
                <a:latin typeface="+mn-lt"/>
              </a:rPr>
              <a:t>The </a:t>
            </a:r>
            <a:r>
              <a:rPr lang="en-GB" sz="4800" cap="none" dirty="0" smtClean="0">
                <a:solidFill>
                  <a:srgbClr val="004197"/>
                </a:solidFill>
                <a:latin typeface="+mn-lt"/>
              </a:rPr>
              <a:t>future</a:t>
            </a:r>
            <a:r>
              <a:rPr lang="en-GB" sz="4800" cap="none" dirty="0" smtClean="0">
                <a:solidFill>
                  <a:srgbClr val="004197"/>
                </a:solidFill>
                <a:latin typeface="+mn-lt"/>
              </a:rPr>
              <a:t> </a:t>
            </a:r>
            <a:r>
              <a:rPr lang="en-GB" sz="4800" cap="none" dirty="0" smtClean="0">
                <a:solidFill>
                  <a:srgbClr val="004197"/>
                </a:solidFill>
                <a:latin typeface="+mn-lt"/>
              </a:rPr>
              <a:t>accelerator </a:t>
            </a:r>
            <a:r>
              <a:rPr lang="en-GB" sz="4800" cap="none" dirty="0" smtClean="0">
                <a:solidFill>
                  <a:srgbClr val="004197"/>
                </a:solidFill>
                <a:latin typeface="+mn-lt"/>
              </a:rPr>
              <a:t>design </a:t>
            </a:r>
            <a:r>
              <a:rPr lang="en-GB" sz="4800" cap="none" dirty="0" smtClean="0">
                <a:solidFill>
                  <a:srgbClr val="004197"/>
                </a:solidFill>
                <a:latin typeface="+mn-lt"/>
              </a:rPr>
              <a:t>for SEEIIST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004197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00" y="427216"/>
            <a:ext cx="1098406" cy="10935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8A24179-B999-C244-8F06-0DAA8FAD0F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248" y="420254"/>
            <a:ext cx="1664656" cy="11074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36312" y="3934113"/>
            <a:ext cx="336707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CH" sz="2800" dirty="0" err="1" smtClean="0"/>
              <a:t>From</a:t>
            </a:r>
            <a:r>
              <a:rPr lang="fr-CH" sz="2800" dirty="0" smtClean="0"/>
              <a:t> Vision to Reality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9731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441" y="861716"/>
            <a:ext cx="3680749" cy="57873"/>
          </a:xfrm>
          <a:prstGeom prst="rect">
            <a:avLst/>
          </a:prstGeom>
          <a:solidFill>
            <a:srgbClr val="004197"/>
          </a:solidFill>
          <a:ln w="22225" cap="rnd" cmpd="sng" algn="ctr">
            <a:solidFill>
              <a:srgbClr val="00419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75968" y="861716"/>
            <a:ext cx="3680749" cy="57873"/>
          </a:xfrm>
          <a:prstGeom prst="rect">
            <a:avLst/>
          </a:prstGeom>
          <a:solidFill>
            <a:srgbClr val="4590B8">
              <a:lumMod val="60000"/>
              <a:lumOff val="40000"/>
            </a:srgbClr>
          </a:solidFill>
          <a:ln w="22225" cap="rnd" cmpd="sng" algn="ctr">
            <a:solidFill>
              <a:srgbClr val="4590B8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73863" y="861716"/>
            <a:ext cx="3680749" cy="57873"/>
          </a:xfrm>
          <a:prstGeom prst="rect">
            <a:avLst/>
          </a:prstGeom>
          <a:solidFill>
            <a:srgbClr val="EBEBEB">
              <a:lumMod val="75000"/>
            </a:srgbClr>
          </a:solidFill>
          <a:ln w="22225" cap="rnd" cmpd="sng" algn="ctr">
            <a:solidFill>
              <a:srgbClr val="EBEBEB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65441" y="-630005"/>
            <a:ext cx="11289171" cy="1497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b="1" cap="none" noProof="0" dirty="0" smtClean="0">
                <a:solidFill>
                  <a:srgbClr val="004197"/>
                </a:solidFill>
                <a:latin typeface="+mn-lt"/>
              </a:rPr>
              <a:t>SEEIIST as a </a:t>
            </a:r>
            <a:r>
              <a:rPr lang="fr-CH" b="1" cap="none" noProof="0" dirty="0" err="1" smtClean="0">
                <a:solidFill>
                  <a:srgbClr val="004197"/>
                </a:solidFill>
                <a:latin typeface="+mn-lt"/>
              </a:rPr>
              <a:t>distributed</a:t>
            </a:r>
            <a:r>
              <a:rPr lang="fr-CH" b="1" cap="none" noProof="0" dirty="0" smtClean="0">
                <a:solidFill>
                  <a:srgbClr val="004197"/>
                </a:solidFill>
                <a:latin typeface="+mn-lt"/>
              </a:rPr>
              <a:t> </a:t>
            </a:r>
            <a:r>
              <a:rPr lang="fr-CH" b="1" cap="none" noProof="0" dirty="0" err="1" smtClean="0">
                <a:solidFill>
                  <a:srgbClr val="004197"/>
                </a:solidFill>
                <a:latin typeface="+mn-lt"/>
              </a:rPr>
              <a:t>facility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4197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4043417" y="2742866"/>
            <a:ext cx="2267919" cy="11158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Central SEEIIST Facility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6562128" y="4698887"/>
            <a:ext cx="1761641" cy="10043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 smtClean="0">
                <a:solidFill>
                  <a:schemeClr val="tx1"/>
                </a:solidFill>
              </a:rPr>
              <a:t>Oncology</a:t>
            </a:r>
            <a:r>
              <a:rPr lang="fr-CH" dirty="0" smtClean="0">
                <a:solidFill>
                  <a:schemeClr val="tx1"/>
                </a:solidFill>
              </a:rPr>
              <a:t> </a:t>
            </a:r>
            <a:r>
              <a:rPr lang="fr-CH" dirty="0" err="1" smtClean="0">
                <a:solidFill>
                  <a:schemeClr val="tx1"/>
                </a:solidFill>
              </a:rPr>
              <a:t>Hospitals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054783" y="3297445"/>
            <a:ext cx="1591160" cy="97639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/>
              <a:t>Training Hub</a:t>
            </a:r>
            <a:endParaRPr lang="en-GB" sz="1400" dirty="0"/>
          </a:p>
        </p:txBody>
      </p:sp>
      <p:sp>
        <p:nvSpPr>
          <p:cNvPr id="9" name="Oval 8"/>
          <p:cNvSpPr/>
          <p:nvPr/>
        </p:nvSpPr>
        <p:spPr>
          <a:xfrm>
            <a:off x="5404213" y="1195802"/>
            <a:ext cx="1650570" cy="97639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/>
              <a:t>Accelerator </a:t>
            </a:r>
            <a:r>
              <a:rPr lang="fr-CH" sz="1400" dirty="0" err="1" smtClean="0"/>
              <a:t>Development</a:t>
            </a:r>
            <a:r>
              <a:rPr lang="fr-CH" sz="1400" dirty="0" smtClean="0"/>
              <a:t> Facility</a:t>
            </a:r>
            <a:endParaRPr lang="en-GB" sz="1400" dirty="0"/>
          </a:p>
        </p:txBody>
      </p:sp>
      <p:sp>
        <p:nvSpPr>
          <p:cNvPr id="10" name="Oval 9"/>
          <p:cNvSpPr/>
          <p:nvPr/>
        </p:nvSpPr>
        <p:spPr>
          <a:xfrm>
            <a:off x="6812919" y="2002525"/>
            <a:ext cx="1650570" cy="97639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err="1" smtClean="0"/>
              <a:t>Sustainability</a:t>
            </a:r>
            <a:r>
              <a:rPr lang="fr-CH" sz="1400" dirty="0" smtClean="0"/>
              <a:t> Hub (</a:t>
            </a:r>
            <a:r>
              <a:rPr lang="fr-CH" sz="1400" dirty="0" err="1" smtClean="0"/>
              <a:t>photovoltaic</a:t>
            </a:r>
            <a:r>
              <a:rPr lang="fr-CH" sz="1400" dirty="0" smtClean="0"/>
              <a:t> or </a:t>
            </a:r>
            <a:r>
              <a:rPr lang="fr-CH" sz="1400" dirty="0" err="1" smtClean="0"/>
              <a:t>wind</a:t>
            </a:r>
            <a:r>
              <a:rPr lang="fr-CH" sz="1400" dirty="0" smtClean="0"/>
              <a:t> </a:t>
            </a:r>
            <a:r>
              <a:rPr lang="fr-CH" sz="1400" dirty="0" err="1" smtClean="0"/>
              <a:t>farm</a:t>
            </a:r>
            <a:r>
              <a:rPr lang="fr-CH" sz="1400" dirty="0" smtClean="0"/>
              <a:t>)</a:t>
            </a:r>
            <a:endParaRPr lang="en-GB" sz="1400" dirty="0"/>
          </a:p>
        </p:txBody>
      </p:sp>
      <p:sp>
        <p:nvSpPr>
          <p:cNvPr id="11" name="Oval 10"/>
          <p:cNvSpPr/>
          <p:nvPr/>
        </p:nvSpPr>
        <p:spPr>
          <a:xfrm>
            <a:off x="4428236" y="4740796"/>
            <a:ext cx="1650570" cy="97639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 smtClean="0"/>
              <a:t>Clinical</a:t>
            </a:r>
            <a:r>
              <a:rPr lang="fr-CH" dirty="0" smtClean="0"/>
              <a:t> Hub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1823520" y="2002525"/>
            <a:ext cx="1707397" cy="97639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/>
              <a:t>Scientific Hub (instrument </a:t>
            </a:r>
            <a:r>
              <a:rPr lang="fr-CH" sz="1400" dirty="0" err="1" smtClean="0"/>
              <a:t>development</a:t>
            </a:r>
            <a:r>
              <a:rPr lang="fr-CH" sz="1400" dirty="0" smtClean="0"/>
              <a:t>)</a:t>
            </a:r>
            <a:endParaRPr lang="en-GB" sz="1400" dirty="0"/>
          </a:p>
        </p:txBody>
      </p:sp>
      <p:sp>
        <p:nvSpPr>
          <p:cNvPr id="14" name="Oval 13"/>
          <p:cNvSpPr/>
          <p:nvPr/>
        </p:nvSpPr>
        <p:spPr>
          <a:xfrm>
            <a:off x="1950674" y="3300805"/>
            <a:ext cx="1591160" cy="97639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/>
              <a:t>Animal </a:t>
            </a:r>
            <a:r>
              <a:rPr lang="fr-CH" sz="1400" dirty="0" err="1" smtClean="0"/>
              <a:t>Research</a:t>
            </a:r>
            <a:r>
              <a:rPr lang="fr-CH" sz="1400" dirty="0" smtClean="0"/>
              <a:t> Hub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9526291" y="1258129"/>
            <a:ext cx="20354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7</a:t>
            </a:r>
            <a:r>
              <a:rPr lang="fr-CH" dirty="0" smtClean="0"/>
              <a:t> </a:t>
            </a:r>
            <a:r>
              <a:rPr lang="fr-CH" dirty="0" err="1" smtClean="0"/>
              <a:t>ancillary</a:t>
            </a:r>
            <a:r>
              <a:rPr lang="fr-CH" dirty="0" smtClean="0"/>
              <a:t> </a:t>
            </a:r>
            <a:r>
              <a:rPr lang="fr-CH" dirty="0" err="1" smtClean="0"/>
              <a:t>facilities</a:t>
            </a:r>
            <a:r>
              <a:rPr lang="fr-CH" dirty="0" smtClean="0"/>
              <a:t>, all </a:t>
            </a:r>
            <a:r>
              <a:rPr lang="fr-CH" dirty="0" err="1" smtClean="0"/>
              <a:t>connected</a:t>
            </a:r>
            <a:r>
              <a:rPr lang="fr-CH" dirty="0" smtClean="0"/>
              <a:t> to the main site,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placed</a:t>
            </a:r>
            <a:r>
              <a:rPr lang="fr-CH" dirty="0" smtClean="0"/>
              <a:t> in </a:t>
            </a:r>
            <a:r>
              <a:rPr lang="fr-CH" dirty="0" err="1" smtClean="0"/>
              <a:t>different</a:t>
            </a:r>
            <a:r>
              <a:rPr lang="fr-CH" dirty="0" smtClean="0"/>
              <a:t> countries</a:t>
            </a:r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3448023" y="1218581"/>
            <a:ext cx="1650570" cy="976394"/>
          </a:xfrm>
          <a:prstGeom prst="ellipse">
            <a:avLst/>
          </a:prstGeom>
          <a:solidFill>
            <a:srgbClr val="FFC000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/>
              <a:t>Isotope </a:t>
            </a:r>
            <a:r>
              <a:rPr lang="fr-CH" sz="1400" dirty="0" err="1" smtClean="0"/>
              <a:t>Research</a:t>
            </a:r>
            <a:r>
              <a:rPr lang="fr-CH" sz="1400" dirty="0" smtClean="0"/>
              <a:t> Hub</a:t>
            </a:r>
            <a:endParaRPr lang="en-GB" sz="1400" dirty="0"/>
          </a:p>
        </p:txBody>
      </p:sp>
      <p:sp>
        <p:nvSpPr>
          <p:cNvPr id="16" name="Up-Down Arrow 15"/>
          <p:cNvSpPr/>
          <p:nvPr/>
        </p:nvSpPr>
        <p:spPr>
          <a:xfrm>
            <a:off x="5031433" y="3898052"/>
            <a:ext cx="422330" cy="758293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Up-Down Arrow 16"/>
          <p:cNvSpPr/>
          <p:nvPr/>
        </p:nvSpPr>
        <p:spPr>
          <a:xfrm rot="3539090">
            <a:off x="6416186" y="2598681"/>
            <a:ext cx="291885" cy="526207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Up-Down Arrow 17"/>
          <p:cNvSpPr/>
          <p:nvPr/>
        </p:nvSpPr>
        <p:spPr>
          <a:xfrm rot="4114347">
            <a:off x="3694125" y="3343759"/>
            <a:ext cx="291885" cy="526207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Up-Down Arrow 18"/>
          <p:cNvSpPr/>
          <p:nvPr/>
        </p:nvSpPr>
        <p:spPr>
          <a:xfrm rot="17763913">
            <a:off x="3685444" y="2612621"/>
            <a:ext cx="291885" cy="526207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Up-Down Arrow 19"/>
          <p:cNvSpPr/>
          <p:nvPr/>
        </p:nvSpPr>
        <p:spPr>
          <a:xfrm rot="20254894">
            <a:off x="4514630" y="2219373"/>
            <a:ext cx="291885" cy="526207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Up-Down Arrow 20"/>
          <p:cNvSpPr/>
          <p:nvPr/>
        </p:nvSpPr>
        <p:spPr>
          <a:xfrm rot="1420608">
            <a:off x="5693549" y="2204285"/>
            <a:ext cx="291885" cy="526207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Up-Down Arrow 21"/>
          <p:cNvSpPr/>
          <p:nvPr/>
        </p:nvSpPr>
        <p:spPr>
          <a:xfrm rot="6629699">
            <a:off x="6462942" y="3277905"/>
            <a:ext cx="291885" cy="526207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Up-Down Arrow 22"/>
          <p:cNvSpPr/>
          <p:nvPr/>
        </p:nvSpPr>
        <p:spPr>
          <a:xfrm rot="684563">
            <a:off x="7586179" y="4266164"/>
            <a:ext cx="223919" cy="429441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Up-Down Arrow 23"/>
          <p:cNvSpPr/>
          <p:nvPr/>
        </p:nvSpPr>
        <p:spPr>
          <a:xfrm rot="5400000">
            <a:off x="6148560" y="4960989"/>
            <a:ext cx="340661" cy="48017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54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441" y="861716"/>
            <a:ext cx="3680749" cy="57873"/>
          </a:xfrm>
          <a:prstGeom prst="rect">
            <a:avLst/>
          </a:prstGeom>
          <a:solidFill>
            <a:srgbClr val="004197"/>
          </a:solidFill>
          <a:ln w="22225" cap="rnd" cmpd="sng" algn="ctr">
            <a:solidFill>
              <a:srgbClr val="00419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75968" y="861716"/>
            <a:ext cx="3680749" cy="57873"/>
          </a:xfrm>
          <a:prstGeom prst="rect">
            <a:avLst/>
          </a:prstGeom>
          <a:solidFill>
            <a:srgbClr val="4590B8">
              <a:lumMod val="60000"/>
              <a:lumOff val="40000"/>
            </a:srgbClr>
          </a:solidFill>
          <a:ln w="22225" cap="rnd" cmpd="sng" algn="ctr">
            <a:solidFill>
              <a:srgbClr val="4590B8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73863" y="861716"/>
            <a:ext cx="3680749" cy="57873"/>
          </a:xfrm>
          <a:prstGeom prst="rect">
            <a:avLst/>
          </a:prstGeom>
          <a:solidFill>
            <a:srgbClr val="EBEBEB">
              <a:lumMod val="75000"/>
            </a:srgbClr>
          </a:solidFill>
          <a:ln w="22225" cap="rnd" cmpd="sng" algn="ctr">
            <a:solidFill>
              <a:srgbClr val="EBEBEB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65441" y="-630005"/>
            <a:ext cx="11289171" cy="1497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b="1" cap="none" noProof="0" dirty="0" smtClean="0">
                <a:solidFill>
                  <a:srgbClr val="004197"/>
                </a:solidFill>
                <a:latin typeface="+mn-lt"/>
              </a:rPr>
              <a:t>Accelerator Design </a:t>
            </a:r>
            <a:r>
              <a:rPr lang="fr-CH" b="1" cap="none" noProof="0" dirty="0" err="1" smtClean="0">
                <a:solidFill>
                  <a:srgbClr val="004197"/>
                </a:solidFill>
                <a:latin typeface="+mn-lt"/>
              </a:rPr>
              <a:t>Strategy</a:t>
            </a:r>
            <a:r>
              <a:rPr lang="fr-CH" b="1" cap="none" noProof="0" dirty="0" smtClean="0">
                <a:solidFill>
                  <a:srgbClr val="004197"/>
                </a:solidFill>
                <a:latin typeface="+mn-lt"/>
              </a:rPr>
              <a:t> – </a:t>
            </a:r>
            <a:r>
              <a:rPr lang="fr-CH" b="1" cap="none" noProof="0" dirty="0" err="1" smtClean="0">
                <a:solidFill>
                  <a:srgbClr val="004197"/>
                </a:solidFill>
                <a:latin typeface="+mn-lt"/>
              </a:rPr>
              <a:t>timeline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4197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61" y="1167537"/>
            <a:ext cx="10553047" cy="448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93816" y="1141713"/>
            <a:ext cx="18313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A flexible </a:t>
            </a:r>
            <a:r>
              <a:rPr lang="fr-CH" dirty="0" err="1" smtClean="0"/>
              <a:t>strategy</a:t>
            </a:r>
            <a:r>
              <a:rPr lang="fr-CH" dirty="0" smtClean="0"/>
              <a:t>, to </a:t>
            </a:r>
            <a:r>
              <a:rPr lang="fr-CH" dirty="0" err="1" smtClean="0"/>
              <a:t>adapt</a:t>
            </a:r>
            <a:r>
              <a:rPr lang="fr-CH" dirty="0" smtClean="0"/>
              <a:t> to the </a:t>
            </a:r>
            <a:r>
              <a:rPr lang="fr-CH" dirty="0" err="1" smtClean="0"/>
              <a:t>political</a:t>
            </a:r>
            <a:r>
              <a:rPr lang="fr-CH" dirty="0" smtClean="0"/>
              <a:t>, </a:t>
            </a:r>
            <a:r>
              <a:rPr lang="fr-CH" dirty="0" err="1" smtClean="0"/>
              <a:t>technical</a:t>
            </a:r>
            <a:r>
              <a:rPr lang="fr-CH" dirty="0" smtClean="0"/>
              <a:t> and </a:t>
            </a:r>
            <a:r>
              <a:rPr lang="fr-CH" dirty="0" err="1" smtClean="0"/>
              <a:t>financial</a:t>
            </a:r>
            <a:r>
              <a:rPr lang="fr-CH" dirty="0" smtClean="0"/>
              <a:t> </a:t>
            </a:r>
            <a:r>
              <a:rPr lang="fr-CH" dirty="0" err="1" smtClean="0"/>
              <a:t>environment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63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441" y="861716"/>
            <a:ext cx="3680749" cy="57873"/>
          </a:xfrm>
          <a:prstGeom prst="rect">
            <a:avLst/>
          </a:prstGeom>
          <a:solidFill>
            <a:srgbClr val="004197"/>
          </a:solidFill>
          <a:ln w="22225" cap="rnd" cmpd="sng" algn="ctr">
            <a:solidFill>
              <a:srgbClr val="00419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75968" y="861716"/>
            <a:ext cx="3680749" cy="57873"/>
          </a:xfrm>
          <a:prstGeom prst="rect">
            <a:avLst/>
          </a:prstGeom>
          <a:solidFill>
            <a:srgbClr val="4590B8">
              <a:lumMod val="60000"/>
              <a:lumOff val="40000"/>
            </a:srgbClr>
          </a:solidFill>
          <a:ln w="22225" cap="rnd" cmpd="sng" algn="ctr">
            <a:solidFill>
              <a:srgbClr val="4590B8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73863" y="861716"/>
            <a:ext cx="3680749" cy="57873"/>
          </a:xfrm>
          <a:prstGeom prst="rect">
            <a:avLst/>
          </a:prstGeom>
          <a:solidFill>
            <a:srgbClr val="EBEBEB">
              <a:lumMod val="75000"/>
            </a:srgbClr>
          </a:solidFill>
          <a:ln w="22225" cap="rnd" cmpd="sng" algn="ctr">
            <a:solidFill>
              <a:srgbClr val="EBEBEB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56707" y="-630005"/>
            <a:ext cx="11397905" cy="1497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b="1" cap="none" noProof="0" dirty="0" smtClean="0">
                <a:solidFill>
                  <a:srgbClr val="004197"/>
                </a:solidFill>
                <a:latin typeface="+mn-lt"/>
              </a:rPr>
              <a:t>The HITRI Design </a:t>
            </a:r>
            <a:r>
              <a:rPr lang="fr-CH" b="1" cap="none" noProof="0" dirty="0" err="1" smtClean="0">
                <a:solidFill>
                  <a:srgbClr val="004197"/>
                </a:solidFill>
                <a:latin typeface="+mn-lt"/>
              </a:rPr>
              <a:t>Study</a:t>
            </a:r>
            <a:r>
              <a:rPr lang="fr-CH" b="1" cap="none" noProof="0" dirty="0" smtClean="0">
                <a:solidFill>
                  <a:srgbClr val="004197"/>
                </a:solidFill>
                <a:latin typeface="+mn-lt"/>
              </a:rPr>
              <a:t> </a:t>
            </a:r>
            <a:r>
              <a:rPr lang="fr-CH" b="1" cap="none" noProof="0" dirty="0" err="1" smtClean="0">
                <a:solidFill>
                  <a:srgbClr val="004197"/>
                </a:solidFill>
                <a:latin typeface="+mn-lt"/>
              </a:rPr>
              <a:t>proposal</a:t>
            </a:r>
            <a:endParaRPr lang="fr-CH" b="1" cap="none" noProof="0" dirty="0" smtClean="0">
              <a:solidFill>
                <a:srgbClr val="004197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74720" y="979666"/>
            <a:ext cx="491490" cy="357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A3B26D-4110-354E-A2F1-740B65F522C3}"/>
              </a:ext>
            </a:extLst>
          </p:cNvPr>
          <p:cNvSpPr txBox="1"/>
          <p:nvPr/>
        </p:nvSpPr>
        <p:spPr>
          <a:xfrm>
            <a:off x="356707" y="1043276"/>
            <a:ext cx="11397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400" b="1" dirty="0" smtClean="0">
                <a:solidFill>
                  <a:srgbClr val="004197"/>
                </a:solidFill>
              </a:rPr>
              <a:t>HITRI = Heavy Ion Therapy and </a:t>
            </a:r>
            <a:r>
              <a:rPr lang="en-US" altLang="en-US" sz="2400" b="1" dirty="0">
                <a:solidFill>
                  <a:srgbClr val="004197"/>
                </a:solidFill>
              </a:rPr>
              <a:t>R</a:t>
            </a:r>
            <a:r>
              <a:rPr lang="en-US" altLang="en-US" sz="2400" b="1" dirty="0" smtClean="0">
                <a:solidFill>
                  <a:srgbClr val="004197"/>
                </a:solidFill>
              </a:rPr>
              <a:t>esearch Infrastructure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6A15AC-B627-C646-8E50-4B2A5FFD5EC7}"/>
              </a:ext>
            </a:extLst>
          </p:cNvPr>
          <p:cNvSpPr/>
          <p:nvPr/>
        </p:nvSpPr>
        <p:spPr>
          <a:xfrm>
            <a:off x="397553" y="1460997"/>
            <a:ext cx="1126487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B0B0B0"/>
                </a:solidFill>
              </a:rPr>
              <a:t>INFRADEV-01-2019-2020 call for Design Studies (new Research Infrastructures), </a:t>
            </a:r>
            <a:r>
              <a:rPr lang="en-GB" dirty="0" smtClean="0">
                <a:solidFill>
                  <a:srgbClr val="B0B0B0"/>
                </a:solidFill>
              </a:rPr>
              <a:t>b</a:t>
            </a:r>
            <a:r>
              <a:rPr lang="fr-CH" dirty="0" err="1" smtClean="0">
                <a:solidFill>
                  <a:srgbClr val="B0B0B0"/>
                </a:solidFill>
              </a:rPr>
              <a:t>udget</a:t>
            </a:r>
            <a:r>
              <a:rPr lang="fr-CH" dirty="0" smtClean="0">
                <a:solidFill>
                  <a:srgbClr val="B0B0B0"/>
                </a:solidFill>
              </a:rPr>
              <a:t> </a:t>
            </a:r>
            <a:r>
              <a:rPr lang="fr-CH" dirty="0" err="1" smtClean="0">
                <a:solidFill>
                  <a:srgbClr val="B0B0B0"/>
                </a:solidFill>
              </a:rPr>
              <a:t>request</a:t>
            </a:r>
            <a:r>
              <a:rPr lang="fr-CH" dirty="0" smtClean="0">
                <a:solidFill>
                  <a:srgbClr val="B0B0B0"/>
                </a:solidFill>
              </a:rPr>
              <a:t> </a:t>
            </a:r>
            <a:r>
              <a:rPr lang="fr-CH" dirty="0">
                <a:solidFill>
                  <a:srgbClr val="B0B0B0"/>
                </a:solidFill>
              </a:rPr>
              <a:t>€</a:t>
            </a:r>
            <a:r>
              <a:rPr lang="fr-CH" dirty="0" smtClean="0">
                <a:solidFill>
                  <a:srgbClr val="B0B0B0"/>
                </a:solidFill>
              </a:rPr>
              <a:t>3m, duration 3 </a:t>
            </a:r>
            <a:r>
              <a:rPr lang="fr-CH" dirty="0" err="1" smtClean="0">
                <a:solidFill>
                  <a:srgbClr val="B0B0B0"/>
                </a:solidFill>
              </a:rPr>
              <a:t>years</a:t>
            </a:r>
            <a:endParaRPr lang="fr-CH" dirty="0">
              <a:solidFill>
                <a:srgbClr val="B0B0B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A3B26D-4110-354E-A2F1-740B65F522C3}"/>
              </a:ext>
            </a:extLst>
          </p:cNvPr>
          <p:cNvSpPr txBox="1"/>
          <p:nvPr/>
        </p:nvSpPr>
        <p:spPr>
          <a:xfrm>
            <a:off x="7884134" y="2092242"/>
            <a:ext cx="4060205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004197"/>
                </a:solidFill>
              </a:rPr>
              <a:t>Coordinating institute CERN: management, administrative and financial aspects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004197"/>
                </a:solidFill>
              </a:rPr>
              <a:t>Scientific </a:t>
            </a:r>
            <a:r>
              <a:rPr lang="en-US" altLang="en-US" sz="1600" dirty="0" smtClean="0">
                <a:solidFill>
                  <a:srgbClr val="004197"/>
                </a:solidFill>
              </a:rPr>
              <a:t>coordinator </a:t>
            </a:r>
            <a:r>
              <a:rPr lang="en-US" altLang="en-US" sz="1600" dirty="0">
                <a:solidFill>
                  <a:srgbClr val="004197"/>
                </a:solidFill>
              </a:rPr>
              <a:t>N. Sammut (U. Malta)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004197"/>
                </a:solidFill>
              </a:rPr>
              <a:t>Chair of Governing Board: S</a:t>
            </a:r>
            <a:r>
              <a:rPr lang="en-US" altLang="en-US" sz="1600" dirty="0" smtClean="0">
                <a:solidFill>
                  <a:srgbClr val="004197"/>
                </a:solidFill>
              </a:rPr>
              <a:t>. </a:t>
            </a:r>
            <a:r>
              <a:rPr lang="en-US" altLang="en-US" sz="1600" dirty="0" smtClean="0">
                <a:solidFill>
                  <a:srgbClr val="004197"/>
                </a:solidFill>
              </a:rPr>
              <a:t>Damjanovic (SEEIIST).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004197"/>
                </a:solidFill>
              </a:rPr>
              <a:t>20 </a:t>
            </a:r>
            <a:r>
              <a:rPr lang="en-US" altLang="en-US" sz="1600" dirty="0" smtClean="0">
                <a:solidFill>
                  <a:srgbClr val="004197"/>
                </a:solidFill>
              </a:rPr>
              <a:t>participants from Central-West </a:t>
            </a:r>
            <a:r>
              <a:rPr lang="en-US" altLang="en-US" sz="1600" dirty="0" smtClean="0">
                <a:solidFill>
                  <a:srgbClr val="004197"/>
                </a:solidFill>
              </a:rPr>
              <a:t>Europe (including </a:t>
            </a:r>
            <a:r>
              <a:rPr lang="en-US" altLang="en-US" sz="1600" dirty="0" err="1" smtClean="0">
                <a:solidFill>
                  <a:srgbClr val="004197"/>
                </a:solidFill>
              </a:rPr>
              <a:t>Cosylab</a:t>
            </a:r>
            <a:r>
              <a:rPr lang="en-US" altLang="en-US" sz="1600" dirty="0" smtClean="0">
                <a:solidFill>
                  <a:srgbClr val="004197"/>
                </a:solidFill>
              </a:rPr>
              <a:t> for Slovenia)</a:t>
            </a:r>
            <a:endParaRPr lang="en-US" altLang="en-US" sz="1600" dirty="0" smtClean="0">
              <a:solidFill>
                <a:srgbClr val="004197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004197"/>
                </a:solidFill>
              </a:rPr>
              <a:t>10</a:t>
            </a:r>
            <a:r>
              <a:rPr lang="en-US" altLang="en-US" sz="1600" dirty="0" smtClean="0">
                <a:solidFill>
                  <a:srgbClr val="004197"/>
                </a:solidFill>
              </a:rPr>
              <a:t> </a:t>
            </a:r>
            <a:r>
              <a:rPr lang="en-US" altLang="en-US" sz="1600" dirty="0" smtClean="0">
                <a:solidFill>
                  <a:srgbClr val="004197"/>
                </a:solidFill>
              </a:rPr>
              <a:t>participants from SEE </a:t>
            </a:r>
            <a:r>
              <a:rPr lang="en-US" altLang="en-US" sz="1600" dirty="0" smtClean="0">
                <a:solidFill>
                  <a:srgbClr val="004197"/>
                </a:solidFill>
              </a:rPr>
              <a:t>linked to SEEIIST (including JSI for Slovenia)</a:t>
            </a:r>
            <a:endParaRPr lang="en-US" altLang="en-US" sz="1600" dirty="0" smtClean="0">
              <a:solidFill>
                <a:srgbClr val="004197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004197"/>
                </a:solidFill>
              </a:rPr>
              <a:t>Focus on technical aspects and on building community and capacity in </a:t>
            </a:r>
            <a:r>
              <a:rPr lang="en-US" altLang="en-US" sz="1600" dirty="0" smtClean="0">
                <a:solidFill>
                  <a:srgbClr val="004197"/>
                </a:solidFill>
              </a:rPr>
              <a:t>SEE.</a:t>
            </a:r>
            <a:endParaRPr lang="en-US" altLang="en-US" sz="1600" dirty="0" smtClean="0">
              <a:solidFill>
                <a:srgbClr val="004197"/>
              </a:solidFill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8499355-0444-9840-8EE3-46A341C7E1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551763"/>
              </p:ext>
            </p:extLst>
          </p:nvPr>
        </p:nvGraphicFramePr>
        <p:xfrm>
          <a:off x="465441" y="1830329"/>
          <a:ext cx="7272716" cy="4284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905">
                  <a:extLst>
                    <a:ext uri="{9D8B030D-6E8A-4147-A177-3AD203B41FA5}">
                      <a16:colId xmlns:a16="http://schemas.microsoft.com/office/drawing/2014/main" val="2672551504"/>
                    </a:ext>
                  </a:extLst>
                </a:gridCol>
                <a:gridCol w="2357518">
                  <a:extLst>
                    <a:ext uri="{9D8B030D-6E8A-4147-A177-3AD203B41FA5}">
                      <a16:colId xmlns:a16="http://schemas.microsoft.com/office/drawing/2014/main" val="2316618080"/>
                    </a:ext>
                  </a:extLst>
                </a:gridCol>
                <a:gridCol w="1482671">
                  <a:extLst>
                    <a:ext uri="{9D8B030D-6E8A-4147-A177-3AD203B41FA5}">
                      <a16:colId xmlns:a16="http://schemas.microsoft.com/office/drawing/2014/main" val="1705772245"/>
                    </a:ext>
                  </a:extLst>
                </a:gridCol>
                <a:gridCol w="2922622">
                  <a:extLst>
                    <a:ext uri="{9D8B030D-6E8A-4147-A177-3AD203B41FA5}">
                      <a16:colId xmlns:a16="http://schemas.microsoft.com/office/drawing/2014/main" val="606907640"/>
                    </a:ext>
                  </a:extLst>
                </a:gridCol>
              </a:tblGrid>
              <a:tr h="352259">
                <a:tc>
                  <a:txBody>
                    <a:bodyPr/>
                    <a:lstStyle/>
                    <a:p>
                      <a:r>
                        <a:rPr lang="en-GB" sz="1200" dirty="0"/>
                        <a:t>N</a:t>
                      </a:r>
                      <a:r>
                        <a:rPr lang="en-GB" sz="1200" baseline="300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WP Coordinator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Partners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322672"/>
                  </a:ext>
                </a:extLst>
              </a:tr>
              <a:tr h="304226">
                <a:tc>
                  <a:txBody>
                    <a:bodyPr/>
                    <a:lstStyle/>
                    <a:p>
                      <a:r>
                        <a:rPr lang="en-GB" sz="1200" dirty="0"/>
                        <a:t>WP1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dirty="0">
                          <a:solidFill>
                            <a:schemeClr val="tx1"/>
                          </a:solidFill>
                        </a:rPr>
                        <a:t>Project Management and Technical Coordination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N. Sammut </a:t>
                      </a:r>
                      <a:r>
                        <a:rPr lang="en-GB" sz="1200" dirty="0" smtClean="0"/>
                        <a:t>(</a:t>
                      </a:r>
                      <a:r>
                        <a:rPr lang="en-GB" sz="1200" dirty="0" err="1" smtClean="0"/>
                        <a:t>UMalta</a:t>
                      </a:r>
                      <a:r>
                        <a:rPr lang="en-GB" sz="1200" dirty="0" smtClean="0"/>
                        <a:t>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u="sng" dirty="0" err="1"/>
                        <a:t>UMalta</a:t>
                      </a:r>
                      <a:r>
                        <a:rPr lang="en-GB" sz="1200" u="none" dirty="0"/>
                        <a:t>, </a:t>
                      </a:r>
                      <a:r>
                        <a:rPr lang="en-GB" sz="1200" u="sng" dirty="0"/>
                        <a:t>CERN</a:t>
                      </a:r>
                      <a:r>
                        <a:rPr lang="en-GB" sz="1200" dirty="0"/>
                        <a:t>, GSI, SEEIIST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899672"/>
                  </a:ext>
                </a:extLst>
              </a:tr>
              <a:tr h="477290">
                <a:tc>
                  <a:txBody>
                    <a:bodyPr/>
                    <a:lstStyle/>
                    <a:p>
                      <a:r>
                        <a:rPr lang="en-GB" sz="1200" dirty="0"/>
                        <a:t>WP2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dirty="0">
                          <a:solidFill>
                            <a:schemeClr val="tx1"/>
                          </a:solidFill>
                        </a:rPr>
                        <a:t>Networking &amp; SEE user community, collaborative platform, dissemination and outreach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M. Dosanjh </a:t>
                      </a:r>
                      <a:r>
                        <a:rPr lang="en-GB" sz="1200" dirty="0" smtClean="0"/>
                        <a:t>(CERN)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u="sng" dirty="0"/>
                        <a:t>CERN</a:t>
                      </a:r>
                      <a:r>
                        <a:rPr lang="en-GB" sz="1200" dirty="0"/>
                        <a:t>, SEEIIST (UKIM, CCM), CNAO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145921"/>
                  </a:ext>
                </a:extLst>
              </a:tr>
              <a:tr h="260830">
                <a:tc>
                  <a:txBody>
                    <a:bodyPr/>
                    <a:lstStyle/>
                    <a:p>
                      <a:r>
                        <a:rPr lang="en-GB" sz="1200" dirty="0"/>
                        <a:t>WP3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dirty="0">
                          <a:solidFill>
                            <a:schemeClr val="tx1"/>
                          </a:solidFill>
                        </a:rPr>
                        <a:t>Accelerator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M. </a:t>
                      </a:r>
                      <a:r>
                        <a:rPr lang="en-GB" sz="1200" dirty="0" smtClean="0"/>
                        <a:t>Vretenar (CERN)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u="sng" dirty="0"/>
                        <a:t>CERN</a:t>
                      </a:r>
                      <a:r>
                        <a:rPr lang="en-GB" sz="1200" dirty="0"/>
                        <a:t>, SEEIIST (</a:t>
                      </a:r>
                      <a:r>
                        <a:rPr lang="en-GB" sz="1200" dirty="0" err="1"/>
                        <a:t>USarajevo</a:t>
                      </a:r>
                      <a:r>
                        <a:rPr lang="en-GB" sz="1200" dirty="0"/>
                        <a:t>), </a:t>
                      </a:r>
                      <a:r>
                        <a:rPr lang="en-GB" sz="1200" dirty="0" err="1"/>
                        <a:t>Bevatech</a:t>
                      </a:r>
                      <a:r>
                        <a:rPr lang="en-GB" sz="1200" dirty="0"/>
                        <a:t>, CNAO, INFN, </a:t>
                      </a:r>
                      <a:r>
                        <a:rPr lang="en-GB" sz="1200" dirty="0" err="1"/>
                        <a:t>UMelbourne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 err="1"/>
                        <a:t>MedAustron</a:t>
                      </a:r>
                      <a:r>
                        <a:rPr lang="en-GB" sz="1200" dirty="0"/>
                        <a:t>,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484424"/>
                  </a:ext>
                </a:extLst>
              </a:tr>
              <a:tr h="273746">
                <a:tc>
                  <a:txBody>
                    <a:bodyPr/>
                    <a:lstStyle/>
                    <a:p>
                      <a:r>
                        <a:rPr lang="en-GB" sz="1200" dirty="0"/>
                        <a:t>WP4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dirty="0">
                          <a:solidFill>
                            <a:schemeClr val="tx1"/>
                          </a:solidFill>
                        </a:rPr>
                        <a:t>Magnet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L. </a:t>
                      </a:r>
                      <a:r>
                        <a:rPr lang="en-GB" sz="1200" dirty="0" smtClean="0"/>
                        <a:t>Rossi (INFN)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u="sng" dirty="0"/>
                        <a:t>INFN</a:t>
                      </a:r>
                      <a:r>
                        <a:rPr lang="en-GB" sz="1200" dirty="0"/>
                        <a:t>, SEEIIST (SEN), CEA, CERN, CIEMAT, PSI, </a:t>
                      </a:r>
                      <a:r>
                        <a:rPr lang="en-GB" sz="1200" dirty="0" err="1"/>
                        <a:t>UUppsala</a:t>
                      </a:r>
                      <a:r>
                        <a:rPr lang="en-GB" sz="1200" dirty="0"/>
                        <a:t>, WRPC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422351"/>
                  </a:ext>
                </a:extLst>
              </a:tr>
              <a:tr h="441644">
                <a:tc>
                  <a:txBody>
                    <a:bodyPr/>
                    <a:lstStyle/>
                    <a:p>
                      <a:r>
                        <a:rPr lang="en-GB" sz="1200" dirty="0"/>
                        <a:t>WP5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dirty="0">
                          <a:solidFill>
                            <a:schemeClr val="tx1"/>
                          </a:solidFill>
                        </a:rPr>
                        <a:t>Gantry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S. </a:t>
                      </a:r>
                      <a:r>
                        <a:rPr lang="en-GB" sz="1200" dirty="0" smtClean="0"/>
                        <a:t>Rossi (CNAO)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u="sng" dirty="0"/>
                        <a:t>CNAO</a:t>
                      </a:r>
                      <a:r>
                        <a:rPr lang="en-GB" sz="1200" dirty="0"/>
                        <a:t>, SEEIIST (</a:t>
                      </a:r>
                      <a:r>
                        <a:rPr lang="en-GB" sz="1200" dirty="0" err="1"/>
                        <a:t>UTirana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 err="1"/>
                        <a:t>UPrishtina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 err="1"/>
                        <a:t>UKIMe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 err="1"/>
                        <a:t>UTetova</a:t>
                      </a:r>
                      <a:r>
                        <a:rPr lang="en-GB" sz="1200" dirty="0"/>
                        <a:t>), CERN, INFN, </a:t>
                      </a:r>
                      <a:r>
                        <a:rPr lang="en-GB" sz="1200" dirty="0" err="1"/>
                        <a:t>MedAustron</a:t>
                      </a:r>
                      <a:r>
                        <a:rPr lang="en-GB" sz="1200" dirty="0"/>
                        <a:t>, PSI, </a:t>
                      </a:r>
                      <a:r>
                        <a:rPr lang="en-GB" sz="1200" dirty="0" err="1"/>
                        <a:t>UMelbourne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811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dirty="0"/>
                        <a:t>WP6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dirty="0">
                          <a:solidFill>
                            <a:schemeClr val="tx1"/>
                          </a:solidFill>
                        </a:rPr>
                        <a:t>Medical Biophysics and Imaging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C. </a:t>
                      </a:r>
                      <a:r>
                        <a:rPr lang="en-GB" sz="1200" dirty="0" err="1" smtClean="0"/>
                        <a:t>Graeff</a:t>
                      </a:r>
                      <a:r>
                        <a:rPr lang="en-GB" sz="1200" dirty="0" smtClean="0"/>
                        <a:t> (GSI)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u="sng" dirty="0"/>
                        <a:t>GSI</a:t>
                      </a:r>
                      <a:r>
                        <a:rPr lang="en-GB" sz="1200" dirty="0"/>
                        <a:t>, CNAO, ANSTO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205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dirty="0"/>
                        <a:t>WP7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dirty="0">
                          <a:solidFill>
                            <a:schemeClr val="tx1"/>
                          </a:solidFill>
                        </a:rPr>
                        <a:t>Multiple Energy Extraction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T. </a:t>
                      </a:r>
                      <a:r>
                        <a:rPr lang="en-GB" sz="1200" dirty="0" smtClean="0"/>
                        <a:t>Haberer (HIT)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u="sng" dirty="0"/>
                        <a:t>HIT</a:t>
                      </a:r>
                      <a:r>
                        <a:rPr lang="en-GB" sz="1200" dirty="0"/>
                        <a:t>, GSI, SEEIIST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545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dirty="0"/>
                        <a:t>WP8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dirty="0">
                          <a:solidFill>
                            <a:schemeClr val="tx1"/>
                          </a:solidFill>
                        </a:rPr>
                        <a:t>Controls and Safety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M. </a:t>
                      </a:r>
                      <a:r>
                        <a:rPr lang="en-GB" sz="1200" dirty="0" smtClean="0"/>
                        <a:t>Plesko (</a:t>
                      </a:r>
                      <a:r>
                        <a:rPr lang="en-GB" sz="1200" dirty="0" err="1" smtClean="0"/>
                        <a:t>Cosylab</a:t>
                      </a:r>
                      <a:r>
                        <a:rPr lang="en-GB" sz="1200" dirty="0" smtClean="0"/>
                        <a:t>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u="sng" dirty="0" err="1"/>
                        <a:t>Cosylab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 err="1"/>
                        <a:t>MedAustron</a:t>
                      </a:r>
                      <a:r>
                        <a:rPr lang="en-GB" sz="1200" dirty="0"/>
                        <a:t>, SEEIIST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6615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dirty="0"/>
                        <a:t>WP9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200" dirty="0">
                          <a:solidFill>
                            <a:schemeClr val="tx1"/>
                          </a:solidFill>
                        </a:rPr>
                        <a:t>Facility Integration and Sustainability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N. </a:t>
                      </a:r>
                      <a:r>
                        <a:rPr lang="en-GB" sz="1200" dirty="0" smtClean="0"/>
                        <a:t>Sammut (</a:t>
                      </a:r>
                      <a:r>
                        <a:rPr lang="en-GB" sz="1200" dirty="0" err="1" smtClean="0"/>
                        <a:t>UMalta</a:t>
                      </a:r>
                      <a:r>
                        <a:rPr lang="en-GB" sz="1200" dirty="0" smtClean="0"/>
                        <a:t>)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u="sng" dirty="0" err="1"/>
                        <a:t>UMalta</a:t>
                      </a:r>
                      <a:r>
                        <a:rPr lang="en-GB" sz="1200" dirty="0"/>
                        <a:t>, ESADE, SEEIIST (</a:t>
                      </a:r>
                      <a:r>
                        <a:rPr lang="en-GB" sz="1200" dirty="0" err="1"/>
                        <a:t>USofia</a:t>
                      </a:r>
                      <a:r>
                        <a:rPr lang="en-GB" sz="1200" dirty="0"/>
                        <a:t>, EIZ), CERN, INFN, CNAO, GSI, HIT, </a:t>
                      </a:r>
                      <a:r>
                        <a:rPr lang="en-GB" sz="1200" dirty="0" err="1"/>
                        <a:t>Cosylab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 err="1"/>
                        <a:t>MedAustron</a:t>
                      </a:r>
                      <a:r>
                        <a:rPr lang="en-GB" sz="12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827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0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441" y="861716"/>
            <a:ext cx="3680749" cy="57873"/>
          </a:xfrm>
          <a:prstGeom prst="rect">
            <a:avLst/>
          </a:prstGeom>
          <a:solidFill>
            <a:srgbClr val="004197"/>
          </a:solidFill>
          <a:ln w="22225" cap="rnd" cmpd="sng" algn="ctr">
            <a:solidFill>
              <a:srgbClr val="00419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75968" y="861716"/>
            <a:ext cx="3680749" cy="57873"/>
          </a:xfrm>
          <a:prstGeom prst="rect">
            <a:avLst/>
          </a:prstGeom>
          <a:solidFill>
            <a:srgbClr val="4590B8">
              <a:lumMod val="60000"/>
              <a:lumOff val="40000"/>
            </a:srgbClr>
          </a:solidFill>
          <a:ln w="22225" cap="rnd" cmpd="sng" algn="ctr">
            <a:solidFill>
              <a:srgbClr val="4590B8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73863" y="861716"/>
            <a:ext cx="3680749" cy="57873"/>
          </a:xfrm>
          <a:prstGeom prst="rect">
            <a:avLst/>
          </a:prstGeom>
          <a:solidFill>
            <a:srgbClr val="EBEBEB">
              <a:lumMod val="75000"/>
            </a:srgbClr>
          </a:solidFill>
          <a:ln w="22225" cap="rnd" cmpd="sng" algn="ctr">
            <a:solidFill>
              <a:srgbClr val="EBEBEB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65441" y="-630005"/>
            <a:ext cx="11289171" cy="1497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b="1" cap="none" dirty="0" smtClean="0">
                <a:solidFill>
                  <a:srgbClr val="004197"/>
                </a:solidFill>
                <a:latin typeface="+mn-lt"/>
              </a:rPr>
              <a:t>Conclusions and Outlook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4197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74720" y="979666"/>
            <a:ext cx="491490" cy="357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A3B26D-4110-354E-A2F1-740B65F522C3}"/>
              </a:ext>
            </a:extLst>
          </p:cNvPr>
          <p:cNvSpPr txBox="1"/>
          <p:nvPr/>
        </p:nvSpPr>
        <p:spPr>
          <a:xfrm>
            <a:off x="411073" y="1020298"/>
            <a:ext cx="11343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000" b="1" dirty="0" smtClean="0">
                <a:solidFill>
                  <a:srgbClr val="004197"/>
                </a:solidFill>
              </a:rPr>
              <a:t>Our goal is to create a community around/for SEEIIST, not only to design an </a:t>
            </a:r>
            <a:r>
              <a:rPr lang="en-US" altLang="en-US" sz="2000" b="1" dirty="0" smtClean="0">
                <a:solidFill>
                  <a:srgbClr val="004197"/>
                </a:solidFill>
              </a:rPr>
              <a:t>accelerator: </a:t>
            </a:r>
            <a:r>
              <a:rPr lang="en-US" altLang="en-US" sz="2000" dirty="0" smtClean="0">
                <a:solidFill>
                  <a:srgbClr val="004197"/>
                </a:solidFill>
              </a:rPr>
              <a:t>develop</a:t>
            </a:r>
            <a:r>
              <a:rPr lang="en-US" altLang="en-US" sz="2000" b="1" dirty="0" smtClean="0">
                <a:solidFill>
                  <a:srgbClr val="004197"/>
                </a:solidFill>
              </a:rPr>
              <a:t> </a:t>
            </a:r>
            <a:r>
              <a:rPr lang="en-US" altLang="en-US" sz="2000" dirty="0" smtClean="0">
                <a:solidFill>
                  <a:srgbClr val="004197"/>
                </a:solidFill>
              </a:rPr>
              <a:t>an ecosystem that will support SEEIIST construction and </a:t>
            </a:r>
            <a:r>
              <a:rPr lang="en-US" altLang="en-US" sz="2000" dirty="0" smtClean="0">
                <a:solidFill>
                  <a:srgbClr val="004197"/>
                </a:solidFill>
              </a:rPr>
              <a:t>build in </a:t>
            </a:r>
            <a:r>
              <a:rPr lang="en-US" altLang="en-US" sz="2000" dirty="0" smtClean="0">
                <a:solidFill>
                  <a:srgbClr val="004197"/>
                </a:solidFill>
              </a:rPr>
              <a:t>the SEE region the competencies required to construct and operate the </a:t>
            </a:r>
            <a:r>
              <a:rPr lang="en-US" altLang="en-US" sz="2000" dirty="0" smtClean="0">
                <a:solidFill>
                  <a:srgbClr val="004197"/>
                </a:solidFill>
              </a:rPr>
              <a:t>facility, involving </a:t>
            </a:r>
            <a:r>
              <a:rPr lang="en-US" altLang="en-US" sz="2000" dirty="0" smtClean="0">
                <a:solidFill>
                  <a:srgbClr val="004197"/>
                </a:solidFill>
              </a:rPr>
              <a:t>local industry at the earliest possible </a:t>
            </a:r>
            <a:r>
              <a:rPr lang="en-US" altLang="en-US" sz="2000" dirty="0" smtClean="0">
                <a:solidFill>
                  <a:srgbClr val="004197"/>
                </a:solidFill>
              </a:rPr>
              <a:t>stage.</a:t>
            </a:r>
            <a:endParaRPr lang="en-US" altLang="en-US" sz="2000" dirty="0" smtClean="0">
              <a:solidFill>
                <a:srgbClr val="004197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A3B26D-4110-354E-A2F1-740B65F522C3}"/>
              </a:ext>
            </a:extLst>
          </p:cNvPr>
          <p:cNvSpPr txBox="1"/>
          <p:nvPr/>
        </p:nvSpPr>
        <p:spPr>
          <a:xfrm>
            <a:off x="2745111" y="4775716"/>
            <a:ext cx="4043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dirty="0" smtClean="0">
                <a:solidFill>
                  <a:srgbClr val="004197"/>
                </a:solidFill>
              </a:rPr>
              <a:t>SEEIIST at the centre of the a cooperation network between European accelerator centers, universities and industry.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3862" y="2535563"/>
            <a:ext cx="3770765" cy="17006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A3B26D-4110-354E-A2F1-740B65F522C3}"/>
              </a:ext>
            </a:extLst>
          </p:cNvPr>
          <p:cNvSpPr txBox="1"/>
          <p:nvPr/>
        </p:nvSpPr>
        <p:spPr>
          <a:xfrm>
            <a:off x="8073862" y="4310181"/>
            <a:ext cx="4035479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dirty="0" smtClean="0">
                <a:solidFill>
                  <a:srgbClr val="004197"/>
                </a:solidFill>
              </a:rPr>
              <a:t>1-3 April 2020</a:t>
            </a:r>
            <a:r>
              <a:rPr lang="en-US" altLang="en-US" b="1" dirty="0" smtClean="0">
                <a:solidFill>
                  <a:srgbClr val="004197"/>
                </a:solidFill>
              </a:rPr>
              <a:t>: SEEIIST meets industry </a:t>
            </a:r>
            <a:r>
              <a:rPr lang="en-US" altLang="en-US" dirty="0" smtClean="0">
                <a:solidFill>
                  <a:srgbClr val="004197"/>
                </a:solidFill>
              </a:rPr>
              <a:t>Workshop in Sarajevo City </a:t>
            </a:r>
            <a:r>
              <a:rPr lang="en-US" altLang="en-US" dirty="0" smtClean="0">
                <a:solidFill>
                  <a:srgbClr val="004197"/>
                </a:solidFill>
              </a:rPr>
              <a:t>Hall.</a:t>
            </a:r>
            <a:endParaRPr lang="en-US" altLang="en-US" dirty="0" smtClean="0">
              <a:solidFill>
                <a:srgbClr val="004197"/>
              </a:solidFill>
            </a:endParaRPr>
          </a:p>
          <a:p>
            <a:pPr>
              <a:spcAft>
                <a:spcPts val="600"/>
              </a:spcAft>
            </a:pPr>
            <a:r>
              <a:rPr lang="en-US" altLang="en-US" sz="1600" dirty="0" smtClean="0">
                <a:solidFill>
                  <a:srgbClr val="004197"/>
                </a:solidFill>
              </a:rPr>
              <a:t>Co-</a:t>
            </a:r>
            <a:r>
              <a:rPr lang="en-US" altLang="en-US" sz="1600" dirty="0" err="1" smtClean="0">
                <a:solidFill>
                  <a:srgbClr val="004197"/>
                </a:solidFill>
              </a:rPr>
              <a:t>organised</a:t>
            </a:r>
            <a:r>
              <a:rPr lang="en-US" altLang="en-US" sz="1600" dirty="0" smtClean="0">
                <a:solidFill>
                  <a:srgbClr val="004197"/>
                </a:solidFill>
              </a:rPr>
              <a:t> by CERN and </a:t>
            </a:r>
            <a:r>
              <a:rPr lang="en-US" altLang="en-US" sz="1600" dirty="0" err="1" smtClean="0">
                <a:solidFill>
                  <a:srgbClr val="004197"/>
                </a:solidFill>
              </a:rPr>
              <a:t>Cosylab</a:t>
            </a:r>
            <a:r>
              <a:rPr lang="en-US" altLang="en-US" sz="1600" dirty="0" smtClean="0">
                <a:solidFill>
                  <a:srgbClr val="004197"/>
                </a:solidFill>
              </a:rPr>
              <a:t> for SEEIIST, supported by Central European Initiative. </a:t>
            </a:r>
            <a:endParaRPr lang="en-US" altLang="en-US" sz="1600" dirty="0" smtClean="0">
              <a:solidFill>
                <a:srgbClr val="004197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40" y="3439989"/>
            <a:ext cx="2466744" cy="20788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7547" y="2392176"/>
            <a:ext cx="3850952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sz="2400" b="1" dirty="0" err="1" smtClean="0">
                <a:solidFill>
                  <a:srgbClr val="FF0000"/>
                </a:solidFill>
              </a:rPr>
              <a:t>Priority</a:t>
            </a:r>
            <a:r>
              <a:rPr lang="fr-CH" sz="2400" dirty="0" smtClean="0"/>
              <a:t>:</a:t>
            </a:r>
          </a:p>
          <a:p>
            <a:r>
              <a:rPr lang="fr-CH" sz="2400" dirty="0" err="1"/>
              <a:t>d</a:t>
            </a:r>
            <a:r>
              <a:rPr lang="fr-CH" sz="2400" dirty="0" err="1" smtClean="0"/>
              <a:t>efine</a:t>
            </a:r>
            <a:r>
              <a:rPr lang="fr-CH" sz="2400" dirty="0" smtClean="0"/>
              <a:t> a flexible and </a:t>
            </a:r>
            <a:r>
              <a:rPr lang="fr-CH" sz="2400" dirty="0" err="1" smtClean="0"/>
              <a:t>innovative</a:t>
            </a:r>
            <a:r>
              <a:rPr lang="fr-CH" sz="2400" dirty="0" smtClean="0"/>
              <a:t> </a:t>
            </a:r>
            <a:r>
              <a:rPr lang="fr-CH" sz="2400" dirty="0" err="1" smtClean="0"/>
              <a:t>accelerator</a:t>
            </a:r>
            <a:r>
              <a:rPr lang="fr-CH" sz="2400" dirty="0" smtClean="0"/>
              <a:t> design </a:t>
            </a:r>
            <a:r>
              <a:rPr lang="fr-CH" sz="2400" dirty="0" err="1" smtClean="0"/>
              <a:t>strategy</a:t>
            </a:r>
            <a:r>
              <a:rPr lang="fr-CH" sz="2400" dirty="0" smtClean="0"/>
              <a:t>, to support the SEEIIST objectives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5791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39" y="1746839"/>
            <a:ext cx="6163959" cy="43159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5441" y="861716"/>
            <a:ext cx="3680749" cy="57873"/>
          </a:xfrm>
          <a:prstGeom prst="rect">
            <a:avLst/>
          </a:prstGeom>
          <a:solidFill>
            <a:srgbClr val="004197"/>
          </a:solidFill>
          <a:ln w="22225" cap="rnd" cmpd="sng" algn="ctr">
            <a:solidFill>
              <a:srgbClr val="00419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75968" y="861716"/>
            <a:ext cx="3680749" cy="57873"/>
          </a:xfrm>
          <a:prstGeom prst="rect">
            <a:avLst/>
          </a:prstGeom>
          <a:solidFill>
            <a:srgbClr val="4590B8">
              <a:lumMod val="60000"/>
              <a:lumOff val="40000"/>
            </a:srgbClr>
          </a:solidFill>
          <a:ln w="22225" cap="rnd" cmpd="sng" algn="ctr">
            <a:solidFill>
              <a:srgbClr val="4590B8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73863" y="861716"/>
            <a:ext cx="3680749" cy="57873"/>
          </a:xfrm>
          <a:prstGeom prst="rect">
            <a:avLst/>
          </a:prstGeom>
          <a:solidFill>
            <a:srgbClr val="EBEBEB">
              <a:lumMod val="75000"/>
            </a:srgbClr>
          </a:solidFill>
          <a:ln w="22225" cap="rnd" cmpd="sng" algn="ctr">
            <a:solidFill>
              <a:srgbClr val="EBEBEB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65440" y="-588657"/>
            <a:ext cx="11289171" cy="1497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cap="none" dirty="0" smtClean="0">
                <a:solidFill>
                  <a:srgbClr val="004197"/>
                </a:solidFill>
                <a:latin typeface="+mn-lt"/>
              </a:rPr>
              <a:t>The key element: the accelerator</a:t>
            </a:r>
            <a:endParaRPr kumimoji="0" lang="en-GB" b="1" i="0" u="none" strike="noStrike" kern="1200" cap="none" spc="0" normalizeH="0" baseline="0" dirty="0">
              <a:ln>
                <a:noFill/>
              </a:ln>
              <a:solidFill>
                <a:srgbClr val="004197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74720" y="979666"/>
            <a:ext cx="491490" cy="357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A3B26D-4110-354E-A2F1-740B65F522C3}"/>
              </a:ext>
            </a:extLst>
          </p:cNvPr>
          <p:cNvSpPr txBox="1"/>
          <p:nvPr/>
        </p:nvSpPr>
        <p:spPr>
          <a:xfrm>
            <a:off x="465439" y="979666"/>
            <a:ext cx="11289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400" b="1" dirty="0" smtClean="0">
                <a:solidFill>
                  <a:srgbClr val="004197"/>
                </a:solidFill>
              </a:rPr>
              <a:t>The new facility will place </a:t>
            </a:r>
            <a:r>
              <a:rPr lang="en-US" altLang="en-US" sz="2400" b="1" dirty="0" smtClean="0">
                <a:solidFill>
                  <a:srgbClr val="004197"/>
                </a:solidFill>
              </a:rPr>
              <a:t>science and therapy at </a:t>
            </a:r>
            <a:r>
              <a:rPr lang="en-US" altLang="en-US" sz="2400" b="1" dirty="0" smtClean="0">
                <a:solidFill>
                  <a:srgbClr val="004197"/>
                </a:solidFill>
              </a:rPr>
              <a:t>its focal point -  but the particle accelerator remains </a:t>
            </a:r>
            <a:r>
              <a:rPr lang="en-US" altLang="en-US" sz="2400" b="1" dirty="0" smtClean="0">
                <a:solidFill>
                  <a:srgbClr val="004197"/>
                </a:solidFill>
              </a:rPr>
              <a:t>the</a:t>
            </a:r>
            <a:r>
              <a:rPr lang="en-US" altLang="en-US" sz="2400" b="1" dirty="0" smtClean="0">
                <a:solidFill>
                  <a:srgbClr val="004197"/>
                </a:solidFill>
              </a:rPr>
              <a:t> </a:t>
            </a:r>
            <a:r>
              <a:rPr lang="en-US" altLang="en-US" sz="2400" b="1" dirty="0" smtClean="0">
                <a:solidFill>
                  <a:srgbClr val="004197"/>
                </a:solidFill>
              </a:rPr>
              <a:t>key component in terms of cost and </a:t>
            </a:r>
            <a:r>
              <a:rPr lang="en-US" altLang="en-US" sz="2400" b="1" dirty="0" smtClean="0">
                <a:solidFill>
                  <a:srgbClr val="004197"/>
                </a:solidFill>
              </a:rPr>
              <a:t>performance.</a:t>
            </a:r>
            <a:endParaRPr lang="en-US" altLang="en-US" sz="2400" b="1" dirty="0" smtClean="0">
              <a:solidFill>
                <a:srgbClr val="004197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A3B26D-4110-354E-A2F1-740B65F522C3}"/>
              </a:ext>
            </a:extLst>
          </p:cNvPr>
          <p:cNvSpPr txBox="1"/>
          <p:nvPr/>
        </p:nvSpPr>
        <p:spPr>
          <a:xfrm>
            <a:off x="6779217" y="1809728"/>
            <a:ext cx="52366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400" dirty="0" smtClean="0">
                <a:solidFill>
                  <a:srgbClr val="004197"/>
                </a:solidFill>
              </a:rPr>
              <a:t>The accelerator system (ion source</a:t>
            </a:r>
            <a:r>
              <a:rPr lang="en-US" altLang="en-US" sz="2400" baseline="30000" dirty="0" smtClean="0">
                <a:solidFill>
                  <a:srgbClr val="004197"/>
                </a:solidFill>
              </a:rPr>
              <a:t>1</a:t>
            </a:r>
            <a:r>
              <a:rPr lang="en-US" altLang="en-US" sz="2400" dirty="0" smtClean="0">
                <a:solidFill>
                  <a:srgbClr val="004197"/>
                </a:solidFill>
              </a:rPr>
              <a:t>, injector</a:t>
            </a:r>
            <a:r>
              <a:rPr lang="en-US" altLang="en-US" sz="2400" baseline="30000" dirty="0" smtClean="0">
                <a:solidFill>
                  <a:srgbClr val="004197"/>
                </a:solidFill>
              </a:rPr>
              <a:t>2</a:t>
            </a:r>
            <a:r>
              <a:rPr lang="en-US" altLang="en-US" sz="2400" dirty="0" smtClean="0">
                <a:solidFill>
                  <a:srgbClr val="004197"/>
                </a:solidFill>
              </a:rPr>
              <a:t>, particle accelerator</a:t>
            </a:r>
            <a:r>
              <a:rPr lang="en-US" altLang="en-US" sz="2400" baseline="30000" dirty="0" smtClean="0">
                <a:solidFill>
                  <a:srgbClr val="004197"/>
                </a:solidFill>
              </a:rPr>
              <a:t>3</a:t>
            </a:r>
            <a:r>
              <a:rPr lang="en-US" altLang="en-US" sz="2400" dirty="0" smtClean="0">
                <a:solidFill>
                  <a:srgbClr val="004197"/>
                </a:solidFill>
              </a:rPr>
              <a:t>, beam lines</a:t>
            </a:r>
            <a:r>
              <a:rPr lang="en-US" altLang="en-US" sz="2400" baseline="30000" dirty="0" smtClean="0">
                <a:solidFill>
                  <a:srgbClr val="004197"/>
                </a:solidFill>
              </a:rPr>
              <a:t>4</a:t>
            </a:r>
            <a:r>
              <a:rPr lang="en-US" altLang="en-US" sz="2400" dirty="0" smtClean="0">
                <a:solidFill>
                  <a:srgbClr val="004197"/>
                </a:solidFill>
              </a:rPr>
              <a:t> , gantry</a:t>
            </a:r>
            <a:r>
              <a:rPr lang="en-US" altLang="en-US" sz="2400" baseline="30000" dirty="0" smtClean="0">
                <a:solidFill>
                  <a:srgbClr val="004197"/>
                </a:solidFill>
              </a:rPr>
              <a:t>7</a:t>
            </a:r>
            <a:r>
              <a:rPr lang="en-US" altLang="en-US" sz="2400" dirty="0" smtClean="0">
                <a:solidFill>
                  <a:srgbClr val="004197"/>
                </a:solidFill>
              </a:rPr>
              <a:t>) represents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more than 75% </a:t>
            </a:r>
            <a:r>
              <a:rPr lang="en-US" altLang="en-US" sz="2400" dirty="0" smtClean="0">
                <a:solidFill>
                  <a:srgbClr val="004197"/>
                </a:solidFill>
              </a:rPr>
              <a:t>of the construction and operation costs of the facility</a:t>
            </a:r>
            <a:r>
              <a:rPr lang="en-US" altLang="en-US" sz="2400" dirty="0" smtClean="0">
                <a:solidFill>
                  <a:srgbClr val="004197"/>
                </a:solidFill>
              </a:rPr>
              <a:t>.</a:t>
            </a:r>
            <a:endParaRPr lang="en-US" altLang="en-US" sz="2400" dirty="0" smtClean="0">
              <a:solidFill>
                <a:srgbClr val="00419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7272" y="4083369"/>
            <a:ext cx="20188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View of the accelerator system of the Heidelberg Ion Therapy </a:t>
            </a:r>
            <a:r>
              <a:rPr lang="en-US" dirty="0" smtClean="0"/>
              <a:t>center (left) and of its gantry (right)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641" y="3366511"/>
            <a:ext cx="2570144" cy="259774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342536" y="5098942"/>
            <a:ext cx="532108" cy="7387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>
            <a:endCxn id="6" idx="2"/>
          </p:cNvCxnSpPr>
          <p:nvPr/>
        </p:nvCxnSpPr>
        <p:spPr>
          <a:xfrm flipV="1">
            <a:off x="9035512" y="5468319"/>
            <a:ext cx="1307024" cy="321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3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441" y="861716"/>
            <a:ext cx="3680749" cy="57873"/>
          </a:xfrm>
          <a:prstGeom prst="rect">
            <a:avLst/>
          </a:prstGeom>
          <a:solidFill>
            <a:srgbClr val="004197"/>
          </a:solidFill>
          <a:ln w="22225" cap="rnd" cmpd="sng" algn="ctr">
            <a:solidFill>
              <a:srgbClr val="00419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75968" y="861716"/>
            <a:ext cx="3680749" cy="57873"/>
          </a:xfrm>
          <a:prstGeom prst="rect">
            <a:avLst/>
          </a:prstGeom>
          <a:solidFill>
            <a:srgbClr val="4590B8">
              <a:lumMod val="60000"/>
              <a:lumOff val="40000"/>
            </a:srgbClr>
          </a:solidFill>
          <a:ln w="22225" cap="rnd" cmpd="sng" algn="ctr">
            <a:solidFill>
              <a:srgbClr val="4590B8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73863" y="861716"/>
            <a:ext cx="3680749" cy="57873"/>
          </a:xfrm>
          <a:prstGeom prst="rect">
            <a:avLst/>
          </a:prstGeom>
          <a:solidFill>
            <a:srgbClr val="EBEBEB">
              <a:lumMod val="75000"/>
            </a:srgbClr>
          </a:solidFill>
          <a:ln w="22225" cap="rnd" cmpd="sng" algn="ctr">
            <a:solidFill>
              <a:srgbClr val="EBEBEB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65441" y="-630005"/>
            <a:ext cx="11289171" cy="1497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b="1" cap="none" dirty="0">
                <a:solidFill>
                  <a:srgbClr val="004197"/>
                </a:solidFill>
                <a:latin typeface="+mn-lt"/>
              </a:rPr>
              <a:t>P</a:t>
            </a:r>
            <a:r>
              <a:rPr lang="fr-CH" b="1" cap="none" noProof="0" dirty="0" err="1" smtClean="0">
                <a:solidFill>
                  <a:srgbClr val="004197"/>
                </a:solidFill>
                <a:latin typeface="+mn-lt"/>
              </a:rPr>
              <a:t>resent</a:t>
            </a:r>
            <a:r>
              <a:rPr lang="fr-CH" b="1" cap="none" noProof="0" dirty="0" smtClean="0">
                <a:solidFill>
                  <a:srgbClr val="004197"/>
                </a:solidFill>
                <a:latin typeface="+mn-lt"/>
              </a:rPr>
              <a:t> </a:t>
            </a:r>
            <a:r>
              <a:rPr lang="fr-CH" b="1" cap="none" noProof="0" dirty="0" smtClean="0">
                <a:solidFill>
                  <a:srgbClr val="004197"/>
                </a:solidFill>
                <a:latin typeface="+mn-lt"/>
              </a:rPr>
              <a:t>and the future of ion </a:t>
            </a:r>
            <a:r>
              <a:rPr lang="fr-CH" b="1" cap="none" noProof="0" dirty="0" err="1" smtClean="0">
                <a:solidFill>
                  <a:srgbClr val="004197"/>
                </a:solidFill>
                <a:latin typeface="+mn-lt"/>
              </a:rPr>
              <a:t>therapy</a:t>
            </a:r>
            <a:r>
              <a:rPr lang="fr-CH" b="1" cap="none" noProof="0" dirty="0" smtClean="0">
                <a:solidFill>
                  <a:srgbClr val="004197"/>
                </a:solidFill>
                <a:latin typeface="+mn-lt"/>
              </a:rPr>
              <a:t> </a:t>
            </a:r>
            <a:r>
              <a:rPr lang="fr-CH" b="1" cap="none" noProof="0" dirty="0" err="1" smtClean="0">
                <a:solidFill>
                  <a:srgbClr val="004197"/>
                </a:solidFill>
                <a:latin typeface="+mn-lt"/>
              </a:rPr>
              <a:t>accelerators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4197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74720" y="979666"/>
            <a:ext cx="491490" cy="357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A3B26D-4110-354E-A2F1-740B65F522C3}"/>
              </a:ext>
            </a:extLst>
          </p:cNvPr>
          <p:cNvSpPr txBox="1"/>
          <p:nvPr/>
        </p:nvSpPr>
        <p:spPr>
          <a:xfrm>
            <a:off x="411073" y="1018673"/>
            <a:ext cx="11397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400" b="1" dirty="0" smtClean="0">
                <a:solidFill>
                  <a:srgbClr val="004197"/>
                </a:solidFill>
              </a:rPr>
              <a:t>Europe has played a major role in the development of hadron therapy facilities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A3B26D-4110-354E-A2F1-740B65F522C3}"/>
              </a:ext>
            </a:extLst>
          </p:cNvPr>
          <p:cNvSpPr txBox="1"/>
          <p:nvPr/>
        </p:nvSpPr>
        <p:spPr>
          <a:xfrm>
            <a:off x="324957" y="1470323"/>
            <a:ext cx="113444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spcAft>
                <a:spcPts val="600"/>
              </a:spcAft>
            </a:pPr>
            <a:r>
              <a:rPr lang="en-US" altLang="en-US" sz="2400" dirty="0">
                <a:solidFill>
                  <a:srgbClr val="FF0000"/>
                </a:solidFill>
              </a:rPr>
              <a:t>4</a:t>
            </a:r>
            <a:r>
              <a:rPr lang="en-US" altLang="en-US" sz="2400" dirty="0" smtClean="0">
                <a:solidFill>
                  <a:srgbClr val="FF0000"/>
                </a:solidFill>
              </a:rPr>
              <a:t> ion therapy facilities </a:t>
            </a:r>
            <a:r>
              <a:rPr lang="en-US" altLang="en-US" sz="2400" dirty="0" smtClean="0">
                <a:solidFill>
                  <a:srgbClr val="004197"/>
                </a:solidFill>
              </a:rPr>
              <a:t>operating in Europe (but 3 in China and 6 in Japan!)</a:t>
            </a:r>
          </a:p>
          <a:p>
            <a:pPr marL="2628900" lvl="5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rgbClr val="004197"/>
                </a:solidFill>
              </a:rPr>
              <a:t>2 based on </a:t>
            </a:r>
            <a:r>
              <a:rPr lang="en-US" altLang="en-US" sz="2000" dirty="0" smtClean="0">
                <a:solidFill>
                  <a:srgbClr val="004197"/>
                </a:solidFill>
              </a:rPr>
              <a:t>a </a:t>
            </a:r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</a:rPr>
              <a:t>design</a:t>
            </a:r>
            <a:r>
              <a:rPr lang="en-US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en-US" sz="2000" dirty="0" smtClean="0">
                <a:solidFill>
                  <a:srgbClr val="004197"/>
                </a:solidFill>
              </a:rPr>
              <a:t>started at CERN in 1996. 1</a:t>
            </a:r>
            <a:r>
              <a:rPr lang="en-US" altLang="en-US" sz="2000" baseline="30000" dirty="0" smtClean="0">
                <a:solidFill>
                  <a:srgbClr val="004197"/>
                </a:solidFill>
              </a:rPr>
              <a:t>st</a:t>
            </a:r>
            <a:r>
              <a:rPr lang="en-US" altLang="en-US" sz="2000" dirty="0" smtClean="0">
                <a:solidFill>
                  <a:srgbClr val="004197"/>
                </a:solidFill>
              </a:rPr>
              <a:t> patient at CNAO in 2011.</a:t>
            </a:r>
          </a:p>
          <a:p>
            <a:pPr marL="2628900" lvl="5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rgbClr val="004197"/>
                </a:solidFill>
              </a:rPr>
              <a:t>2 based on </a:t>
            </a:r>
            <a:r>
              <a:rPr lang="en-US" altLang="en-US" sz="2000" dirty="0" smtClean="0">
                <a:solidFill>
                  <a:srgbClr val="004197"/>
                </a:solidFill>
              </a:rPr>
              <a:t>a </a:t>
            </a:r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</a:rPr>
              <a:t>design</a:t>
            </a:r>
            <a:r>
              <a:rPr lang="en-US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en-US" sz="2000" dirty="0" smtClean="0">
                <a:solidFill>
                  <a:srgbClr val="004197"/>
                </a:solidFill>
              </a:rPr>
              <a:t>started at GSI </a:t>
            </a:r>
            <a:r>
              <a:rPr lang="en-US" altLang="en-US" sz="2000" dirty="0" smtClean="0">
                <a:solidFill>
                  <a:srgbClr val="004197"/>
                </a:solidFill>
              </a:rPr>
              <a:t>(Germany) in </a:t>
            </a:r>
            <a:r>
              <a:rPr lang="en-US" altLang="en-US" sz="2000" dirty="0" smtClean="0">
                <a:solidFill>
                  <a:srgbClr val="004197"/>
                </a:solidFill>
              </a:rPr>
              <a:t>1998 . 1</a:t>
            </a:r>
            <a:r>
              <a:rPr lang="en-US" altLang="en-US" sz="2000" baseline="30000" dirty="0" smtClean="0">
                <a:solidFill>
                  <a:srgbClr val="004197"/>
                </a:solidFill>
              </a:rPr>
              <a:t>st</a:t>
            </a:r>
            <a:r>
              <a:rPr lang="en-US" altLang="en-US" sz="2000" dirty="0" smtClean="0">
                <a:solidFill>
                  <a:srgbClr val="004197"/>
                </a:solidFill>
              </a:rPr>
              <a:t> patient at HIT in 2009.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A3B26D-4110-354E-A2F1-740B65F522C3}"/>
              </a:ext>
            </a:extLst>
          </p:cNvPr>
          <p:cNvSpPr txBox="1"/>
          <p:nvPr/>
        </p:nvSpPr>
        <p:spPr>
          <a:xfrm>
            <a:off x="410136" y="4346839"/>
            <a:ext cx="1134447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000" dirty="0" smtClean="0">
                <a:solidFill>
                  <a:srgbClr val="004197"/>
                </a:solidFill>
              </a:rPr>
              <a:t>Particle </a:t>
            </a:r>
            <a:r>
              <a:rPr lang="en-US" altLang="en-US" sz="2000" dirty="0">
                <a:solidFill>
                  <a:srgbClr val="004197"/>
                </a:solidFill>
              </a:rPr>
              <a:t>accelerator technology has made </a:t>
            </a:r>
            <a:r>
              <a:rPr lang="en-US" altLang="en-US" sz="2000" dirty="0" smtClean="0">
                <a:solidFill>
                  <a:srgbClr val="004197"/>
                </a:solidFill>
              </a:rPr>
              <a:t>a huge </a:t>
            </a:r>
            <a:r>
              <a:rPr lang="en-US" altLang="en-US" sz="2000" dirty="0">
                <a:solidFill>
                  <a:srgbClr val="004197"/>
                </a:solidFill>
              </a:rPr>
              <a:t>progress in the last 20 </a:t>
            </a:r>
            <a:r>
              <a:rPr lang="en-US" altLang="en-US" sz="2000" dirty="0" smtClean="0">
                <a:solidFill>
                  <a:srgbClr val="004197"/>
                </a:solidFill>
              </a:rPr>
              <a:t>years, and Japan is progressing fast in the development of new </a:t>
            </a:r>
            <a:r>
              <a:rPr lang="en-US" altLang="en-US" sz="2000" dirty="0" smtClean="0">
                <a:solidFill>
                  <a:srgbClr val="FF0000"/>
                </a:solidFill>
              </a:rPr>
              <a:t>more compact and less expensive </a:t>
            </a:r>
            <a:r>
              <a:rPr lang="en-US" altLang="en-US" sz="2000" dirty="0" smtClean="0">
                <a:solidFill>
                  <a:srgbClr val="004197"/>
                </a:solidFill>
              </a:rPr>
              <a:t>ion therapy accelerator designs. </a:t>
            </a:r>
          </a:p>
          <a:p>
            <a:pPr>
              <a:spcAft>
                <a:spcPts val="600"/>
              </a:spcAft>
            </a:pPr>
            <a:r>
              <a:rPr lang="en-US" altLang="en-US" sz="2000" dirty="0" smtClean="0">
                <a:solidFill>
                  <a:srgbClr val="004197"/>
                </a:solidFill>
              </a:rPr>
              <a:t>Building on the </a:t>
            </a:r>
            <a:r>
              <a:rPr lang="en-US" altLang="en-US" sz="2000" dirty="0" smtClean="0">
                <a:solidFill>
                  <a:srgbClr val="FF0000"/>
                </a:solidFill>
              </a:rPr>
              <a:t>combined experience </a:t>
            </a:r>
            <a:r>
              <a:rPr lang="en-US" altLang="en-US" sz="2000" dirty="0" smtClean="0">
                <a:solidFill>
                  <a:srgbClr val="004197"/>
                </a:solidFill>
              </a:rPr>
              <a:t>accumulated </a:t>
            </a:r>
            <a:r>
              <a:rPr lang="en-US" altLang="en-US" sz="2000" dirty="0">
                <a:solidFill>
                  <a:srgbClr val="004197"/>
                </a:solidFill>
              </a:rPr>
              <a:t>over the last 20 </a:t>
            </a:r>
            <a:r>
              <a:rPr lang="en-US" altLang="en-US" sz="2000" dirty="0" smtClean="0">
                <a:solidFill>
                  <a:srgbClr val="004197"/>
                </a:solidFill>
              </a:rPr>
              <a:t>years by the European </a:t>
            </a:r>
            <a:r>
              <a:rPr lang="en-US" altLang="en-US" sz="2000" dirty="0" smtClean="0">
                <a:solidFill>
                  <a:srgbClr val="004197"/>
                </a:solidFill>
              </a:rPr>
              <a:t>facilities and on the technologies recently developed at CERN and GSI, we can today revise </a:t>
            </a:r>
            <a:r>
              <a:rPr lang="en-US" altLang="en-US" sz="2000" dirty="0" smtClean="0">
                <a:solidFill>
                  <a:srgbClr val="004197"/>
                </a:solidFill>
              </a:rPr>
              <a:t>our </a:t>
            </a:r>
            <a:r>
              <a:rPr lang="en-US" altLang="en-US" sz="2000" dirty="0">
                <a:solidFill>
                  <a:srgbClr val="004197"/>
                </a:solidFill>
              </a:rPr>
              <a:t>standard accelerator </a:t>
            </a:r>
            <a:r>
              <a:rPr lang="en-US" altLang="en-US" sz="2000" dirty="0" smtClean="0">
                <a:solidFill>
                  <a:srgbClr val="004197"/>
                </a:solidFill>
              </a:rPr>
              <a:t>designs to profit of the </a:t>
            </a:r>
            <a:r>
              <a:rPr lang="en-US" altLang="en-US" sz="2000" dirty="0" smtClean="0">
                <a:solidFill>
                  <a:srgbClr val="FF0000"/>
                </a:solidFill>
              </a:rPr>
              <a:t>last </a:t>
            </a:r>
            <a:r>
              <a:rPr lang="en-US" altLang="en-US" sz="2000" dirty="0" smtClean="0">
                <a:solidFill>
                  <a:srgbClr val="FF0000"/>
                </a:solidFill>
              </a:rPr>
              <a:t>advances </a:t>
            </a:r>
            <a:r>
              <a:rPr lang="en-US" altLang="en-US" sz="2000" dirty="0" smtClean="0">
                <a:solidFill>
                  <a:srgbClr val="FF0000"/>
                </a:solidFill>
              </a:rPr>
              <a:t>in accelerator </a:t>
            </a:r>
            <a:r>
              <a:rPr lang="en-US" altLang="en-US" sz="2000" dirty="0" smtClean="0">
                <a:solidFill>
                  <a:srgbClr val="FF0000"/>
                </a:solidFill>
              </a:rPr>
              <a:t>technologies.</a:t>
            </a:r>
            <a:endParaRPr lang="en-US" altLang="en-US" sz="2000" dirty="0" smtClean="0">
              <a:solidFill>
                <a:srgbClr val="004197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3124" y="2837424"/>
            <a:ext cx="1788753" cy="1337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2748" y="2820451"/>
            <a:ext cx="1788753" cy="1339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153" y="2837424"/>
            <a:ext cx="2016806" cy="1344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748" y="2835369"/>
            <a:ext cx="719325" cy="3319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268522" y="2857646"/>
            <a:ext cx="2106957" cy="133882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100" dirty="0"/>
          </a:p>
          <a:p>
            <a:r>
              <a:rPr lang="en-US" sz="2000" dirty="0" smtClean="0"/>
              <a:t>The </a:t>
            </a:r>
            <a:r>
              <a:rPr lang="en-US" sz="2000" dirty="0" smtClean="0"/>
              <a:t>new SEEIIST 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9931" y="2834442"/>
            <a:ext cx="1739862" cy="1309935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8916874" y="3253686"/>
            <a:ext cx="260350" cy="501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A24179-B999-C244-8F06-0DAA8FAD0FE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079" y="2896256"/>
            <a:ext cx="1374076" cy="91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8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441" y="861716"/>
            <a:ext cx="3680749" cy="57873"/>
          </a:xfrm>
          <a:prstGeom prst="rect">
            <a:avLst/>
          </a:prstGeom>
          <a:solidFill>
            <a:srgbClr val="004197"/>
          </a:solidFill>
          <a:ln w="22225" cap="rnd" cmpd="sng" algn="ctr">
            <a:solidFill>
              <a:srgbClr val="00419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75968" y="861716"/>
            <a:ext cx="3680749" cy="57873"/>
          </a:xfrm>
          <a:prstGeom prst="rect">
            <a:avLst/>
          </a:prstGeom>
          <a:solidFill>
            <a:srgbClr val="4590B8">
              <a:lumMod val="60000"/>
              <a:lumOff val="40000"/>
            </a:srgbClr>
          </a:solidFill>
          <a:ln w="22225" cap="rnd" cmpd="sng" algn="ctr">
            <a:solidFill>
              <a:srgbClr val="4590B8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73863" y="861716"/>
            <a:ext cx="3680749" cy="57873"/>
          </a:xfrm>
          <a:prstGeom prst="rect">
            <a:avLst/>
          </a:prstGeom>
          <a:solidFill>
            <a:srgbClr val="EBEBEB">
              <a:lumMod val="75000"/>
            </a:srgbClr>
          </a:solidFill>
          <a:ln w="22225" cap="rnd" cmpd="sng" algn="ctr">
            <a:solidFill>
              <a:srgbClr val="EBEBEB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65441" y="-630005"/>
            <a:ext cx="11289171" cy="1497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b="1" cap="none" dirty="0" err="1" smtClean="0">
                <a:solidFill>
                  <a:srgbClr val="004197"/>
                </a:solidFill>
                <a:latin typeface="+mn-lt"/>
              </a:rPr>
              <a:t>Requirement</a:t>
            </a:r>
            <a:r>
              <a:rPr lang="fr-CH" b="1" cap="none" noProof="0" dirty="0" smtClean="0">
                <a:solidFill>
                  <a:srgbClr val="004197"/>
                </a:solidFill>
                <a:latin typeface="+mn-lt"/>
              </a:rPr>
              <a:t>s for a new </a:t>
            </a:r>
            <a:r>
              <a:rPr lang="fr-CH" b="1" cap="none" noProof="0" dirty="0" err="1" smtClean="0">
                <a:solidFill>
                  <a:srgbClr val="004197"/>
                </a:solidFill>
                <a:latin typeface="+mn-lt"/>
              </a:rPr>
              <a:t>accelerator</a:t>
            </a:r>
            <a:r>
              <a:rPr lang="fr-CH" b="1" cap="none" noProof="0" dirty="0" smtClean="0">
                <a:solidFill>
                  <a:srgbClr val="004197"/>
                </a:solidFill>
                <a:latin typeface="+mn-lt"/>
              </a:rPr>
              <a:t> design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4197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74720" y="979666"/>
            <a:ext cx="491490" cy="357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251840" y="1038685"/>
            <a:ext cx="7502772" cy="28930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spcBef>
                <a:spcPts val="0"/>
              </a:spcBef>
              <a:buFont typeface="Arial"/>
              <a:buNone/>
            </a:pPr>
            <a:r>
              <a:rPr lang="en-GB" sz="1800" b="1" dirty="0" smtClean="0"/>
              <a:t>1. Concentrate on heavy ions </a:t>
            </a:r>
            <a:r>
              <a:rPr lang="en-GB" sz="1800" dirty="0" smtClean="0"/>
              <a:t>(</a:t>
            </a:r>
            <a:r>
              <a:rPr lang="en-GB" sz="1800" dirty="0" smtClean="0"/>
              <a:t>C</a:t>
            </a:r>
            <a:r>
              <a:rPr lang="en-GB" sz="1800" dirty="0" smtClean="0"/>
              <a:t>arbon but also Helium, Oxygen, etc.) because proton therapy is now commercial (4 companies offer turn-key facilities) while ions have higher potential for treatmen</a:t>
            </a:r>
            <a:r>
              <a:rPr lang="en-GB" sz="1800" dirty="0" smtClean="0"/>
              <a:t>t </a:t>
            </a:r>
            <a:r>
              <a:rPr lang="en-GB" sz="1800" dirty="0" smtClean="0"/>
              <a:t>but lower diffusion.</a:t>
            </a:r>
          </a:p>
          <a:p>
            <a:pPr marL="36576" indent="0">
              <a:spcBef>
                <a:spcPts val="0"/>
              </a:spcBef>
              <a:buFont typeface="Arial"/>
              <a:buNone/>
            </a:pPr>
            <a:endParaRPr lang="en-GB" sz="800" dirty="0" smtClean="0"/>
          </a:p>
          <a:p>
            <a:pPr marL="36576" indent="0">
              <a:spcBef>
                <a:spcPts val="0"/>
              </a:spcBef>
              <a:buFont typeface="Arial"/>
              <a:buNone/>
            </a:pPr>
            <a:r>
              <a:rPr lang="en-GB" sz="1800" b="1" dirty="0" smtClean="0"/>
              <a:t>2. A next generation ion research and therapy accelerator must have: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FF0000"/>
                </a:solidFill>
              </a:rPr>
              <a:t> Lower cost</a:t>
            </a:r>
            <a:r>
              <a:rPr lang="en-GB" sz="2000" dirty="0" smtClean="0"/>
              <a:t>, compared to present;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FF0000"/>
                </a:solidFill>
              </a:rPr>
              <a:t>Reduced footprint</a:t>
            </a:r>
            <a:r>
              <a:rPr lang="en-GB" sz="2000" dirty="0" smtClean="0"/>
              <a:t>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2000" dirty="0" smtClean="0"/>
              <a:t> Lower </a:t>
            </a:r>
            <a:r>
              <a:rPr lang="en-GB" sz="2000" dirty="0" smtClean="0">
                <a:solidFill>
                  <a:srgbClr val="FF0000"/>
                </a:solidFill>
              </a:rPr>
              <a:t>running costs</a:t>
            </a:r>
            <a:r>
              <a:rPr lang="en-GB" sz="2000" dirty="0" smtClean="0"/>
              <a:t>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Faster dose delivery </a:t>
            </a:r>
            <a:r>
              <a:rPr lang="en-GB" sz="2000" dirty="0" smtClean="0"/>
              <a:t>with </a:t>
            </a:r>
            <a:r>
              <a:rPr lang="en-GB" sz="2000" dirty="0" smtClean="0">
                <a:solidFill>
                  <a:srgbClr val="FF0000"/>
                </a:solidFill>
              </a:rPr>
              <a:t>higher beam intensity </a:t>
            </a:r>
            <a:r>
              <a:rPr lang="en-GB" sz="2000" dirty="0" smtClean="0"/>
              <a:t>or</a:t>
            </a:r>
            <a:r>
              <a:rPr lang="en-GB" sz="2000" dirty="0" smtClean="0">
                <a:solidFill>
                  <a:srgbClr val="FF0000"/>
                </a:solidFill>
              </a:rPr>
              <a:t> pulse rate</a:t>
            </a:r>
            <a:r>
              <a:rPr lang="en-GB" sz="2000" dirty="0" smtClean="0"/>
              <a:t>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2000" dirty="0" smtClean="0"/>
              <a:t> A </a:t>
            </a:r>
            <a:r>
              <a:rPr lang="en-GB" sz="2000" dirty="0" smtClean="0">
                <a:solidFill>
                  <a:srgbClr val="FF0000"/>
                </a:solidFill>
              </a:rPr>
              <a:t>rotating ion gantry</a:t>
            </a:r>
            <a:r>
              <a:rPr lang="en-GB" sz="2000" dirty="0" smtClean="0"/>
              <a:t>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2000" dirty="0" smtClean="0"/>
              <a:t> Operation with </a:t>
            </a:r>
            <a:r>
              <a:rPr lang="en-GB" sz="2000" dirty="0" smtClean="0">
                <a:solidFill>
                  <a:srgbClr val="FF0000"/>
                </a:solidFill>
              </a:rPr>
              <a:t>multiple ions </a:t>
            </a:r>
            <a:r>
              <a:rPr lang="en-GB" sz="2000" dirty="0" smtClean="0"/>
              <a:t>(for therapy and research)</a:t>
            </a:r>
            <a:r>
              <a:rPr lang="en-GB" sz="2000" dirty="0" smtClean="0">
                <a:solidFill>
                  <a:srgbClr val="FF0000"/>
                </a:solidFill>
              </a:rPr>
              <a:t>.</a:t>
            </a:r>
            <a:endParaRPr lang="en-GB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053361" y="979666"/>
            <a:ext cx="15407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Requirements of the ion therapy community, expressed at the Archamps Workshop, June 2018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A3B26D-4110-354E-A2F1-740B65F522C3}"/>
              </a:ext>
            </a:extLst>
          </p:cNvPr>
          <p:cNvSpPr txBox="1"/>
          <p:nvPr/>
        </p:nvSpPr>
        <p:spPr>
          <a:xfrm>
            <a:off x="319041" y="3984658"/>
            <a:ext cx="6802847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sz="2000" b="1" dirty="0">
                <a:solidFill>
                  <a:srgbClr val="004197"/>
                </a:solidFill>
              </a:rPr>
              <a:t>A</a:t>
            </a:r>
            <a:r>
              <a:rPr lang="en-US" altLang="en-US" sz="2000" b="1" dirty="0" smtClean="0">
                <a:solidFill>
                  <a:srgbClr val="004197"/>
                </a:solidFill>
              </a:rPr>
              <a:t> </a:t>
            </a:r>
            <a:r>
              <a:rPr lang="en-US" altLang="en-US" sz="2000" b="1" dirty="0" smtClean="0">
                <a:solidFill>
                  <a:srgbClr val="004197"/>
                </a:solidFill>
              </a:rPr>
              <a:t>new innovative design:</a:t>
            </a:r>
          </a:p>
          <a:p>
            <a:pPr marL="342900" indent="-342900">
              <a:buFontTx/>
              <a:buChar char="-"/>
            </a:pPr>
            <a:r>
              <a:rPr lang="en-US" altLang="en-US" sz="2000" dirty="0" smtClean="0">
                <a:solidFill>
                  <a:srgbClr val="004197"/>
                </a:solidFill>
              </a:rPr>
              <a:t>Can attract a wide support from the scientific </a:t>
            </a:r>
            <a:r>
              <a:rPr lang="en-US" altLang="en-US" sz="2000" dirty="0" smtClean="0">
                <a:solidFill>
                  <a:srgbClr val="004197"/>
                </a:solidFill>
              </a:rPr>
              <a:t>community;</a:t>
            </a:r>
            <a:endParaRPr lang="en-US" altLang="en-US" sz="2000" dirty="0" smtClean="0">
              <a:solidFill>
                <a:srgbClr val="004197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altLang="en-US" sz="2000" dirty="0" smtClean="0">
                <a:solidFill>
                  <a:srgbClr val="004197"/>
                </a:solidFill>
              </a:rPr>
              <a:t>Can increase the exchange SEE-WE and inside SEE thanks to stronger collaboration on scientific and technical issues;</a:t>
            </a:r>
          </a:p>
          <a:p>
            <a:pPr marL="342900" indent="-342900">
              <a:buFontTx/>
              <a:buChar char="-"/>
            </a:pPr>
            <a:r>
              <a:rPr lang="en-US" altLang="en-US" sz="2000" dirty="0" smtClean="0">
                <a:solidFill>
                  <a:srgbClr val="004197"/>
                </a:solidFill>
              </a:rPr>
              <a:t>Can bring modern high technology to the region, with new opportunities for local industry and scientific institutions.</a:t>
            </a:r>
            <a:endParaRPr lang="en-US" altLang="en-US" sz="2000" b="1" dirty="0" smtClean="0">
              <a:solidFill>
                <a:srgbClr val="004197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431172" y="3983861"/>
            <a:ext cx="3965293" cy="19758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spcBef>
                <a:spcPts val="0"/>
              </a:spcBef>
              <a:buFont typeface="Arial"/>
              <a:buNone/>
            </a:pPr>
            <a:r>
              <a:rPr lang="fr-CH" sz="2000" b="1" dirty="0" smtClean="0"/>
              <a:t>+ </a:t>
            </a:r>
            <a:r>
              <a:rPr lang="fr-CH" sz="2000" b="1" dirty="0" err="1" smtClean="0"/>
              <a:t>Specific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requirements</a:t>
            </a:r>
            <a:r>
              <a:rPr lang="fr-CH" sz="2000" b="1" dirty="0" smtClean="0"/>
              <a:t> for SEEIIST:</a:t>
            </a:r>
          </a:p>
          <a:p>
            <a:pPr marL="36576" indent="0">
              <a:spcBef>
                <a:spcPts val="0"/>
              </a:spcBef>
              <a:buFont typeface="Arial"/>
              <a:buNone/>
            </a:pPr>
            <a:endParaRPr lang="fr-CH" sz="12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Easy Industrialization</a:t>
            </a:r>
            <a:endParaRPr lang="en-GB" sz="20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Reliability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Simple </a:t>
            </a:r>
            <a:r>
              <a:rPr lang="en-GB" sz="2000" dirty="0" smtClean="0">
                <a:solidFill>
                  <a:srgbClr val="FF0000"/>
                </a:solidFill>
              </a:rPr>
              <a:t>operation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</a:rPr>
              <a:t> R</a:t>
            </a:r>
            <a:r>
              <a:rPr lang="en-US" sz="2000" dirty="0" smtClean="0">
                <a:solidFill>
                  <a:srgbClr val="FF0000"/>
                </a:solidFill>
              </a:rPr>
              <a:t>educed risk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Acceptable time to development</a:t>
            </a:r>
            <a:endParaRPr lang="en-GB" sz="2000" dirty="0" smtClean="0">
              <a:solidFill>
                <a:srgbClr val="FF00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16200000">
            <a:off x="3587123" y="1746845"/>
            <a:ext cx="585216" cy="359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98" y="1100761"/>
            <a:ext cx="1386671" cy="198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5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441" y="861716"/>
            <a:ext cx="3680749" cy="57873"/>
          </a:xfrm>
          <a:prstGeom prst="rect">
            <a:avLst/>
          </a:prstGeom>
          <a:solidFill>
            <a:srgbClr val="004197"/>
          </a:solidFill>
          <a:ln w="22225" cap="rnd" cmpd="sng" algn="ctr">
            <a:solidFill>
              <a:srgbClr val="00419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75968" y="861716"/>
            <a:ext cx="3680749" cy="57873"/>
          </a:xfrm>
          <a:prstGeom prst="rect">
            <a:avLst/>
          </a:prstGeom>
          <a:solidFill>
            <a:srgbClr val="4590B8">
              <a:lumMod val="60000"/>
              <a:lumOff val="40000"/>
            </a:srgbClr>
          </a:solidFill>
          <a:ln w="22225" cap="rnd" cmpd="sng" algn="ctr">
            <a:solidFill>
              <a:srgbClr val="4590B8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73863" y="861716"/>
            <a:ext cx="3680749" cy="57873"/>
          </a:xfrm>
          <a:prstGeom prst="rect">
            <a:avLst/>
          </a:prstGeom>
          <a:solidFill>
            <a:srgbClr val="EBEBEB">
              <a:lumMod val="75000"/>
            </a:srgbClr>
          </a:solidFill>
          <a:ln w="22225" cap="rnd" cmpd="sng" algn="ctr">
            <a:solidFill>
              <a:srgbClr val="EBEBEB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65441" y="-630005"/>
            <a:ext cx="11289171" cy="1497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b="1" cap="none" noProof="0" dirty="0" smtClean="0">
                <a:solidFill>
                  <a:srgbClr val="004197"/>
                </a:solidFill>
                <a:latin typeface="+mn-lt"/>
              </a:rPr>
              <a:t>A </a:t>
            </a:r>
            <a:r>
              <a:rPr lang="fr-CH" b="1" cap="none" noProof="0" dirty="0" err="1" smtClean="0">
                <a:solidFill>
                  <a:srgbClr val="004197"/>
                </a:solidFill>
                <a:latin typeface="+mn-lt"/>
              </a:rPr>
              <a:t>Strategy</a:t>
            </a:r>
            <a:r>
              <a:rPr lang="fr-CH" b="1" cap="none" noProof="0" dirty="0" smtClean="0">
                <a:solidFill>
                  <a:srgbClr val="004197"/>
                </a:solidFill>
                <a:latin typeface="+mn-lt"/>
              </a:rPr>
              <a:t> for SEEIIST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4197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74720" y="979666"/>
            <a:ext cx="491490" cy="357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A3B26D-4110-354E-A2F1-740B65F522C3}"/>
              </a:ext>
            </a:extLst>
          </p:cNvPr>
          <p:cNvSpPr txBox="1"/>
          <p:nvPr/>
        </p:nvSpPr>
        <p:spPr>
          <a:xfrm>
            <a:off x="411073" y="1039554"/>
            <a:ext cx="11397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400" b="1" dirty="0" smtClean="0">
                <a:solidFill>
                  <a:srgbClr val="004197"/>
                </a:solidFill>
              </a:rPr>
              <a:t>A two-stage approach: develop an innovative synchrotron </a:t>
            </a:r>
            <a:r>
              <a:rPr lang="en-US" altLang="en-US" sz="2400" b="1" dirty="0" smtClean="0">
                <a:solidFill>
                  <a:srgbClr val="004197"/>
                </a:solidFill>
              </a:rPr>
              <a:t>design employing standard magnets, and develop superconducting magnets that could replace the standard ones </a:t>
            </a:r>
            <a:endParaRPr lang="en-US" altLang="en-US" sz="2400" b="1" dirty="0" smtClean="0">
              <a:solidFill>
                <a:srgbClr val="004197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85" y="2076425"/>
            <a:ext cx="6138796" cy="33435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65523" y="1888789"/>
            <a:ext cx="26891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Innovations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2 x 10</a:t>
            </a:r>
            <a:r>
              <a:rPr lang="en-GB" baseline="30000" dirty="0" smtClean="0"/>
              <a:t>10</a:t>
            </a:r>
            <a:r>
              <a:rPr lang="en-GB" dirty="0" smtClean="0"/>
              <a:t> </a:t>
            </a:r>
            <a:r>
              <a:rPr lang="en-GB" dirty="0" smtClean="0"/>
              <a:t>carbon ions per pulse</a:t>
            </a:r>
            <a:endParaRPr lang="en-GB" baseline="30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Fast / slow extraction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New linac at 10 MeV/u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Superconducting gantry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Multiple ion operation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965523" y="4180414"/>
            <a:ext cx="2298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As </a:t>
            </a:r>
            <a:r>
              <a:rPr lang="fr-CH" dirty="0" err="1" smtClean="0"/>
              <a:t>above</a:t>
            </a:r>
            <a:r>
              <a:rPr lang="fr-CH" dirty="0" smtClean="0"/>
              <a:t>, plus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Superconducting magnets for the synchrotron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A3B26D-4110-354E-A2F1-740B65F522C3}"/>
              </a:ext>
            </a:extLst>
          </p:cNvPr>
          <p:cNvSpPr txBox="1"/>
          <p:nvPr/>
        </p:nvSpPr>
        <p:spPr>
          <a:xfrm>
            <a:off x="2510725" y="5558249"/>
            <a:ext cx="935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dirty="0" smtClean="0">
                <a:solidFill>
                  <a:srgbClr val="FF0000"/>
                </a:solidFill>
              </a:rPr>
              <a:t>With </a:t>
            </a:r>
            <a:r>
              <a:rPr lang="en-US" altLang="en-US" dirty="0" smtClean="0">
                <a:solidFill>
                  <a:srgbClr val="FF0000"/>
                </a:solidFill>
              </a:rPr>
              <a:t>2 x 10</a:t>
            </a:r>
            <a:r>
              <a:rPr lang="en-US" altLang="en-US" baseline="30000" dirty="0" smtClean="0">
                <a:solidFill>
                  <a:srgbClr val="FF0000"/>
                </a:solidFill>
              </a:rPr>
              <a:t>10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carbon ions per pulse, aim for the world record in beam current for a therapy facility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A3B26D-4110-354E-A2F1-740B65F522C3}"/>
              </a:ext>
            </a:extLst>
          </p:cNvPr>
          <p:cNvSpPr txBox="1"/>
          <p:nvPr/>
        </p:nvSpPr>
        <p:spPr>
          <a:xfrm>
            <a:off x="9787976" y="1976538"/>
            <a:ext cx="233379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dirty="0" smtClean="0">
                <a:solidFill>
                  <a:srgbClr val="004197"/>
                </a:solidFill>
              </a:rPr>
              <a:t>Additional features:</a:t>
            </a:r>
          </a:p>
          <a:p>
            <a:pPr marL="342900" indent="-342900">
              <a:buFontTx/>
              <a:buChar char="-"/>
            </a:pPr>
            <a:r>
              <a:rPr lang="en-US" altLang="en-US" dirty="0" smtClean="0">
                <a:solidFill>
                  <a:srgbClr val="004197"/>
                </a:solidFill>
              </a:rPr>
              <a:t>Upgradability</a:t>
            </a:r>
          </a:p>
          <a:p>
            <a:pPr marL="342900" indent="-342900">
              <a:buFontTx/>
              <a:buChar char="-"/>
            </a:pPr>
            <a:r>
              <a:rPr lang="en-US" altLang="en-US" dirty="0" smtClean="0">
                <a:solidFill>
                  <a:srgbClr val="004197"/>
                </a:solidFill>
              </a:rPr>
              <a:t>Flexibility</a:t>
            </a:r>
          </a:p>
          <a:p>
            <a:pPr marL="342900" indent="-342900">
              <a:buFontTx/>
              <a:buChar char="-"/>
            </a:pPr>
            <a:r>
              <a:rPr lang="en-US" altLang="en-US" dirty="0" smtClean="0">
                <a:solidFill>
                  <a:srgbClr val="004197"/>
                </a:solidFill>
              </a:rPr>
              <a:t>Industrialization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0895" y="3274003"/>
            <a:ext cx="2135087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1400" dirty="0" smtClean="0"/>
              <a:t>Ring </a:t>
            </a:r>
            <a:r>
              <a:rPr lang="fr-CH" sz="1400" dirty="0" err="1" smtClean="0"/>
              <a:t>circumference</a:t>
            </a:r>
            <a:r>
              <a:rPr lang="fr-CH" sz="1400" dirty="0" smtClean="0"/>
              <a:t> </a:t>
            </a:r>
            <a:r>
              <a:rPr lang="fr-CH" sz="1400" dirty="0"/>
              <a:t>~ 75 </a:t>
            </a:r>
            <a:r>
              <a:rPr lang="fr-CH" sz="1400" dirty="0" smtClean="0"/>
              <a:t>m</a:t>
            </a:r>
            <a:endParaRPr lang="fr-CH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960895" y="5027473"/>
            <a:ext cx="2135087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1400" dirty="0" smtClean="0"/>
              <a:t>Ring </a:t>
            </a:r>
            <a:r>
              <a:rPr lang="fr-CH" sz="1400" dirty="0" err="1" smtClean="0"/>
              <a:t>circumference</a:t>
            </a:r>
            <a:r>
              <a:rPr lang="fr-CH" sz="1400" dirty="0" smtClean="0"/>
              <a:t> </a:t>
            </a:r>
            <a:r>
              <a:rPr lang="fr-CH" sz="1400" dirty="0"/>
              <a:t>~ </a:t>
            </a:r>
            <a:r>
              <a:rPr lang="fr-CH" sz="1400" dirty="0" smtClean="0"/>
              <a:t>27 m</a:t>
            </a:r>
            <a:endParaRPr lang="fr-CH" sz="1400" dirty="0"/>
          </a:p>
        </p:txBody>
      </p:sp>
    </p:spTree>
    <p:extLst>
      <p:ext uri="{BB962C8B-B14F-4D97-AF65-F5344CB8AC3E}">
        <p14:creationId xmlns:p14="http://schemas.microsoft.com/office/powerpoint/2010/main" val="201163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441" y="861716"/>
            <a:ext cx="3680749" cy="57873"/>
          </a:xfrm>
          <a:prstGeom prst="rect">
            <a:avLst/>
          </a:prstGeom>
          <a:solidFill>
            <a:srgbClr val="004197"/>
          </a:solidFill>
          <a:ln w="22225" cap="rnd" cmpd="sng" algn="ctr">
            <a:solidFill>
              <a:srgbClr val="00419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75968" y="861716"/>
            <a:ext cx="3680749" cy="57873"/>
          </a:xfrm>
          <a:prstGeom prst="rect">
            <a:avLst/>
          </a:prstGeom>
          <a:solidFill>
            <a:srgbClr val="4590B8">
              <a:lumMod val="60000"/>
              <a:lumOff val="40000"/>
            </a:srgbClr>
          </a:solidFill>
          <a:ln w="22225" cap="rnd" cmpd="sng" algn="ctr">
            <a:solidFill>
              <a:srgbClr val="4590B8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73863" y="861716"/>
            <a:ext cx="3680749" cy="57873"/>
          </a:xfrm>
          <a:prstGeom prst="rect">
            <a:avLst/>
          </a:prstGeom>
          <a:solidFill>
            <a:srgbClr val="EBEBEB">
              <a:lumMod val="75000"/>
            </a:srgbClr>
          </a:solidFill>
          <a:ln w="22225" cap="rnd" cmpd="sng" algn="ctr">
            <a:solidFill>
              <a:srgbClr val="EBEBEB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65441" y="-630005"/>
            <a:ext cx="11289171" cy="1497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b="1" cap="none" dirty="0" err="1" smtClean="0">
                <a:solidFill>
                  <a:srgbClr val="004197"/>
                </a:solidFill>
                <a:latin typeface="+mn-lt"/>
              </a:rPr>
              <a:t>Superconducting</a:t>
            </a:r>
            <a:r>
              <a:rPr lang="fr-CH" b="1" cap="none" dirty="0" smtClean="0">
                <a:solidFill>
                  <a:srgbClr val="004197"/>
                </a:solidFill>
                <a:latin typeface="+mn-lt"/>
              </a:rPr>
              <a:t> </a:t>
            </a:r>
            <a:r>
              <a:rPr lang="fr-CH" b="1" cap="none" dirty="0" err="1" smtClean="0">
                <a:solidFill>
                  <a:srgbClr val="004197"/>
                </a:solidFill>
                <a:latin typeface="+mn-lt"/>
              </a:rPr>
              <a:t>magnets</a:t>
            </a:r>
            <a:r>
              <a:rPr lang="fr-CH" b="1" cap="none" dirty="0" smtClean="0">
                <a:solidFill>
                  <a:srgbClr val="004197"/>
                </a:solidFill>
                <a:latin typeface="+mn-lt"/>
              </a:rPr>
              <a:t> for </a:t>
            </a:r>
            <a:r>
              <a:rPr lang="fr-CH" b="1" cap="none" dirty="0" err="1" smtClean="0">
                <a:solidFill>
                  <a:srgbClr val="004197"/>
                </a:solidFill>
                <a:latin typeface="+mn-lt"/>
              </a:rPr>
              <a:t>accelerators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4197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74720" y="979666"/>
            <a:ext cx="491490" cy="357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A3B26D-4110-354E-A2F1-740B65F522C3}"/>
              </a:ext>
            </a:extLst>
          </p:cNvPr>
          <p:cNvSpPr txBox="1"/>
          <p:nvPr/>
        </p:nvSpPr>
        <p:spPr>
          <a:xfrm>
            <a:off x="271373" y="1080946"/>
            <a:ext cx="1178092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400" b="1" dirty="0" smtClean="0">
                <a:solidFill>
                  <a:srgbClr val="004197"/>
                </a:solidFill>
              </a:rPr>
              <a:t>Superconductivity is the key to the progress of accelerators</a:t>
            </a:r>
          </a:p>
          <a:p>
            <a:pPr>
              <a:spcAft>
                <a:spcPts val="600"/>
              </a:spcAft>
            </a:pPr>
            <a:r>
              <a:rPr lang="en-US" altLang="en-US" sz="2400" dirty="0" smtClean="0">
                <a:solidFill>
                  <a:srgbClr val="004197"/>
                </a:solidFill>
              </a:rPr>
              <a:t>Eliminates power loss and allows reaching higher fields and smaller dimensions.</a:t>
            </a:r>
          </a:p>
          <a:p>
            <a:pPr>
              <a:spcAft>
                <a:spcPts val="600"/>
              </a:spcAft>
            </a:pPr>
            <a:r>
              <a:rPr lang="en-US" altLang="en-US" sz="2400" dirty="0" smtClean="0">
                <a:solidFill>
                  <a:srgbClr val="004197"/>
                </a:solidFill>
              </a:rPr>
              <a:t>Since the first tests 50 years ago is now a standard industrial technology with decreasing costs and low risk (1’400 superconducting magnets are operating in the CERN LHC accelerator!).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632" y="3027894"/>
            <a:ext cx="3533980" cy="23265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021" y="4133483"/>
            <a:ext cx="3165588" cy="13208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495" y="3880884"/>
            <a:ext cx="3563762" cy="18892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56405" y="3034201"/>
            <a:ext cx="6839126" cy="70788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sz="2000" dirty="0" err="1" smtClean="0"/>
              <a:t>Canted</a:t>
            </a:r>
            <a:r>
              <a:rPr lang="fr-CH" sz="2000" dirty="0" smtClean="0"/>
              <a:t> </a:t>
            </a:r>
            <a:r>
              <a:rPr lang="fr-CH" sz="2000" dirty="0" err="1" smtClean="0"/>
              <a:t>Cosine</a:t>
            </a:r>
            <a:r>
              <a:rPr lang="fr-CH" sz="2000" dirty="0" smtClean="0"/>
              <a:t> </a:t>
            </a:r>
            <a:r>
              <a:rPr lang="fr-CH" sz="2000" dirty="0" err="1" smtClean="0"/>
              <a:t>Theta</a:t>
            </a:r>
            <a:r>
              <a:rPr lang="fr-CH" sz="2000" dirty="0" smtClean="0"/>
              <a:t> (CCT) type </a:t>
            </a:r>
            <a:r>
              <a:rPr lang="fr-CH" sz="2000" dirty="0" err="1" smtClean="0"/>
              <a:t>magnets</a:t>
            </a:r>
            <a:r>
              <a:rPr lang="fr-CH" sz="2000" dirty="0" smtClean="0"/>
              <a:t>, </a:t>
            </a:r>
            <a:r>
              <a:rPr lang="fr-CH" sz="2000" dirty="0" err="1" smtClean="0"/>
              <a:t>similar</a:t>
            </a:r>
            <a:r>
              <a:rPr lang="fr-CH" sz="2000" dirty="0" smtClean="0"/>
              <a:t> to </a:t>
            </a:r>
            <a:r>
              <a:rPr lang="fr-CH" sz="2000" dirty="0" err="1" smtClean="0"/>
              <a:t>those</a:t>
            </a:r>
            <a:r>
              <a:rPr lang="fr-CH" sz="2000" dirty="0" smtClean="0"/>
              <a:t> </a:t>
            </a:r>
            <a:r>
              <a:rPr lang="fr-CH" sz="2000" dirty="0" err="1" smtClean="0"/>
              <a:t>used</a:t>
            </a:r>
            <a:r>
              <a:rPr lang="fr-CH" sz="2000" dirty="0" smtClean="0"/>
              <a:t> in </a:t>
            </a:r>
            <a:r>
              <a:rPr lang="fr-CH" sz="2000" dirty="0" err="1" smtClean="0"/>
              <a:t>many</a:t>
            </a:r>
            <a:r>
              <a:rPr lang="fr-CH" sz="2000" dirty="0" smtClean="0"/>
              <a:t> </a:t>
            </a:r>
            <a:r>
              <a:rPr lang="fr-CH" sz="2000" dirty="0" err="1" smtClean="0"/>
              <a:t>laboratories</a:t>
            </a:r>
            <a:r>
              <a:rPr lang="fr-CH" sz="2000" dirty="0" smtClean="0"/>
              <a:t>, </a:t>
            </a:r>
            <a:r>
              <a:rPr lang="fr-CH" sz="2000" dirty="0" err="1" smtClean="0"/>
              <a:t>with</a:t>
            </a:r>
            <a:r>
              <a:rPr lang="fr-CH" sz="2000" dirty="0" smtClean="0"/>
              <a:t> </a:t>
            </a:r>
            <a:r>
              <a:rPr lang="fr-CH" sz="2000" dirty="0" err="1" smtClean="0"/>
              <a:t>nested</a:t>
            </a:r>
            <a:r>
              <a:rPr lang="fr-CH" sz="2000" dirty="0" smtClean="0"/>
              <a:t> </a:t>
            </a:r>
            <a:r>
              <a:rPr lang="fr-CH" sz="2000" dirty="0" err="1" smtClean="0"/>
              <a:t>quadrupoles</a:t>
            </a:r>
            <a:r>
              <a:rPr lang="fr-CH" sz="2000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73863" y="5454297"/>
            <a:ext cx="390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CERN LHC superconducting magnet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63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441" y="861716"/>
            <a:ext cx="3680749" cy="57873"/>
          </a:xfrm>
          <a:prstGeom prst="rect">
            <a:avLst/>
          </a:prstGeom>
          <a:solidFill>
            <a:srgbClr val="004197"/>
          </a:solidFill>
          <a:ln w="22225" cap="rnd" cmpd="sng" algn="ctr">
            <a:solidFill>
              <a:srgbClr val="00419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75968" y="861716"/>
            <a:ext cx="3680749" cy="57873"/>
          </a:xfrm>
          <a:prstGeom prst="rect">
            <a:avLst/>
          </a:prstGeom>
          <a:solidFill>
            <a:srgbClr val="4590B8">
              <a:lumMod val="60000"/>
              <a:lumOff val="40000"/>
            </a:srgbClr>
          </a:solidFill>
          <a:ln w="22225" cap="rnd" cmpd="sng" algn="ctr">
            <a:solidFill>
              <a:srgbClr val="4590B8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73863" y="861716"/>
            <a:ext cx="3680749" cy="57873"/>
          </a:xfrm>
          <a:prstGeom prst="rect">
            <a:avLst/>
          </a:prstGeom>
          <a:solidFill>
            <a:srgbClr val="EBEBEB">
              <a:lumMod val="75000"/>
            </a:srgbClr>
          </a:solidFill>
          <a:ln w="22225" cap="rnd" cmpd="sng" algn="ctr">
            <a:solidFill>
              <a:srgbClr val="EBEBEB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65441" y="-630005"/>
            <a:ext cx="11289171" cy="1497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b="1" cap="none" noProof="0" dirty="0" smtClean="0">
                <a:solidFill>
                  <a:srgbClr val="004197"/>
                </a:solidFill>
                <a:latin typeface="+mn-lt"/>
              </a:rPr>
              <a:t>Alternative </a:t>
            </a:r>
            <a:r>
              <a:rPr lang="fr-CH" b="1" cap="none" noProof="0" dirty="0" err="1" smtClean="0">
                <a:solidFill>
                  <a:srgbClr val="004197"/>
                </a:solidFill>
                <a:latin typeface="+mn-lt"/>
              </a:rPr>
              <a:t>superconducting</a:t>
            </a:r>
            <a:r>
              <a:rPr lang="fr-CH" b="1" cap="none" noProof="0" dirty="0" smtClean="0">
                <a:solidFill>
                  <a:srgbClr val="004197"/>
                </a:solidFill>
                <a:latin typeface="+mn-lt"/>
              </a:rPr>
              <a:t> designs </a:t>
            </a:r>
            <a:r>
              <a:rPr lang="fr-CH" b="1" cap="none" noProof="0" dirty="0" smtClean="0">
                <a:solidFill>
                  <a:srgbClr val="004197"/>
                </a:solidFill>
                <a:latin typeface="+mn-lt"/>
              </a:rPr>
              <a:t>for the gantry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4197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07954" y="979666"/>
            <a:ext cx="491490" cy="357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A3B26D-4110-354E-A2F1-740B65F522C3}"/>
              </a:ext>
            </a:extLst>
          </p:cNvPr>
          <p:cNvSpPr txBox="1"/>
          <p:nvPr/>
        </p:nvSpPr>
        <p:spPr>
          <a:xfrm>
            <a:off x="465441" y="1157051"/>
            <a:ext cx="3409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400" b="1" dirty="0" smtClean="0">
                <a:solidFill>
                  <a:srgbClr val="004197"/>
                </a:solidFill>
              </a:rPr>
              <a:t>The medical community requires a gantry system to precisely align the beam on the patient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07954" y="979666"/>
            <a:ext cx="491490" cy="357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239920" y="1116500"/>
            <a:ext cx="3514692" cy="47406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304013" y="1116500"/>
            <a:ext cx="3595432" cy="47406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646160" y="1256313"/>
            <a:ext cx="3185778" cy="21682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Rotational superconducting gantry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1800" dirty="0" smtClean="0"/>
              <a:t>Equipped with CCT magnets similar to SC synchrotron, rotation by 200</a:t>
            </a:r>
            <a:r>
              <a:rPr lang="en-GB" sz="1800" baseline="30000" dirty="0" smtClean="0"/>
              <a:t>0</a:t>
            </a:r>
            <a:r>
              <a:rPr lang="en-GB" sz="1800" dirty="0" smtClean="0"/>
              <a:t>.</a:t>
            </a:r>
          </a:p>
          <a:p>
            <a:pPr marL="0" indent="0">
              <a:buNone/>
            </a:pPr>
            <a:r>
              <a:rPr lang="en-US" sz="1800" dirty="0" smtClean="0"/>
              <a:t>Radius 5 m, weight ~ </a:t>
            </a:r>
            <a:r>
              <a:rPr lang="en-US" sz="1800" dirty="0"/>
              <a:t>4</a:t>
            </a:r>
            <a:r>
              <a:rPr lang="en-US" sz="1800" dirty="0" smtClean="0"/>
              <a:t>0 tons</a:t>
            </a: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500" y="3274828"/>
            <a:ext cx="2663573" cy="2452408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8442425" y="1253921"/>
            <a:ext cx="3185778" cy="21682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8B13C"/>
              </a:buClr>
              <a:buSzPct val="130000"/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Toroidal </a:t>
            </a:r>
            <a:r>
              <a:rPr lang="en-US" sz="2000" b="1" dirty="0" smtClean="0">
                <a:solidFill>
                  <a:srgbClr val="FF0000"/>
                </a:solidFill>
              </a:rPr>
              <a:t> superconducting gantry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1800" dirty="0" smtClean="0"/>
              <a:t>Fixed superconducting toroidal magnet, no rotating parts (</a:t>
            </a:r>
            <a:r>
              <a:rPr lang="en-GB" sz="1800" dirty="0" err="1" smtClean="0"/>
              <a:t>GaToroid</a:t>
            </a:r>
            <a:r>
              <a:rPr lang="en-GB" sz="1800" dirty="0" smtClean="0"/>
              <a:t>, L. Bottura)</a:t>
            </a:r>
          </a:p>
          <a:p>
            <a:pPr marL="0" indent="0">
              <a:buNone/>
            </a:pPr>
            <a:r>
              <a:rPr lang="en-US" sz="1800" dirty="0" smtClean="0"/>
              <a:t>Radius 5 m, weight 50 tons</a:t>
            </a: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3070" y="3172470"/>
            <a:ext cx="2609971" cy="256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8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441" y="861716"/>
            <a:ext cx="3680749" cy="57873"/>
          </a:xfrm>
          <a:prstGeom prst="rect">
            <a:avLst/>
          </a:prstGeom>
          <a:solidFill>
            <a:srgbClr val="004197"/>
          </a:solidFill>
          <a:ln w="22225" cap="rnd" cmpd="sng" algn="ctr">
            <a:solidFill>
              <a:srgbClr val="00419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75968" y="861716"/>
            <a:ext cx="3680749" cy="57873"/>
          </a:xfrm>
          <a:prstGeom prst="rect">
            <a:avLst/>
          </a:prstGeom>
          <a:solidFill>
            <a:srgbClr val="4590B8">
              <a:lumMod val="60000"/>
              <a:lumOff val="40000"/>
            </a:srgbClr>
          </a:solidFill>
          <a:ln w="22225" cap="rnd" cmpd="sng" algn="ctr">
            <a:solidFill>
              <a:srgbClr val="4590B8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73863" y="861716"/>
            <a:ext cx="3680749" cy="57873"/>
          </a:xfrm>
          <a:prstGeom prst="rect">
            <a:avLst/>
          </a:prstGeom>
          <a:solidFill>
            <a:srgbClr val="EBEBEB">
              <a:lumMod val="75000"/>
            </a:srgbClr>
          </a:solidFill>
          <a:ln w="22225" cap="rnd" cmpd="sng" algn="ctr">
            <a:solidFill>
              <a:srgbClr val="EBEBEB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65441" y="-630005"/>
            <a:ext cx="11289171" cy="1497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b="1" cap="none" dirty="0" smtClean="0">
                <a:solidFill>
                  <a:srgbClr val="004197"/>
                </a:solidFill>
                <a:latin typeface="+mn-lt"/>
              </a:rPr>
              <a:t>The SEEIIST Accelerator Design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4197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07954" y="979666"/>
            <a:ext cx="491490" cy="357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407954" y="979666"/>
            <a:ext cx="491490" cy="357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284" y="1923433"/>
            <a:ext cx="4549347" cy="281388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30306" y="971180"/>
            <a:ext cx="3695808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50% research, 50% treatment: clinical and pre-clinical research on particle therapy, treatment to respond to the needs of SEE and to cover operational costs. 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 x 10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ppp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20 x higher intensity than other facilities, for faster treatment.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Different ions, for experiment and combined diagnostics and treatment.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Slow and fast beam extraction, for flexible operation for treatment and experiments.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Reduced footprint and cost thanks to a new superconducting design of synchrotron and gantry.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Production of radioisotopes for imaging and treatment in parallel with beam production.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66155" y="4443578"/>
            <a:ext cx="218845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1200" dirty="0"/>
              <a:t>SEEIIST design on the </a:t>
            </a:r>
            <a:r>
              <a:rPr lang="fr-CH" sz="1200" dirty="0" err="1"/>
              <a:t>same</a:t>
            </a:r>
            <a:r>
              <a:rPr lang="fr-CH" sz="1200" dirty="0"/>
              <a:t> </a:t>
            </a:r>
            <a:r>
              <a:rPr lang="fr-CH" sz="1200" dirty="0" err="1"/>
              <a:t>scale</a:t>
            </a:r>
            <a:r>
              <a:rPr lang="fr-CH" sz="1200" dirty="0"/>
              <a:t> as CNAO and </a:t>
            </a:r>
            <a:r>
              <a:rPr lang="fr-CH" sz="1200" dirty="0" err="1"/>
              <a:t>MedAustron</a:t>
            </a:r>
            <a:endParaRPr lang="en-GB" sz="1200" dirty="0"/>
          </a:p>
        </p:txBody>
      </p:sp>
      <p:pic>
        <p:nvPicPr>
          <p:cNvPr id="22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6783" y="1519392"/>
            <a:ext cx="3482955" cy="269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441" y="861716"/>
            <a:ext cx="3680749" cy="57873"/>
          </a:xfrm>
          <a:prstGeom prst="rect">
            <a:avLst/>
          </a:prstGeom>
          <a:solidFill>
            <a:srgbClr val="004197"/>
          </a:solidFill>
          <a:ln w="22225" cap="rnd" cmpd="sng" algn="ctr">
            <a:solidFill>
              <a:srgbClr val="00419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75968" y="861716"/>
            <a:ext cx="3680749" cy="57873"/>
          </a:xfrm>
          <a:prstGeom prst="rect">
            <a:avLst/>
          </a:prstGeom>
          <a:solidFill>
            <a:srgbClr val="4590B8">
              <a:lumMod val="60000"/>
              <a:lumOff val="40000"/>
            </a:srgbClr>
          </a:solidFill>
          <a:ln w="22225" cap="rnd" cmpd="sng" algn="ctr">
            <a:solidFill>
              <a:srgbClr val="4590B8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73863" y="861716"/>
            <a:ext cx="3680749" cy="57873"/>
          </a:xfrm>
          <a:prstGeom prst="rect">
            <a:avLst/>
          </a:prstGeom>
          <a:solidFill>
            <a:srgbClr val="EBEBEB">
              <a:lumMod val="75000"/>
            </a:srgbClr>
          </a:solidFill>
          <a:ln w="22225" cap="rnd" cmpd="sng" algn="ctr">
            <a:solidFill>
              <a:srgbClr val="EBEBEB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65441" y="-630005"/>
            <a:ext cx="11289171" cy="1497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b="1" cap="none" noProof="0" dirty="0" smtClean="0">
                <a:solidFill>
                  <a:srgbClr val="004197"/>
                </a:solidFill>
                <a:latin typeface="+mn-lt"/>
              </a:rPr>
              <a:t>Production of </a:t>
            </a:r>
            <a:r>
              <a:rPr lang="fr-CH" b="1" cap="none" noProof="0" dirty="0" err="1" smtClean="0">
                <a:solidFill>
                  <a:srgbClr val="004197"/>
                </a:solidFill>
                <a:latin typeface="+mn-lt"/>
              </a:rPr>
              <a:t>medical</a:t>
            </a:r>
            <a:r>
              <a:rPr lang="fr-CH" b="1" cap="none" noProof="0" dirty="0" smtClean="0">
                <a:solidFill>
                  <a:srgbClr val="004197"/>
                </a:solidFill>
                <a:latin typeface="+mn-lt"/>
              </a:rPr>
              <a:t> </a:t>
            </a:r>
            <a:r>
              <a:rPr lang="fr-CH" b="1" cap="none" noProof="0" dirty="0" err="1" smtClean="0">
                <a:solidFill>
                  <a:srgbClr val="004197"/>
                </a:solidFill>
                <a:latin typeface="+mn-lt"/>
              </a:rPr>
              <a:t>radioisotopes</a:t>
            </a:r>
            <a:r>
              <a:rPr lang="fr-CH" b="1" cap="none" noProof="0" dirty="0" smtClean="0">
                <a:solidFill>
                  <a:srgbClr val="004197"/>
                </a:solidFill>
                <a:latin typeface="+mn-lt"/>
              </a:rPr>
              <a:t> at SEEIIST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04197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5442" y="1028007"/>
            <a:ext cx="6255656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SEEIIST facility will have a 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injector linear accelerator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(linac) designed for higher energy (10 MeV/u), with lower cost, higher efficiency and higher intensity.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a minor 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investment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the linac could have 2 modes of operation: for injection in the synchrotron, and for sending the beam to a 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 for production of medical radioisotopes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175715" y="1028007"/>
            <a:ext cx="4760332" cy="308421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400" dirty="0" smtClean="0">
                <a:solidFill>
                  <a:srgbClr val="002060"/>
                </a:solidFill>
              </a:rPr>
              <a:t>An example: </a:t>
            </a:r>
            <a:r>
              <a:rPr lang="en-GB" sz="1400" b="1" dirty="0" smtClean="0">
                <a:solidFill>
                  <a:srgbClr val="FF0000"/>
                </a:solidFill>
              </a:rPr>
              <a:t>Targeted Alpha Therapy</a:t>
            </a:r>
          </a:p>
          <a:p>
            <a:pPr marL="0" indent="0">
              <a:buNone/>
            </a:pPr>
            <a:r>
              <a:rPr lang="en-GB" sz="1400" dirty="0" smtClean="0">
                <a:solidFill>
                  <a:srgbClr val="002060"/>
                </a:solidFill>
              </a:rPr>
              <a:t>Alpha-emitting therapeutic isotopes: charged atomic nuclei emitting </a:t>
            </a:r>
            <a:r>
              <a:rPr lang="en-GB" sz="1400" dirty="0" smtClean="0">
                <a:solidFill>
                  <a:srgbClr val="002060"/>
                </a:solidFill>
                <a:latin typeface="Symbol" panose="05050102010706020507" pitchFamily="18" charset="2"/>
              </a:rPr>
              <a:t>a</a:t>
            </a:r>
            <a:r>
              <a:rPr lang="en-GB" sz="1400" dirty="0" smtClean="0">
                <a:solidFill>
                  <a:srgbClr val="002060"/>
                </a:solidFill>
              </a:rPr>
              <a:t> particles (2 protons+2 neutrons), produced by bombardment of nuclei with an </a:t>
            </a:r>
            <a:r>
              <a:rPr lang="en-GB" sz="1400" dirty="0">
                <a:solidFill>
                  <a:srgbClr val="002060"/>
                </a:solidFill>
                <a:latin typeface="Symbol" panose="05050102010706020507" pitchFamily="18" charset="2"/>
              </a:rPr>
              <a:t>a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 smtClean="0">
                <a:solidFill>
                  <a:srgbClr val="002060"/>
                </a:solidFill>
              </a:rPr>
              <a:t>beam.</a:t>
            </a:r>
          </a:p>
          <a:p>
            <a:pPr marL="0" indent="0">
              <a:buFont typeface="Arial"/>
              <a:buNone/>
            </a:pPr>
            <a:r>
              <a:rPr lang="en-GB" sz="1400" dirty="0" smtClean="0">
                <a:solidFill>
                  <a:srgbClr val="002060"/>
                </a:solidFill>
              </a:rPr>
              <a:t>Attached to antibodies and injected to the patient: accumulate in cancer tissues and selectively deliver their dose. </a:t>
            </a:r>
          </a:p>
          <a:p>
            <a:pPr marL="0" indent="0">
              <a:buFont typeface="Arial"/>
              <a:buNone/>
            </a:pPr>
            <a:r>
              <a:rPr lang="en-GB" sz="1400" dirty="0" smtClean="0">
                <a:solidFill>
                  <a:srgbClr val="002060"/>
                </a:solidFill>
              </a:rPr>
              <a:t>Advanced experimentation going on in several medical centres, very promising for solid or diffused cancers (leukaemia). Potential to become a powerful and selective tool for personalised cancer treatment.</a:t>
            </a:r>
          </a:p>
          <a:p>
            <a:pPr marL="0" indent="0">
              <a:buFont typeface="Arial"/>
              <a:buNone/>
            </a:pPr>
            <a:r>
              <a:rPr lang="en-GB" sz="1400" dirty="0" smtClean="0">
                <a:solidFill>
                  <a:srgbClr val="002060"/>
                </a:solidFill>
              </a:rPr>
              <a:t>If the radioisotope is also a gamma or beta emitter, can be coupled to diagnostics tools to optimise the dose (</a:t>
            </a:r>
            <a:r>
              <a:rPr lang="en-GB" sz="1400" dirty="0" err="1" smtClean="0">
                <a:solidFill>
                  <a:srgbClr val="FF0000"/>
                </a:solidFill>
              </a:rPr>
              <a:t>theragnostics</a:t>
            </a:r>
            <a:r>
              <a:rPr lang="en-GB" sz="1400" dirty="0" smtClean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349" y="4136956"/>
            <a:ext cx="4014999" cy="1571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3326" y="4814289"/>
            <a:ext cx="1722877" cy="1145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345" y="2674612"/>
            <a:ext cx="4447612" cy="1902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782" y="4262630"/>
            <a:ext cx="3573247" cy="15522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12597" y="2866304"/>
            <a:ext cx="1255921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1400" dirty="0"/>
              <a:t>t</a:t>
            </a:r>
            <a:r>
              <a:rPr lang="fr-CH" sz="1400" dirty="0" smtClean="0"/>
              <a:t>o synchrotron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212597" y="3369491"/>
            <a:ext cx="145942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1400" dirty="0"/>
              <a:t>t</a:t>
            </a:r>
            <a:r>
              <a:rPr lang="fr-CH" sz="1400" dirty="0" smtClean="0"/>
              <a:t>o </a:t>
            </a:r>
            <a:r>
              <a:rPr lang="fr-CH" sz="1400" dirty="0" err="1" smtClean="0"/>
              <a:t>radioisotope</a:t>
            </a:r>
            <a:r>
              <a:rPr lang="fr-CH" sz="1400" dirty="0" smtClean="0"/>
              <a:t> production </a:t>
            </a:r>
            <a:r>
              <a:rPr lang="fr-CH" sz="1400" dirty="0" err="1" smtClean="0"/>
              <a:t>target</a:t>
            </a:r>
            <a:endParaRPr lang="en-GB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530671" y="3038691"/>
            <a:ext cx="681926" cy="276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530671" y="3314732"/>
            <a:ext cx="681926" cy="321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90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10395</TotalTime>
  <Words>1528</Words>
  <Application>Microsoft Office PowerPoint</Application>
  <PresentationFormat>Widescreen</PresentationFormat>
  <Paragraphs>172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Gill Sans MT</vt:lpstr>
      <vt:lpstr>Symbol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Nicholas Sammut</dc:creator>
  <cp:keywords/>
  <dc:description/>
  <cp:lastModifiedBy> </cp:lastModifiedBy>
  <cp:revision>265</cp:revision>
  <dcterms:created xsi:type="dcterms:W3CDTF">2017-03-01T14:04:58Z</dcterms:created>
  <dcterms:modified xsi:type="dcterms:W3CDTF">2020-01-22T10:07:07Z</dcterms:modified>
  <cp:category/>
</cp:coreProperties>
</file>