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2" r:id="rId4"/>
    <p:sldId id="263" r:id="rId5"/>
    <p:sldId id="261" r:id="rId6"/>
    <p:sldId id="257" r:id="rId7"/>
    <p:sldId id="264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0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indro:sluzba:ATL_sensor_measurements:analysis:R0_anneal_scenarios%20:R0_anneal-scenarios-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CCE(700V)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2"/>
          <c:order val="0"/>
          <c:tx>
            <c:strRef>
              <c:f>'summary '!$B$70</c:f>
              <c:strCache>
                <c:ptCount val="1"/>
                <c:pt idx="0">
                  <c:v>cold with short</c:v>
                </c:pt>
              </c:strCache>
            </c:strRef>
          </c:tx>
          <c:xVal>
            <c:numRef>
              <c:f>'summary '!$E$65:$H$65</c:f>
              <c:numCache>
                <c:formatCode>General</c:formatCode>
                <c:ptCount val="4"/>
                <c:pt idx="0">
                  <c:v>3.48</c:v>
                </c:pt>
                <c:pt idx="1">
                  <c:v>7.83</c:v>
                </c:pt>
                <c:pt idx="2">
                  <c:v>16.0</c:v>
                </c:pt>
                <c:pt idx="3">
                  <c:v>18.0</c:v>
                </c:pt>
              </c:numCache>
            </c:numRef>
          </c:xVal>
          <c:yVal>
            <c:numRef>
              <c:f>'summary '!$E$71:$H$71</c:f>
              <c:numCache>
                <c:formatCode>0.00</c:formatCode>
                <c:ptCount val="4"/>
                <c:pt idx="0">
                  <c:v>20.24155153387773</c:v>
                </c:pt>
                <c:pt idx="1">
                  <c:v>15.18694548664754</c:v>
                </c:pt>
                <c:pt idx="2">
                  <c:v>10.16976826307658</c:v>
                </c:pt>
                <c:pt idx="3">
                  <c:v>12.200097108806</c:v>
                </c:pt>
              </c:numCache>
            </c:numRef>
          </c:yVal>
          <c:smooth val="1"/>
        </c:ser>
        <c:ser>
          <c:idx val="0"/>
          <c:order val="1"/>
          <c:tx>
            <c:strRef>
              <c:f>'summary '!$B$66</c:f>
              <c:strCache>
                <c:ptCount val="1"/>
                <c:pt idx="0">
                  <c:v>warm start</c:v>
                </c:pt>
              </c:strCache>
            </c:strRef>
          </c:tx>
          <c:xVal>
            <c:numRef>
              <c:f>'summary '!$D$65:$H$65</c:f>
              <c:numCache>
                <c:formatCode>General</c:formatCode>
                <c:ptCount val="5"/>
                <c:pt idx="0">
                  <c:v>1.3</c:v>
                </c:pt>
                <c:pt idx="1">
                  <c:v>3.48</c:v>
                </c:pt>
                <c:pt idx="2">
                  <c:v>7.83</c:v>
                </c:pt>
                <c:pt idx="3">
                  <c:v>16.0</c:v>
                </c:pt>
                <c:pt idx="4">
                  <c:v>18.0</c:v>
                </c:pt>
              </c:numCache>
            </c:numRef>
          </c:xVal>
          <c:yVal>
            <c:numRef>
              <c:f>'summary '!$D$67:$H$67</c:f>
              <c:numCache>
                <c:formatCode>0.00</c:formatCode>
                <c:ptCount val="5"/>
                <c:pt idx="0">
                  <c:v>22.18791341991342</c:v>
                </c:pt>
                <c:pt idx="1">
                  <c:v>19.3696948051948</c:v>
                </c:pt>
                <c:pt idx="2">
                  <c:v>12.81994155844156</c:v>
                </c:pt>
                <c:pt idx="3">
                  <c:v>8.474839826839826</c:v>
                </c:pt>
                <c:pt idx="4">
                  <c:v>11.29655411255411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'summary '!$B$68</c:f>
              <c:strCache>
                <c:ptCount val="1"/>
                <c:pt idx="0">
                  <c:v>cold with long</c:v>
                </c:pt>
              </c:strCache>
            </c:strRef>
          </c:tx>
          <c:xVal>
            <c:numRef>
              <c:f>'summary '!$E$65:$H$65</c:f>
              <c:numCache>
                <c:formatCode>General</c:formatCode>
                <c:ptCount val="4"/>
                <c:pt idx="0">
                  <c:v>3.48</c:v>
                </c:pt>
                <c:pt idx="1">
                  <c:v>7.83</c:v>
                </c:pt>
                <c:pt idx="2">
                  <c:v>16.0</c:v>
                </c:pt>
                <c:pt idx="3">
                  <c:v>18.0</c:v>
                </c:pt>
              </c:numCache>
            </c:numRef>
          </c:xVal>
          <c:yVal>
            <c:numRef>
              <c:f>'summary '!$E$69:$H$69</c:f>
              <c:numCache>
                <c:formatCode>0.00</c:formatCode>
                <c:ptCount val="4"/>
                <c:pt idx="0">
                  <c:v>16.49572400650893</c:v>
                </c:pt>
                <c:pt idx="1">
                  <c:v>10.5085610240565</c:v>
                </c:pt>
                <c:pt idx="2">
                  <c:v>9.564467005076142</c:v>
                </c:pt>
                <c:pt idx="3">
                  <c:v>10.8263826969764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1867304"/>
        <c:axId val="2111849912"/>
      </c:scatterChart>
      <c:valAx>
        <c:axId val="2111867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Fluence</a:t>
                </a:r>
                <a:r>
                  <a:rPr lang="en-US" sz="1400" baseline="0"/>
                  <a:t> </a:t>
                </a:r>
                <a:r>
                  <a:rPr lang="en-US" sz="1400"/>
                  <a:t>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1849912"/>
        <c:crosses val="autoZero"/>
        <c:crossBetween val="midCat"/>
      </c:valAx>
      <c:valAx>
        <c:axId val="21118499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Charge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211186730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20899-5FA0-CE43-B7BB-938886E8AE24}" type="datetimeFigureOut">
              <a:rPr lang="en-US" smtClean="0"/>
              <a:t>24/09/20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60F81-85D7-B344-B86D-061305490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51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Strip meeting, April 29,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27BB5-50C6-B840-88F1-867D4E1E4CFC}" type="slidenum">
              <a:rPr lang="en-US" smtClean="0"/>
              <a:t>2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VC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6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DA6-C040-3344-A383-79338B429B38}" type="datetimeFigureOut">
              <a:rPr lang="en-US" smtClean="0"/>
              <a:t>24/09/20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4984-79FE-CA48-AE8D-31707768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6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DA6-C040-3344-A383-79338B429B38}" type="datetimeFigureOut">
              <a:rPr lang="en-US" smtClean="0"/>
              <a:t>24/09/20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4984-79FE-CA48-AE8D-31707768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1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DA6-C040-3344-A383-79338B429B38}" type="datetimeFigureOut">
              <a:rPr lang="en-US" smtClean="0"/>
              <a:t>24/09/20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4984-79FE-CA48-AE8D-31707768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2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DA6-C040-3344-A383-79338B429B38}" type="datetimeFigureOut">
              <a:rPr lang="en-US" smtClean="0"/>
              <a:t>24/09/20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4984-79FE-CA48-AE8D-31707768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9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DA6-C040-3344-A383-79338B429B38}" type="datetimeFigureOut">
              <a:rPr lang="en-US" smtClean="0"/>
              <a:t>24/09/20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4984-79FE-CA48-AE8D-31707768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5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DA6-C040-3344-A383-79338B429B38}" type="datetimeFigureOut">
              <a:rPr lang="en-US" smtClean="0"/>
              <a:t>24/09/20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4984-79FE-CA48-AE8D-31707768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6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DA6-C040-3344-A383-79338B429B38}" type="datetimeFigureOut">
              <a:rPr lang="en-US" smtClean="0"/>
              <a:t>24/09/20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4984-79FE-CA48-AE8D-31707768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DA6-C040-3344-A383-79338B429B38}" type="datetimeFigureOut">
              <a:rPr lang="en-US" smtClean="0"/>
              <a:t>24/09/20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4984-79FE-CA48-AE8D-31707768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6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DA6-C040-3344-A383-79338B429B38}" type="datetimeFigureOut">
              <a:rPr lang="en-US" smtClean="0"/>
              <a:t>24/09/20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4984-79FE-CA48-AE8D-31707768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5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DA6-C040-3344-A383-79338B429B38}" type="datetimeFigureOut">
              <a:rPr lang="en-US" smtClean="0"/>
              <a:t>24/09/20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4984-79FE-CA48-AE8D-31707768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0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DA6-C040-3344-A383-79338B429B38}" type="datetimeFigureOut">
              <a:rPr lang="en-US" smtClean="0"/>
              <a:t>24/09/20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4984-79FE-CA48-AE8D-31707768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9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17DA6-C040-3344-A383-79338B429B38}" type="datetimeFigureOut">
              <a:rPr lang="en-US" smtClean="0"/>
              <a:t>24/09/20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64984-79FE-CA48-AE8D-31707768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3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tlas-itk-scripts.web.cern.ch/atlas-itk-scripts/scripts/schedu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tudies  of annealing in </a:t>
            </a:r>
            <a:r>
              <a:rPr lang="en-US" dirty="0" err="1" smtClean="0"/>
              <a:t>Itk</a:t>
            </a:r>
            <a:r>
              <a:rPr lang="en-US" dirty="0" smtClean="0"/>
              <a:t> Si sensors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8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039"/>
            <a:ext cx="8229600" cy="1143000"/>
          </a:xfrm>
        </p:spPr>
        <p:txBody>
          <a:bodyPr/>
          <a:lstStyle/>
          <a:p>
            <a:r>
              <a:rPr lang="en-US" dirty="0" smtClean="0"/>
              <a:t>Annealing scenario: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039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      Aim: to simulate “real” annealing and irradiation and measure    	CCE</a:t>
            </a:r>
            <a:endParaRPr lang="en-US" sz="2400" dirty="0"/>
          </a:p>
          <a:p>
            <a:r>
              <a:rPr lang="en-US" sz="2400" dirty="0" smtClean="0"/>
              <a:t>2-year </a:t>
            </a:r>
            <a:r>
              <a:rPr lang="en-US" sz="2400" dirty="0" err="1" smtClean="0"/>
              <a:t>fluence</a:t>
            </a:r>
            <a:r>
              <a:rPr lang="en-US" sz="2400" dirty="0" smtClean="0"/>
              <a:t>, then annealing corresponding to combined 1 year at 7 C and 1 year at -3 C</a:t>
            </a:r>
          </a:p>
          <a:p>
            <a:r>
              <a:rPr lang="en-US" sz="2400" dirty="0" smtClean="0"/>
              <a:t> 3-year </a:t>
            </a:r>
            <a:r>
              <a:rPr lang="en-US" sz="2400" dirty="0" err="1" smtClean="0"/>
              <a:t>fluence</a:t>
            </a:r>
            <a:r>
              <a:rPr lang="en-US" sz="2400" dirty="0" smtClean="0"/>
              <a:t>, then annealing corresponding to 3 years at -13 C</a:t>
            </a:r>
          </a:p>
          <a:p>
            <a:r>
              <a:rPr lang="en-US" sz="2400" dirty="0" smtClean="0"/>
              <a:t> 4-year </a:t>
            </a:r>
            <a:r>
              <a:rPr lang="en-US" sz="2400" dirty="0" err="1" smtClean="0"/>
              <a:t>fluence</a:t>
            </a:r>
            <a:r>
              <a:rPr lang="en-US" sz="2400" dirty="0" smtClean="0"/>
              <a:t>, then annealing corresponding to 4 years at -20 C</a:t>
            </a:r>
          </a:p>
          <a:p>
            <a:r>
              <a:rPr lang="en-US" sz="2400" dirty="0" smtClean="0"/>
              <a:t> 5-year </a:t>
            </a:r>
            <a:r>
              <a:rPr lang="en-US" sz="2400" dirty="0" err="1" smtClean="0"/>
              <a:t>fluence</a:t>
            </a:r>
            <a:r>
              <a:rPr lang="en-US" sz="2400" dirty="0" smtClean="0"/>
              <a:t>, then annealing corresponding to 5 years at -25 C.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Annealing calculated with the activation energy 1.07 </a:t>
            </a:r>
            <a:r>
              <a:rPr lang="en-US" sz="2400" dirty="0" err="1" smtClean="0"/>
              <a:t>eV</a:t>
            </a:r>
            <a:r>
              <a:rPr lang="en-US" sz="2400" dirty="0" smtClean="0"/>
              <a:t>  (Freiburg and Ljubljana measurements)</a:t>
            </a:r>
          </a:p>
          <a:p>
            <a:pPr marL="0" indent="0">
              <a:buNone/>
            </a:pPr>
            <a:r>
              <a:rPr lang="en-US" sz="2400" dirty="0" smtClean="0"/>
              <a:t>Procedure: irradiate, anneal, measure, irradiate, anneal, measure </a:t>
            </a:r>
            <a:r>
              <a:rPr lang="en-US" sz="2400" dirty="0" err="1" smtClean="0"/>
              <a:t>etc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7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ndcap_SensorTemperature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017" r="-22017"/>
          <a:stretch>
            <a:fillRect/>
          </a:stretch>
        </p:blipFill>
        <p:spPr>
          <a:xfrm>
            <a:off x="636309" y="1906259"/>
            <a:ext cx="6089650" cy="3348037"/>
          </a:xfrm>
        </p:spPr>
      </p:pic>
    </p:spTree>
    <p:extLst>
      <p:ext uri="{BB962C8B-B14F-4D97-AF65-F5344CB8AC3E}">
        <p14:creationId xmlns:p14="http://schemas.microsoft.com/office/powerpoint/2010/main" val="149201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90024" cy="74513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Annealing at 60°C</a:t>
            </a:r>
            <a:endParaRPr lang="en-US" sz="3200" dirty="0"/>
          </a:p>
        </p:txBody>
      </p:sp>
      <p:pic>
        <p:nvPicPr>
          <p:cNvPr id="8" name="Picture 7" descr="Screenshot 2020-09-24 at 12.30.5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50" y="1270085"/>
            <a:ext cx="3876170" cy="2696092"/>
          </a:xfrm>
          <a:prstGeom prst="rect">
            <a:avLst/>
          </a:prstGeom>
        </p:spPr>
      </p:pic>
      <p:pic>
        <p:nvPicPr>
          <p:cNvPr id="9" name="Picture 8" descr="Screenshot 2020-09-24 at 12.24.4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248" y="1270085"/>
            <a:ext cx="3520083" cy="268131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5489" y="4199627"/>
            <a:ext cx="3673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I. </a:t>
            </a:r>
            <a:r>
              <a:rPr lang="en-US" sz="1600" dirty="0" err="1" smtClean="0"/>
              <a:t>Mandić</a:t>
            </a:r>
            <a:r>
              <a:rPr lang="en-US" sz="1600" dirty="0" smtClean="0"/>
              <a:t> </a:t>
            </a:r>
            <a:r>
              <a:rPr lang="en-US" sz="1600" dirty="0" err="1" smtClean="0"/>
              <a:t>et.al</a:t>
            </a:r>
            <a:r>
              <a:rPr lang="en-US" sz="1600" dirty="0" smtClean="0"/>
              <a:t>. NIM A629 (2011)  101-105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62965" y="4126209"/>
            <a:ext cx="431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l.Wiik</a:t>
            </a:r>
            <a:r>
              <a:rPr lang="en-US" dirty="0" smtClean="0"/>
              <a:t>-Fuchs et al. NIM A924 (2019) 128-132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0895" y="4894929"/>
            <a:ext cx="7539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“optimal” annealing   at 500V is about 200 -300 minutes, position of maximum </a:t>
            </a:r>
          </a:p>
          <a:p>
            <a:r>
              <a:rPr lang="en-US" dirty="0" smtClean="0"/>
              <a:t>slightly depends on </a:t>
            </a:r>
            <a:r>
              <a:rPr lang="en-US" dirty="0" err="1" smtClean="0"/>
              <a:t>fluence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79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59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Corresponding </a:t>
            </a:r>
            <a:r>
              <a:rPr lang="en-US" sz="2000" dirty="0" err="1" smtClean="0"/>
              <a:t>fluences</a:t>
            </a:r>
            <a:r>
              <a:rPr lang="en-US" sz="2000" dirty="0"/>
              <a:t> </a:t>
            </a:r>
            <a:r>
              <a:rPr lang="en-US" sz="2000" dirty="0" smtClean="0"/>
              <a:t>and annealing times at 60C</a:t>
            </a:r>
            <a:r>
              <a:rPr lang="en-US" sz="2000" dirty="0"/>
              <a:t> </a:t>
            </a:r>
            <a:r>
              <a:rPr lang="en-US" sz="2000" dirty="0" smtClean="0"/>
              <a:t> - 4000fb</a:t>
            </a:r>
            <a:r>
              <a:rPr lang="en-US" sz="2000" baseline="30000" dirty="0" smtClean="0"/>
              <a:t>-1, </a:t>
            </a:r>
            <a:r>
              <a:rPr lang="en-US" sz="2000" dirty="0" smtClean="0"/>
              <a:t>safety factor 1.5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b="1" dirty="0" smtClean="0"/>
              <a:t>“warm start” </a:t>
            </a:r>
            <a:r>
              <a:rPr lang="en-US" sz="2000" dirty="0" smtClean="0"/>
              <a:t>scenario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Vladimir Cindro, Jožef Stefan Institute 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407375"/>
              </p:ext>
            </p:extLst>
          </p:nvPr>
        </p:nvGraphicFramePr>
        <p:xfrm>
          <a:off x="457200" y="2066049"/>
          <a:ext cx="6962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727"/>
                <a:gridCol w="1479073"/>
                <a:gridCol w="1392400"/>
                <a:gridCol w="1392400"/>
                <a:gridCol w="1392400"/>
              </a:tblGrid>
              <a:tr h="11277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Fluence</a:t>
                      </a:r>
                      <a:r>
                        <a:rPr lang="en-US" dirty="0" smtClean="0"/>
                        <a:t> step (10</a:t>
                      </a:r>
                      <a:r>
                        <a:rPr lang="en-US" baseline="30000" dirty="0" smtClean="0"/>
                        <a:t>14 </a:t>
                      </a:r>
                      <a:r>
                        <a:rPr lang="en-US" i="0" baseline="0" dirty="0" smtClean="0"/>
                        <a:t>n</a:t>
                      </a:r>
                      <a:r>
                        <a:rPr lang="en-US" i="0" baseline="-25000" dirty="0" smtClean="0"/>
                        <a:t>eq</a:t>
                      </a:r>
                      <a:r>
                        <a:rPr lang="en-US" i="0" baseline="0" dirty="0" smtClean="0"/>
                        <a:t>cm</a:t>
                      </a:r>
                      <a:r>
                        <a:rPr lang="en-US" i="0" baseline="30000" dirty="0" smtClean="0"/>
                        <a:t>-2</a:t>
                      </a:r>
                      <a:r>
                        <a:rPr lang="en-US" i="0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Fluence</a:t>
                      </a:r>
                      <a:endParaRPr lang="en-U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(10</a:t>
                      </a:r>
                      <a:r>
                        <a:rPr lang="en-US" baseline="30000" dirty="0" smtClean="0"/>
                        <a:t>14 </a:t>
                      </a:r>
                      <a:r>
                        <a:rPr lang="en-US" i="0" baseline="0" dirty="0" smtClean="0"/>
                        <a:t>n</a:t>
                      </a:r>
                      <a:r>
                        <a:rPr lang="en-US" i="0" baseline="-25000" dirty="0" smtClean="0"/>
                        <a:t>eq</a:t>
                      </a:r>
                      <a:r>
                        <a:rPr lang="en-US" i="0" baseline="0" dirty="0" smtClean="0"/>
                        <a:t>cm</a:t>
                      </a:r>
                      <a:r>
                        <a:rPr lang="en-US" i="0" baseline="30000" dirty="0" smtClean="0"/>
                        <a:t>-2</a:t>
                      </a:r>
                      <a:r>
                        <a:rPr lang="en-US" i="0" baseline="0" dirty="0" smtClean="0"/>
                        <a:t>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Annealing time after irradiation (minutes)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annealing time (minutes)</a:t>
                      </a:r>
                      <a:endParaRPr lang="en-US" dirty="0"/>
                    </a:p>
                  </a:txBody>
                  <a:tcPr/>
                </a:tc>
              </a:tr>
              <a:tr h="277677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542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614</a:t>
                      </a:r>
                      <a:endParaRPr lang="en-US" dirty="0"/>
                    </a:p>
                  </a:txBody>
                  <a:tcPr/>
                </a:tc>
              </a:tr>
              <a:tr h="277677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</a:tr>
              <a:tr h="277677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277677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7550035" y="3416242"/>
            <a:ext cx="4526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50035" y="3743527"/>
            <a:ext cx="1665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annealing</a:t>
            </a:r>
          </a:p>
          <a:p>
            <a:r>
              <a:rPr lang="en-US" dirty="0"/>
              <a:t>t</a:t>
            </a:r>
            <a:r>
              <a:rPr lang="en-US" dirty="0" smtClean="0"/>
              <a:t>han “optimal”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72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329769"/>
              </p:ext>
            </p:extLst>
          </p:nvPr>
        </p:nvGraphicFramePr>
        <p:xfrm>
          <a:off x="721268" y="1865904"/>
          <a:ext cx="5382629" cy="3065780"/>
        </p:xfrm>
        <a:graphic>
          <a:graphicData uri="http://schemas.openxmlformats.org/drawingml/2006/table">
            <a:tbl>
              <a:tblPr/>
              <a:tblGrid>
                <a:gridCol w="625887"/>
                <a:gridCol w="1140505"/>
                <a:gridCol w="2461823"/>
                <a:gridCol w="1154414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"Cold with short warmups"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Annealing at 60°C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Scenario 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(min)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1.30E+14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2-years at -25 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2.18E+14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3-years at -25 C -10 days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+ 10 days RT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4.35E+14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4-years at -25 C - 10 days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days RT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8.17E+14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5-years at -25 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"Cold with long warmups"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Scenario 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1.30E+14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2-years at -25 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2.18E+14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3-years at -25 C - 100 days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days at RT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4.35E+14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4-years at -25 C - 100 days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days at RT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8.17E+14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5-years at -25 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13" y="823995"/>
            <a:ext cx="8229600" cy="4533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78" y="861969"/>
            <a:ext cx="6313213" cy="388880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6807006" y="3487641"/>
            <a:ext cx="595392" cy="265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6736785" y="3753005"/>
            <a:ext cx="595392" cy="852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755741" y="3933073"/>
            <a:ext cx="595392" cy="236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02713" y="4067476"/>
            <a:ext cx="1967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annealing than “optimal”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7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7121" y="4928187"/>
            <a:ext cx="5336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all scenarios </a:t>
            </a:r>
            <a:r>
              <a:rPr lang="en-US" dirty="0"/>
              <a:t>e</a:t>
            </a:r>
            <a:r>
              <a:rPr lang="en-US" dirty="0" smtClean="0"/>
              <a:t>xpected </a:t>
            </a:r>
            <a:r>
              <a:rPr lang="en-US" dirty="0"/>
              <a:t>c</a:t>
            </a:r>
            <a:r>
              <a:rPr lang="en-US" dirty="0" smtClean="0"/>
              <a:t>harge above 7000 e</a:t>
            </a:r>
            <a:r>
              <a:rPr lang="en-US" baseline="30000" dirty="0" smtClean="0"/>
              <a:t>-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893" y="756757"/>
            <a:ext cx="5791200" cy="415290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 flipV="1">
            <a:off x="5212957" y="3004299"/>
            <a:ext cx="1780738" cy="22932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83562" y="5506302"/>
            <a:ext cx="3065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Additional annealing to 80 min</a:t>
            </a:r>
          </a:p>
          <a:p>
            <a:r>
              <a:rPr lang="en-US" dirty="0" smtClean="0"/>
              <a:t>Improves CCE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90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695450" y="1387475"/>
          <a:ext cx="5753100" cy="408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832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https://atlas-itk-scripts.web.cern.ch/atlas-itk-scripts/scripts/</a:t>
            </a:r>
            <a:r>
              <a:rPr lang="en-US" dirty="0" smtClean="0">
                <a:hlinkClick r:id="rId2"/>
              </a:rPr>
              <a:t>schedule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4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371</Words>
  <Application>Microsoft Macintosh PowerPoint</Application>
  <PresentationFormat>On-screen Show (4:3)</PresentationFormat>
  <Paragraphs>98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Studies  of annealing in Itk Si sensors </vt:lpstr>
      <vt:lpstr>Annealing scenario:</vt:lpstr>
      <vt:lpstr>PowerPoint Presentation</vt:lpstr>
      <vt:lpstr>Annealing at 60°C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Jožef Stefan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Studies  of annealing in Itk Si sensors </dc:title>
  <dc:creator>Vladimir Cindro</dc:creator>
  <cp:lastModifiedBy>Vladimir Cindro</cp:lastModifiedBy>
  <cp:revision>9</cp:revision>
  <dcterms:created xsi:type="dcterms:W3CDTF">2020-09-24T08:46:02Z</dcterms:created>
  <dcterms:modified xsi:type="dcterms:W3CDTF">2020-09-24T13:28:11Z</dcterms:modified>
</cp:coreProperties>
</file>