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317" r:id="rId3"/>
    <p:sldId id="335" r:id="rId4"/>
    <p:sldId id="336" r:id="rId5"/>
    <p:sldId id="373" r:id="rId6"/>
    <p:sldId id="374" r:id="rId7"/>
    <p:sldId id="376" r:id="rId8"/>
    <p:sldId id="371" r:id="rId9"/>
    <p:sldId id="334" r:id="rId10"/>
    <p:sldId id="338" r:id="rId11"/>
    <p:sldId id="367" r:id="rId12"/>
    <p:sldId id="342" r:id="rId13"/>
    <p:sldId id="368" r:id="rId14"/>
    <p:sldId id="377" r:id="rId15"/>
    <p:sldId id="369" r:id="rId16"/>
    <p:sldId id="378" r:id="rId17"/>
    <p:sldId id="328" r:id="rId18"/>
    <p:sldId id="351" r:id="rId19"/>
    <p:sldId id="381" r:id="rId20"/>
    <p:sldId id="358" r:id="rId21"/>
    <p:sldId id="284" r:id="rId22"/>
    <p:sldId id="363" r:id="rId23"/>
    <p:sldId id="321" r:id="rId24"/>
    <p:sldId id="364" r:id="rId25"/>
    <p:sldId id="325" r:id="rId26"/>
    <p:sldId id="326" r:id="rId27"/>
    <p:sldId id="344" r:id="rId28"/>
    <p:sldId id="343" r:id="rId29"/>
    <p:sldId id="354" r:id="rId30"/>
    <p:sldId id="360" r:id="rId31"/>
    <p:sldId id="359" r:id="rId32"/>
    <p:sldId id="370" r:id="rId33"/>
    <p:sldId id="362" r:id="rId34"/>
    <p:sldId id="350" r:id="rId35"/>
    <p:sldId id="361" r:id="rId36"/>
  </p:sldIdLst>
  <p:sldSz cx="12192000" cy="6858000"/>
  <p:notesSz cx="6805613" cy="99441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jan" initials="B" lastIdx="1" clrIdx="0">
    <p:extLst>
      <p:ext uri="{19B8F6BF-5375-455C-9EA6-DF929625EA0E}">
        <p15:presenceInfo xmlns:p15="http://schemas.microsoft.com/office/powerpoint/2012/main" userId="Boj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9900"/>
    <a:srgbClr val="B800B4"/>
    <a:srgbClr val="FFE2FE"/>
    <a:srgbClr val="00C8B4"/>
    <a:srgbClr val="F4F316"/>
    <a:srgbClr val="0DFD11"/>
    <a:srgbClr val="FFFF00"/>
    <a:srgbClr val="59D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32" autoAdjust="0"/>
  </p:normalViewPr>
  <p:slideViewPr>
    <p:cSldViewPr snapToGrid="0">
      <p:cViewPr varScale="1">
        <p:scale>
          <a:sx n="80" d="100"/>
          <a:sy n="80" d="100"/>
        </p:scale>
        <p:origin x="71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57702-262A-4A69-89F4-FF107EA4D994}" type="datetimeFigureOut">
              <a:rPr lang="sl-SI" smtClean="0"/>
              <a:t>13. 09. 2018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B9295-F01E-4418-AE92-A44BACFDB2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3134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B9295-F01E-4418-AE92-A44BACFDB248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6201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B9295-F01E-4418-AE92-A44BACFDB248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8586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large collecting electrode (LF Monopix) has </a:t>
            </a:r>
            <a:r>
              <a:rPr lang="sl-SI" dirty="0" smtClean="0"/>
              <a:t>a power</a:t>
            </a:r>
            <a:r>
              <a:rPr lang="sl-SI" baseline="0" dirty="0" smtClean="0"/>
              <a:t> </a:t>
            </a:r>
            <a:r>
              <a:rPr lang="sl-SI" baseline="0" dirty="0" smtClean="0"/>
              <a:t>consumption </a:t>
            </a:r>
            <a:r>
              <a:rPr lang="sl-SI" baseline="0" dirty="0" smtClean="0"/>
              <a:t>of approx. 200 </a:t>
            </a:r>
            <a:r>
              <a:rPr lang="sl-SI" baseline="0" dirty="0" smtClean="0"/>
              <a:t>(ana) + 200 (dig) mW/cm2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B9295-F01E-4418-AE92-A44BACFDB248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3871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56" y="23813"/>
            <a:ext cx="2787888" cy="17856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05" y="137467"/>
            <a:ext cx="3505850" cy="1072768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523999" y="2017059"/>
            <a:ext cx="9439835" cy="1465916"/>
          </a:xfrm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524000" y="3482975"/>
            <a:ext cx="9439834" cy="676555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1524000" y="4827775"/>
            <a:ext cx="9439834" cy="1304084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6498077"/>
            <a:ext cx="3744255" cy="359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4569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21. 09. 2018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TWEPP 2018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721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21. 09. 2018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TWEPP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2298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21. 09. 2018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TWEPP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011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528918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548640"/>
            <a:ext cx="12192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4117" y="735105"/>
            <a:ext cx="11757675" cy="5791819"/>
          </a:xfrm>
        </p:spPr>
        <p:txBody>
          <a:bodyPr>
            <a:normAutofit/>
          </a:bodyPr>
          <a:lstStyle>
            <a:lvl1pPr>
              <a:buClr>
                <a:srgbClr val="C00000"/>
              </a:buClr>
              <a:defRPr sz="2000"/>
            </a:lvl1pPr>
            <a:lvl2pPr>
              <a:buClr>
                <a:srgbClr val="C00000"/>
              </a:buClr>
              <a:defRPr sz="1800"/>
            </a:lvl2pPr>
            <a:lvl3pPr>
              <a:buClr>
                <a:srgbClr val="C00000"/>
              </a:buClr>
              <a:defRPr sz="1800"/>
            </a:lvl3pPr>
            <a:lvl4pPr>
              <a:buClr>
                <a:srgbClr val="C00000"/>
              </a:buClr>
              <a:defRPr sz="1600"/>
            </a:lvl4pPr>
            <a:lvl5pPr>
              <a:buClr>
                <a:srgbClr val="C00000"/>
              </a:buClr>
              <a:defRPr sz="1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345" y="1"/>
            <a:ext cx="428500" cy="5486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20112" y="-1"/>
            <a:ext cx="571888" cy="548641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9448800" y="6624919"/>
            <a:ext cx="1905000" cy="228971"/>
          </a:xfrm>
        </p:spPr>
        <p:txBody>
          <a:bodyPr/>
          <a:lstStyle/>
          <a:p>
            <a:r>
              <a:rPr lang="sl-SI" smtClean="0"/>
              <a:t>21. 09. 2018</a:t>
            </a:r>
            <a:endParaRPr lang="sl-SI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5540" y="6624919"/>
            <a:ext cx="5903260" cy="233455"/>
          </a:xfrm>
        </p:spPr>
        <p:txBody>
          <a:bodyPr/>
          <a:lstStyle/>
          <a:p>
            <a:r>
              <a:rPr lang="sl-SI" smtClean="0"/>
              <a:t>TWEPP 2018</a:t>
            </a:r>
            <a:endParaRPr lang="sl-SI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624919"/>
            <a:ext cx="838199" cy="233080"/>
          </a:xfrm>
        </p:spPr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2280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21. 09. 2018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TWEPP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1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21. 09. 2018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TWEPP 2018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069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21. 09. 2018</a:t>
            </a:r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TWEPP 2018</a:t>
            </a: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419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905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571129"/>
            <a:ext cx="3720352" cy="286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6400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905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9448800" y="6624919"/>
            <a:ext cx="1905000" cy="228971"/>
          </a:xfrm>
        </p:spPr>
        <p:txBody>
          <a:bodyPr/>
          <a:lstStyle/>
          <a:p>
            <a:r>
              <a:rPr lang="sl-SI" smtClean="0"/>
              <a:t>21. 09. 2018</a:t>
            </a:r>
            <a:endParaRPr lang="sl-SI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45540" y="6624919"/>
            <a:ext cx="5903260" cy="233455"/>
          </a:xfrm>
        </p:spPr>
        <p:txBody>
          <a:bodyPr/>
          <a:lstStyle/>
          <a:p>
            <a:r>
              <a:rPr lang="sl-SI" smtClean="0"/>
              <a:t>TWEPP 2018</a:t>
            </a:r>
            <a:endParaRPr lang="sl-SI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53800" y="6624919"/>
            <a:ext cx="838199" cy="233080"/>
          </a:xfrm>
        </p:spPr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536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21. 09. 2018</a:t>
            </a:r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TWEPP 2018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747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21. 09. 2018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TWEPP 2018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63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624919"/>
            <a:ext cx="1905000" cy="228971"/>
          </a:xfrm>
          <a:prstGeom prst="rect">
            <a:avLst/>
          </a:prstGeom>
          <a:solidFill>
            <a:srgbClr val="E7E6E6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sl-SI" smtClean="0"/>
              <a:t>21. 09. 2018</a:t>
            </a: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5540" y="6624919"/>
            <a:ext cx="5903260" cy="233455"/>
          </a:xfrm>
          <a:prstGeom prst="rect">
            <a:avLst/>
          </a:prstGeom>
          <a:solidFill>
            <a:srgbClr val="E7E6E6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TWEPP 2018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624919"/>
            <a:ext cx="838199" cy="233080"/>
          </a:xfrm>
          <a:prstGeom prst="rect">
            <a:avLst/>
          </a:prstGeom>
          <a:solidFill>
            <a:srgbClr val="E7E6E6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85F5A13-7CE5-40AC-B0CE-891E93987F96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24919"/>
            <a:ext cx="3545540" cy="2330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Bojan Hiti (IJS)</a:t>
            </a:r>
            <a:endParaRPr lang="en-GB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11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0.png"/><Relationship Id="rId10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nima.2016.05.016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089120" y="14903"/>
            <a:ext cx="4084320" cy="1895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084320" cy="1340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Development of the monolithic </a:t>
            </a:r>
            <a:r>
              <a:rPr lang="sl-SI" dirty="0" smtClean="0"/>
              <a:t>"</a:t>
            </a:r>
            <a:r>
              <a:rPr lang="en-US" dirty="0" smtClean="0"/>
              <a:t>MALTA</a:t>
            </a:r>
            <a:r>
              <a:rPr lang="sl-SI" dirty="0" smtClean="0"/>
              <a:t>"</a:t>
            </a:r>
            <a:r>
              <a:rPr lang="en-US" dirty="0" smtClean="0"/>
              <a:t> </a:t>
            </a:r>
            <a:r>
              <a:rPr lang="en-US" dirty="0"/>
              <a:t>CMOS sensor for the ATLAS ITK outer pixel layer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l-SI" sz="2000" dirty="0" smtClean="0"/>
              <a:t>TWEPP 2018, Antwerp, Belgium, 21.09.2018</a:t>
            </a:r>
            <a:endParaRPr lang="en-GB" sz="20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524000" y="4455622"/>
            <a:ext cx="9439834" cy="1676237"/>
          </a:xfrm>
        </p:spPr>
        <p:txBody>
          <a:bodyPr>
            <a:noAutofit/>
          </a:bodyPr>
          <a:lstStyle/>
          <a:p>
            <a:r>
              <a:rPr lang="sl-SI" sz="2000" u="sng" dirty="0" smtClean="0"/>
              <a:t>B. Hiti</a:t>
            </a:r>
            <a:r>
              <a:rPr lang="sl-SI" baseline="30000" dirty="0"/>
              <a:t>a</a:t>
            </a:r>
            <a:r>
              <a:rPr lang="sl-SI" sz="2000" dirty="0" smtClean="0"/>
              <a:t>, L. Argemi</a:t>
            </a:r>
            <a:r>
              <a:rPr lang="sl-SI" baseline="30000" dirty="0" smtClean="0"/>
              <a:t>b</a:t>
            </a:r>
            <a:r>
              <a:rPr lang="sl-SI" sz="2000" dirty="0" smtClean="0"/>
              <a:t>, I. Asensi Tortajada</a:t>
            </a:r>
            <a:r>
              <a:rPr lang="sl-SI" baseline="30000" dirty="0" smtClean="0"/>
              <a:t>c</a:t>
            </a:r>
            <a:r>
              <a:rPr lang="sl-SI" sz="2000" dirty="0" smtClean="0"/>
              <a:t>, I. Berdalovic</a:t>
            </a:r>
            <a:r>
              <a:rPr lang="sl-SI" baseline="30000" dirty="0"/>
              <a:t>c</a:t>
            </a:r>
            <a:r>
              <a:rPr lang="sl-SI" sz="2000" dirty="0" smtClean="0"/>
              <a:t>, I. Caicedo Sierra</a:t>
            </a:r>
            <a:r>
              <a:rPr lang="sl-SI" baseline="30000" dirty="0" smtClean="0"/>
              <a:t>d</a:t>
            </a:r>
            <a:r>
              <a:rPr lang="sl-SI" sz="2000" dirty="0" smtClean="0"/>
              <a:t>, R. Cardella</a:t>
            </a:r>
            <a:r>
              <a:rPr lang="sl-SI" baseline="30000" dirty="0"/>
              <a:t>c</a:t>
            </a:r>
            <a:r>
              <a:rPr lang="sl-SI" sz="2000" dirty="0" smtClean="0"/>
              <a:t>, </a:t>
            </a:r>
            <a:br>
              <a:rPr lang="sl-SI" sz="2000" dirty="0" smtClean="0"/>
            </a:br>
            <a:r>
              <a:rPr lang="sl-SI" sz="2000" dirty="0" smtClean="0"/>
              <a:t>F. Dachs</a:t>
            </a:r>
            <a:r>
              <a:rPr lang="sl-SI" baseline="30000" dirty="0"/>
              <a:t>c</a:t>
            </a:r>
            <a:r>
              <a:rPr lang="sl-SI" sz="2000" dirty="0" smtClean="0"/>
              <a:t>, V. Dao</a:t>
            </a:r>
            <a:r>
              <a:rPr lang="sl-SI" baseline="30000" dirty="0"/>
              <a:t>c</a:t>
            </a:r>
            <a:r>
              <a:rPr lang="sl-SI" sz="2000" dirty="0" smtClean="0"/>
              <a:t>, N. Egidos Plaja</a:t>
            </a:r>
            <a:r>
              <a:rPr lang="sl-SI" baseline="30000" dirty="0"/>
              <a:t>c</a:t>
            </a:r>
            <a:r>
              <a:rPr lang="sl-SI" sz="2000" dirty="0" smtClean="0"/>
              <a:t>, T. Hemperek</a:t>
            </a:r>
            <a:r>
              <a:rPr lang="sl-SI" baseline="30000" dirty="0" smtClean="0"/>
              <a:t>d</a:t>
            </a:r>
            <a:r>
              <a:rPr lang="sl-SI" sz="2000" dirty="0" smtClean="0"/>
              <a:t>, H. Krüger</a:t>
            </a:r>
            <a:r>
              <a:rPr lang="sl-SI" baseline="30000" dirty="0" smtClean="0"/>
              <a:t>d</a:t>
            </a:r>
            <a:r>
              <a:rPr lang="sl-SI" sz="2000" dirty="0" smtClean="0"/>
              <a:t>, T. Kugathasan</a:t>
            </a:r>
            <a:r>
              <a:rPr lang="sl-SI" baseline="30000" dirty="0"/>
              <a:t>c</a:t>
            </a:r>
            <a:r>
              <a:rPr lang="sl-SI" sz="2000" dirty="0" smtClean="0"/>
              <a:t>, </a:t>
            </a:r>
            <a:br>
              <a:rPr lang="sl-SI" sz="2000" dirty="0" smtClean="0"/>
            </a:br>
            <a:r>
              <a:rPr lang="sl-SI" sz="2000" dirty="0" smtClean="0"/>
              <a:t>C. A. Marin Tobon</a:t>
            </a:r>
            <a:r>
              <a:rPr lang="sl-SI" baseline="30000" dirty="0"/>
              <a:t>c</a:t>
            </a:r>
            <a:r>
              <a:rPr lang="sl-SI" sz="2000" dirty="0" smtClean="0"/>
              <a:t>, K. Moustakas</a:t>
            </a:r>
            <a:r>
              <a:rPr lang="sl-SI" baseline="30000" dirty="0" smtClean="0"/>
              <a:t>d</a:t>
            </a:r>
            <a:r>
              <a:rPr lang="sl-SI" sz="2000" dirty="0" smtClean="0"/>
              <a:t>, M. Münker</a:t>
            </a:r>
            <a:r>
              <a:rPr lang="sl-SI" baseline="30000" dirty="0" smtClean="0"/>
              <a:t>c,d</a:t>
            </a:r>
            <a:r>
              <a:rPr lang="sl-SI" sz="2000" dirty="0" smtClean="0"/>
              <a:t>, H. Pernegger</a:t>
            </a:r>
            <a:r>
              <a:rPr lang="sl-SI" baseline="30000" dirty="0"/>
              <a:t>c</a:t>
            </a:r>
            <a:r>
              <a:rPr lang="sl-SI" sz="2000" dirty="0" smtClean="0"/>
              <a:t>, F. Piro</a:t>
            </a:r>
            <a:r>
              <a:rPr lang="sl-SI" baseline="30000" dirty="0"/>
              <a:t>c</a:t>
            </a:r>
            <a:r>
              <a:rPr lang="sl-SI" sz="2000" dirty="0" smtClean="0"/>
              <a:t>, P. Riedler</a:t>
            </a:r>
            <a:r>
              <a:rPr lang="sl-SI" baseline="30000" dirty="0"/>
              <a:t>c</a:t>
            </a:r>
            <a:r>
              <a:rPr lang="sl-SI" sz="2000" dirty="0" smtClean="0"/>
              <a:t>,</a:t>
            </a:r>
            <a:br>
              <a:rPr lang="sl-SI" sz="2000" dirty="0" smtClean="0"/>
            </a:br>
            <a:r>
              <a:rPr lang="sl-SI" sz="2000" dirty="0" smtClean="0"/>
              <a:t>P. Rymaszewski</a:t>
            </a:r>
            <a:r>
              <a:rPr lang="sl-SI" baseline="30000" dirty="0" smtClean="0"/>
              <a:t>d</a:t>
            </a:r>
            <a:r>
              <a:rPr lang="sl-SI" sz="2000" dirty="0" smtClean="0"/>
              <a:t>, C. Riegel</a:t>
            </a:r>
            <a:r>
              <a:rPr lang="sl-SI" baseline="30000" dirty="0"/>
              <a:t>c</a:t>
            </a:r>
            <a:r>
              <a:rPr lang="sl-SI" sz="2000" dirty="0" smtClean="0"/>
              <a:t>, E. J. Schioppa</a:t>
            </a:r>
            <a:r>
              <a:rPr lang="sl-SI" baseline="30000" dirty="0"/>
              <a:t>c</a:t>
            </a:r>
            <a:r>
              <a:rPr lang="sl-SI" sz="2000" dirty="0" smtClean="0"/>
              <a:t>, A. Sharma</a:t>
            </a:r>
            <a:r>
              <a:rPr lang="sl-SI" baseline="30000" dirty="0" smtClean="0"/>
              <a:t>c,e</a:t>
            </a:r>
            <a:r>
              <a:rPr lang="sl-SI" sz="2000" dirty="0" smtClean="0"/>
              <a:t>, W. Snoeys</a:t>
            </a:r>
            <a:r>
              <a:rPr lang="sl-SI" baseline="30000" dirty="0"/>
              <a:t>c</a:t>
            </a:r>
            <a:r>
              <a:rPr lang="sl-SI" sz="2000" dirty="0" smtClean="0"/>
              <a:t>, C. Solans Sanchez</a:t>
            </a:r>
            <a:r>
              <a:rPr lang="sl-SI" baseline="30000" dirty="0"/>
              <a:t>c</a:t>
            </a:r>
            <a:r>
              <a:rPr lang="sl-SI" sz="2000" dirty="0" smtClean="0"/>
              <a:t>, </a:t>
            </a:r>
            <a:br>
              <a:rPr lang="sl-SI" sz="2000" dirty="0" smtClean="0"/>
            </a:br>
            <a:r>
              <a:rPr lang="sl-SI" sz="2000" dirty="0" smtClean="0"/>
              <a:t>T. Wang</a:t>
            </a:r>
            <a:r>
              <a:rPr lang="sl-SI" baseline="30000" dirty="0" smtClean="0"/>
              <a:t>d</a:t>
            </a:r>
            <a:r>
              <a:rPr lang="sl-SI" sz="2000" dirty="0" smtClean="0"/>
              <a:t>, N. Wermes</a:t>
            </a:r>
            <a:r>
              <a:rPr lang="sl-SI" baseline="30000" dirty="0"/>
              <a:t>d</a:t>
            </a:r>
            <a:endParaRPr lang="sl-SI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713" y="22773"/>
            <a:ext cx="1027946" cy="1021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248" y="13665"/>
            <a:ext cx="1065210" cy="10517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781" y="0"/>
            <a:ext cx="1859280" cy="11332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8"/>
          <a:stretch/>
        </p:blipFill>
        <p:spPr>
          <a:xfrm>
            <a:off x="2609773" y="13664"/>
            <a:ext cx="1971675" cy="12086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449" y="0"/>
            <a:ext cx="2095991" cy="13424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" y="53012"/>
            <a:ext cx="2379258" cy="7280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1050" y="852946"/>
            <a:ext cx="258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aseline="30000" dirty="0"/>
              <a:t>a</a:t>
            </a:r>
            <a:endParaRPr lang="sl-SI" dirty="0"/>
          </a:p>
        </p:txBody>
      </p:sp>
      <p:sp>
        <p:nvSpPr>
          <p:cNvPr id="16" name="Rectangle 15"/>
          <p:cNvSpPr/>
          <p:nvPr/>
        </p:nvSpPr>
        <p:spPr>
          <a:xfrm>
            <a:off x="2587959" y="852946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aseline="30000" dirty="0" smtClean="0"/>
              <a:t>b</a:t>
            </a:r>
            <a:endParaRPr lang="sl-SI" dirty="0"/>
          </a:p>
        </p:txBody>
      </p:sp>
      <p:sp>
        <p:nvSpPr>
          <p:cNvPr id="17" name="Rectangle 16"/>
          <p:cNvSpPr/>
          <p:nvPr/>
        </p:nvSpPr>
        <p:spPr>
          <a:xfrm>
            <a:off x="4900890" y="1013357"/>
            <a:ext cx="250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aseline="30000" dirty="0" smtClean="0"/>
              <a:t>c</a:t>
            </a:r>
            <a:endParaRPr lang="sl-SI" dirty="0"/>
          </a:p>
        </p:txBody>
      </p:sp>
      <p:sp>
        <p:nvSpPr>
          <p:cNvPr id="18" name="Rectangle 17"/>
          <p:cNvSpPr/>
          <p:nvPr/>
        </p:nvSpPr>
        <p:spPr>
          <a:xfrm>
            <a:off x="7807657" y="1076456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aseline="30000" dirty="0" smtClean="0"/>
              <a:t>d</a:t>
            </a:r>
            <a:endParaRPr lang="sl-SI" dirty="0"/>
          </a:p>
        </p:txBody>
      </p:sp>
      <p:sp>
        <p:nvSpPr>
          <p:cNvPr id="19" name="Rectangle 18"/>
          <p:cNvSpPr/>
          <p:nvPr/>
        </p:nvSpPr>
        <p:spPr>
          <a:xfrm>
            <a:off x="9426578" y="1055345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aseline="30000" dirty="0" smtClean="0"/>
              <a:t>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4603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MALTA charge measurement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Charge measurement from time difference between </a:t>
            </a:r>
            <a:r>
              <a:rPr lang="sl-SI" dirty="0">
                <a:solidFill>
                  <a:srgbClr val="C00000"/>
                </a:solidFill>
              </a:rPr>
              <a:t>bunch crossing time </a:t>
            </a:r>
            <a:r>
              <a:rPr lang="sl-SI" dirty="0"/>
              <a:t>and</a:t>
            </a:r>
            <a:r>
              <a:rPr lang="sl-SI" dirty="0">
                <a:solidFill>
                  <a:srgbClr val="C00000"/>
                </a:solidFill>
              </a:rPr>
              <a:t> leading edge of hit signal</a:t>
            </a:r>
          </a:p>
          <a:p>
            <a:r>
              <a:rPr lang="sl-SI" dirty="0"/>
              <a:t>Simulation: Time walk of 25 ns corresponds to 400 e</a:t>
            </a:r>
            <a:r>
              <a:rPr lang="sl-SI" baseline="30000" dirty="0"/>
              <a:t>-</a:t>
            </a:r>
          </a:p>
          <a:p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21. 09. 2018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TWEPP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10</a:t>
            </a:fld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451" y="2010439"/>
            <a:ext cx="6482298" cy="32411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3507440" y="3393440"/>
            <a:ext cx="0" cy="1584960"/>
          </a:xfrm>
          <a:prstGeom prst="line">
            <a:avLst/>
          </a:prstGeom>
          <a:ln w="28575">
            <a:solidFill>
              <a:srgbClr val="00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98800" y="3393440"/>
            <a:ext cx="408940" cy="0"/>
          </a:xfrm>
          <a:prstGeom prst="line">
            <a:avLst/>
          </a:prstGeom>
          <a:ln w="28575">
            <a:solidFill>
              <a:srgbClr val="00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07440" y="3208773"/>
            <a:ext cx="2097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9900"/>
                </a:solidFill>
              </a:rPr>
              <a:t>Expected time walk 25 </a:t>
            </a:r>
            <a:r>
              <a:rPr lang="sl-SI" b="1" dirty="0">
                <a:solidFill>
                  <a:srgbClr val="009900"/>
                </a:solidFill>
              </a:rPr>
              <a:t>ns at 400 e</a:t>
            </a:r>
            <a:r>
              <a:rPr lang="sl-SI" b="1" baseline="30000" dirty="0">
                <a:solidFill>
                  <a:srgbClr val="009900"/>
                </a:solidFill>
              </a:rPr>
              <a:t>- </a:t>
            </a:r>
            <a:endParaRPr lang="sl-SI" b="1" dirty="0">
              <a:solidFill>
                <a:srgbClr val="009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89359" y="5115921"/>
            <a:ext cx="1267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charge (ke</a:t>
            </a:r>
            <a:r>
              <a:rPr lang="sl-SI" baseline="30000" dirty="0" smtClean="0"/>
              <a:t>-</a:t>
            </a:r>
            <a:r>
              <a:rPr lang="sl-SI" dirty="0" smtClean="0"/>
              <a:t>)</a:t>
            </a:r>
            <a:endParaRPr lang="sl-SI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1913335" y="2663336"/>
            <a:ext cx="1090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delay (ns)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6749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MALTA status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First </a:t>
            </a:r>
            <a:r>
              <a:rPr lang="sl-SI" dirty="0" smtClean="0"/>
              <a:t>submission – chips </a:t>
            </a:r>
            <a:r>
              <a:rPr lang="sl-SI" dirty="0" smtClean="0"/>
              <a:t>received </a:t>
            </a:r>
            <a:r>
              <a:rPr lang="sl-SI" dirty="0" smtClean="0"/>
              <a:t>Jan 2018</a:t>
            </a:r>
          </a:p>
          <a:p>
            <a:pPr lvl="1"/>
            <a:r>
              <a:rPr lang="sl-SI" dirty="0" smtClean="0"/>
              <a:t>Pixel readout and pixel pulsing functional</a:t>
            </a:r>
          </a:p>
          <a:p>
            <a:pPr lvl="1"/>
            <a:r>
              <a:rPr lang="sl-SI" dirty="0" smtClean="0"/>
              <a:t>Slow control not fully functional – masking only on double column level, no individual pixels</a:t>
            </a:r>
          </a:p>
          <a:p>
            <a:pPr lvl="1"/>
            <a:r>
              <a:rPr lang="sl-SI" dirty="0" smtClean="0"/>
              <a:t>Hit merger in the periphery disabled due to too high noise activity </a:t>
            </a:r>
            <a:r>
              <a:rPr lang="sl-SI" dirty="0" smtClean="0">
                <a:sym typeface="Wingdings" panose="05000000000000000000" pitchFamily="2" charset="2"/>
              </a:rPr>
              <a:t> can cause data </a:t>
            </a:r>
            <a:r>
              <a:rPr lang="sl-SI" dirty="0" smtClean="0">
                <a:sym typeface="Wingdings" panose="05000000000000000000" pitchFamily="2" charset="2"/>
              </a:rPr>
              <a:t>collisions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Second </a:t>
            </a:r>
            <a:r>
              <a:rPr lang="sl-SI" dirty="0" smtClean="0">
                <a:sym typeface="Wingdings" panose="05000000000000000000" pitchFamily="2" charset="2"/>
              </a:rPr>
              <a:t>submission (</a:t>
            </a:r>
            <a:r>
              <a:rPr lang="sl-SI" dirty="0" smtClean="0"/>
              <a:t>MLVLC) </a:t>
            </a:r>
            <a:r>
              <a:rPr lang="sl-SI" dirty="0" smtClean="0">
                <a:sym typeface="Wingdings" panose="05000000000000000000" pitchFamily="2" charset="2"/>
              </a:rPr>
              <a:t>– chips </a:t>
            </a:r>
            <a:r>
              <a:rPr lang="sl-SI" dirty="0"/>
              <a:t>received</a:t>
            </a:r>
            <a:r>
              <a:rPr lang="sl-SI" dirty="0" smtClean="0">
                <a:sym typeface="Wingdings" panose="05000000000000000000" pitchFamily="2" charset="2"/>
              </a:rPr>
              <a:t> </a:t>
            </a:r>
            <a:r>
              <a:rPr lang="sl-SI" dirty="0" smtClean="0">
                <a:sym typeface="Wingdings" panose="05000000000000000000" pitchFamily="2" charset="2"/>
              </a:rPr>
              <a:t>Jul 2018</a:t>
            </a:r>
          </a:p>
          <a:p>
            <a:pPr lvl="1"/>
            <a:r>
              <a:rPr lang="sl-SI" dirty="0" smtClean="0">
                <a:sym typeface="Wingdings" panose="05000000000000000000" pitchFamily="2" charset="2"/>
              </a:rPr>
              <a:t>Modifications aimed at improving ohmic connections in slow control and powering with minimal number of masks</a:t>
            </a:r>
          </a:p>
          <a:p>
            <a:pPr lvl="1"/>
            <a:r>
              <a:rPr lang="sl-SI" dirty="0" smtClean="0">
                <a:sym typeface="Wingdings" panose="05000000000000000000" pitchFamily="2" charset="2"/>
              </a:rPr>
              <a:t>Chip behavior remained similar to first submission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Future submissions: Mini MALTA – submitted Aug 2018 (MPW)</a:t>
            </a:r>
          </a:p>
          <a:p>
            <a:pPr lvl="1"/>
            <a:r>
              <a:rPr lang="sl-SI" dirty="0" smtClean="0">
                <a:sym typeface="Wingdings" panose="05000000000000000000" pitchFamily="2" charset="2"/>
              </a:rPr>
              <a:t>Smaller 64 x 16 pixel chip with additional functional blocks</a:t>
            </a:r>
          </a:p>
          <a:p>
            <a:pPr lvl="1"/>
            <a:r>
              <a:rPr lang="sl-SI" dirty="0">
                <a:sym typeface="Wingdings" panose="05000000000000000000" pitchFamily="2" charset="2"/>
              </a:rPr>
              <a:t>Slow control redesigned to achieve correct masking, pixel tuning</a:t>
            </a:r>
          </a:p>
          <a:p>
            <a:pPr lvl="1"/>
            <a:r>
              <a:rPr lang="sl-SI" dirty="0" smtClean="0">
                <a:sym typeface="Wingdings" panose="05000000000000000000" pitchFamily="2" charset="2"/>
              </a:rPr>
              <a:t>Additional </a:t>
            </a:r>
            <a:r>
              <a:rPr lang="sl-SI" dirty="0" smtClean="0">
                <a:sym typeface="Wingdings" panose="05000000000000000000" pitchFamily="2" charset="2"/>
              </a:rPr>
              <a:t>synchronization circuit in the periphery to compensate pixel delays at the end of column</a:t>
            </a:r>
          </a:p>
          <a:p>
            <a:r>
              <a:rPr lang="sl-SI" dirty="0" smtClean="0"/>
              <a:t>Asynchronous </a:t>
            </a:r>
            <a:r>
              <a:rPr lang="sl-SI" dirty="0"/>
              <a:t>readout and slow control with custom readout firmware using Xilinx Virtex-7 VC707 FPGA kit</a:t>
            </a:r>
          </a:p>
          <a:p>
            <a:pPr lvl="1"/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21. 09. 2018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TWEPP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530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TESTING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0035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822" y="827371"/>
            <a:ext cx="5169501" cy="25729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8" y="672774"/>
            <a:ext cx="3798299" cy="2868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TJ Investigator results summary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21. 09. 2018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TWEPP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13</a:t>
            </a:fld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3612961"/>
            <a:ext cx="11679742" cy="2572686"/>
          </a:xfrm>
        </p:spPr>
        <p:txBody>
          <a:bodyPr>
            <a:normAutofit/>
          </a:bodyPr>
          <a:lstStyle/>
          <a:p>
            <a:r>
              <a:rPr lang="sl-SI" dirty="0" smtClean="0"/>
              <a:t>Analog output from the front end</a:t>
            </a:r>
          </a:p>
          <a:p>
            <a:r>
              <a:rPr lang="sl-SI" dirty="0" smtClean="0"/>
              <a:t>Good sensor and front end performance </a:t>
            </a:r>
            <a:r>
              <a:rPr lang="sl-SI" dirty="0"/>
              <a:t>after 1e15 n</a:t>
            </a:r>
            <a:r>
              <a:rPr lang="sl-SI" baseline="-25000" dirty="0"/>
              <a:t>eq</a:t>
            </a:r>
            <a:r>
              <a:rPr lang="sl-SI" dirty="0"/>
              <a:t>/cm</a:t>
            </a:r>
            <a:r>
              <a:rPr lang="sl-SI" baseline="30000" dirty="0"/>
              <a:t>2</a:t>
            </a:r>
            <a:r>
              <a:rPr lang="sl-SI" dirty="0"/>
              <a:t> neutron irradiation</a:t>
            </a:r>
            <a:r>
              <a:rPr lang="sl-SI" dirty="0" smtClean="0"/>
              <a:t>*:</a:t>
            </a:r>
          </a:p>
          <a:p>
            <a:r>
              <a:rPr lang="sl-SI" baseline="30000" dirty="0" smtClean="0"/>
              <a:t>90</a:t>
            </a:r>
            <a:r>
              <a:rPr lang="sl-SI" dirty="0" smtClean="0"/>
              <a:t>Sr measurements:</a:t>
            </a:r>
          </a:p>
          <a:p>
            <a:pPr lvl="1"/>
            <a:r>
              <a:rPr lang="sl-SI" dirty="0" smtClean="0"/>
              <a:t> &lt; 20 % drop in signal MPV: 18.9 mV </a:t>
            </a:r>
            <a:r>
              <a:rPr lang="sl-SI" dirty="0" smtClean="0">
                <a:sym typeface="Wingdings" panose="05000000000000000000" pitchFamily="2" charset="2"/>
              </a:rPr>
              <a:t> 15.9 mV</a:t>
            </a:r>
            <a:endParaRPr lang="sl-SI" dirty="0" smtClean="0"/>
          </a:p>
          <a:p>
            <a:pPr lvl="1"/>
            <a:r>
              <a:rPr lang="sl-SI" dirty="0" smtClean="0"/>
              <a:t>Charge collection time 19.0 ns ± 2.8 ns</a:t>
            </a:r>
          </a:p>
          <a:p>
            <a:r>
              <a:rPr lang="sl-SI" dirty="0" smtClean="0"/>
              <a:t>Test beam (SPS </a:t>
            </a:r>
            <a:r>
              <a:rPr lang="sl-SI" dirty="0"/>
              <a:t>180 GeV/c </a:t>
            </a:r>
            <a:r>
              <a:rPr lang="sl-SI" dirty="0" smtClean="0"/>
              <a:t>pions, FEI4 beam telescope, </a:t>
            </a:r>
            <a:r>
              <a:rPr lang="sl-SI" dirty="0"/>
              <a:t>9 </a:t>
            </a:r>
            <a:r>
              <a:rPr lang="el-GR" dirty="0"/>
              <a:t>μ</a:t>
            </a:r>
            <a:r>
              <a:rPr lang="sl-SI" dirty="0" smtClean="0"/>
              <a:t>m pos. resolution):</a:t>
            </a:r>
          </a:p>
          <a:p>
            <a:pPr lvl="1"/>
            <a:r>
              <a:rPr lang="sl-SI" dirty="0" smtClean="0"/>
              <a:t>Uniform </a:t>
            </a:r>
            <a:r>
              <a:rPr lang="sl-SI" dirty="0" smtClean="0">
                <a:solidFill>
                  <a:srgbClr val="C00000"/>
                </a:solidFill>
              </a:rPr>
              <a:t>98.5 %</a:t>
            </a:r>
            <a:r>
              <a:rPr lang="sl-SI" dirty="0" smtClean="0"/>
              <a:t> efficiency within </a:t>
            </a:r>
            <a:r>
              <a:rPr lang="sl-SI" dirty="0" smtClean="0">
                <a:solidFill>
                  <a:srgbClr val="C00000"/>
                </a:solidFill>
              </a:rPr>
              <a:t>25 </a:t>
            </a:r>
            <a:r>
              <a:rPr lang="el-GR" dirty="0" smtClean="0">
                <a:solidFill>
                  <a:srgbClr val="C00000"/>
                </a:solidFill>
              </a:rPr>
              <a:t>μ</a:t>
            </a:r>
            <a:r>
              <a:rPr lang="sl-SI" dirty="0" smtClean="0">
                <a:solidFill>
                  <a:srgbClr val="C00000"/>
                </a:solidFill>
              </a:rPr>
              <a:t>m pixel (smaller than MALTA)</a:t>
            </a:r>
            <a:endParaRPr lang="sl-SI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3517" y="672774"/>
            <a:ext cx="3747939" cy="27558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29992" y="3326522"/>
            <a:ext cx="3213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i="1" dirty="0">
                <a:latin typeface="Arial" panose="020B0604020202020204" pitchFamily="34" charset="0"/>
              </a:rPr>
              <a:t>H. </a:t>
            </a:r>
            <a:r>
              <a:rPr lang="sl-SI" sz="1200" i="1" dirty="0" smtClean="0">
                <a:latin typeface="Arial" panose="020B0604020202020204" pitchFamily="34" charset="0"/>
              </a:rPr>
              <a:t>Pernegger et al 2017 JINST 12 P06008</a:t>
            </a:r>
            <a:endParaRPr lang="sl-SI" sz="1200" i="1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38640" y="6005121"/>
            <a:ext cx="274319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l-SI" sz="1600" dirty="0" smtClean="0"/>
              <a:t>*All neutron irradiations made </a:t>
            </a:r>
          </a:p>
          <a:p>
            <a:r>
              <a:rPr lang="sl-SI" sz="1600" dirty="0" smtClean="0"/>
              <a:t>   at Ljubljana TRIGA reactor</a:t>
            </a:r>
            <a:endParaRPr lang="sl-SI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162256" y="1530895"/>
            <a:ext cx="96693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sz="1400" dirty="0" smtClean="0"/>
              <a:t>150 </a:t>
            </a:r>
            <a:r>
              <a:rPr lang="sl-SI" sz="1400" dirty="0"/>
              <a:t>e</a:t>
            </a:r>
            <a:r>
              <a:rPr lang="sl-SI" sz="1400" baseline="30000" dirty="0"/>
              <a:t>- </a:t>
            </a:r>
            <a:r>
              <a:rPr lang="sl-SI" sz="1400" dirty="0" smtClean="0"/>
              <a:t>/mV</a:t>
            </a:r>
            <a:endParaRPr lang="sl-SI" sz="1400" dirty="0"/>
          </a:p>
        </p:txBody>
      </p:sp>
      <p:sp>
        <p:nvSpPr>
          <p:cNvPr id="7" name="Rectangle 6"/>
          <p:cNvSpPr/>
          <p:nvPr/>
        </p:nvSpPr>
        <p:spPr>
          <a:xfrm>
            <a:off x="9926369" y="2661340"/>
            <a:ext cx="1459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600" dirty="0"/>
              <a:t>threshold 50 e</a:t>
            </a:r>
            <a:r>
              <a:rPr lang="sl-SI" sz="1600" baseline="30000" dirty="0"/>
              <a:t>- </a:t>
            </a: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117429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78" y="699633"/>
            <a:ext cx="4646548" cy="32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Threshold scan – TJ MonoPix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21. 09. 2018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TWEPP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14</a:t>
            </a:fld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679" y="728401"/>
            <a:ext cx="4786574" cy="32400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8856002" y="2421635"/>
            <a:ext cx="775503" cy="9594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097837" y="1694651"/>
            <a:ext cx="2384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Tail due to random telegraph signal </a:t>
            </a:r>
            <a:r>
              <a:rPr lang="sl-SI" dirty="0" smtClean="0"/>
              <a:t>noise</a:t>
            </a:r>
          </a:p>
          <a:p>
            <a:endParaRPr lang="sl-SI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393782" y="1204837"/>
            <a:ext cx="2303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rgbClr val="C00000"/>
                </a:solidFill>
              </a:rPr>
              <a:t>Threshold distribution</a:t>
            </a:r>
          </a:p>
          <a:p>
            <a:r>
              <a:rPr lang="sl-SI" b="1" dirty="0" smtClean="0">
                <a:solidFill>
                  <a:srgbClr val="C00000"/>
                </a:solidFill>
              </a:rPr>
              <a:t>271 </a:t>
            </a:r>
            <a:r>
              <a:rPr lang="sl-SI" b="1" dirty="0">
                <a:solidFill>
                  <a:srgbClr val="C00000"/>
                </a:solidFill>
              </a:rPr>
              <a:t>e</a:t>
            </a:r>
            <a:r>
              <a:rPr lang="sl-SI" b="1" baseline="30000" dirty="0">
                <a:solidFill>
                  <a:srgbClr val="C00000"/>
                </a:solidFill>
              </a:rPr>
              <a:t>-</a:t>
            </a:r>
            <a:r>
              <a:rPr lang="sl-SI" b="1" dirty="0">
                <a:solidFill>
                  <a:srgbClr val="C00000"/>
                </a:solidFill>
              </a:rPr>
              <a:t> ± </a:t>
            </a:r>
            <a:r>
              <a:rPr lang="sl-SI" b="1" dirty="0" smtClean="0">
                <a:solidFill>
                  <a:srgbClr val="C00000"/>
                </a:solidFill>
              </a:rPr>
              <a:t>31 </a:t>
            </a:r>
            <a:r>
              <a:rPr lang="sl-SI" b="1" dirty="0">
                <a:solidFill>
                  <a:srgbClr val="C00000"/>
                </a:solidFill>
              </a:rPr>
              <a:t>e</a:t>
            </a:r>
            <a:r>
              <a:rPr lang="sl-SI" b="1" baseline="30000" dirty="0">
                <a:solidFill>
                  <a:srgbClr val="C00000"/>
                </a:solidFill>
              </a:rPr>
              <a:t>-</a:t>
            </a:r>
            <a:endParaRPr lang="sl-SI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39417" y="3880327"/>
            <a:ext cx="2973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i="1" dirty="0" smtClean="0"/>
              <a:t>K</a:t>
            </a:r>
            <a:r>
              <a:rPr lang="sl-SI" sz="1400" i="1" dirty="0"/>
              <a:t>. </a:t>
            </a:r>
            <a:r>
              <a:rPr lang="sl-SI" sz="1400" i="1" dirty="0" smtClean="0"/>
              <a:t>Moustakas et al, arXiv:1809.03434 </a:t>
            </a:r>
            <a:endParaRPr lang="sl-SI" sz="14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9753665" y="1156814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rgbClr val="C00000"/>
                </a:solidFill>
              </a:rPr>
              <a:t>ENC 11 e</a:t>
            </a:r>
            <a:r>
              <a:rPr lang="sl-SI" b="1" baseline="30000" dirty="0" smtClean="0">
                <a:solidFill>
                  <a:srgbClr val="C00000"/>
                </a:solidFill>
              </a:rPr>
              <a:t>-</a:t>
            </a:r>
            <a:endParaRPr lang="sl-SI" b="1" dirty="0">
              <a:solidFill>
                <a:srgbClr val="C00000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24117" y="4020286"/>
            <a:ext cx="11757675" cy="2486318"/>
          </a:xfrm>
        </p:spPr>
        <p:txBody>
          <a:bodyPr>
            <a:normAutofit/>
          </a:bodyPr>
          <a:lstStyle/>
          <a:p>
            <a:r>
              <a:rPr lang="sl-SI" dirty="0" smtClean="0"/>
              <a:t>Measurement of S-curves by injecting test charge into front end</a:t>
            </a:r>
          </a:p>
          <a:p>
            <a:r>
              <a:rPr lang="sl-SI" dirty="0" smtClean="0"/>
              <a:t>Before irradiation: 	thr. </a:t>
            </a:r>
            <a:r>
              <a:rPr lang="sl-SI" dirty="0"/>
              <a:t>271 e</a:t>
            </a:r>
            <a:r>
              <a:rPr lang="sl-SI" baseline="30000" dirty="0"/>
              <a:t>-</a:t>
            </a:r>
            <a:r>
              <a:rPr lang="sl-SI" dirty="0"/>
              <a:t> ± 31 </a:t>
            </a:r>
            <a:r>
              <a:rPr lang="sl-SI" dirty="0" smtClean="0"/>
              <a:t>e</a:t>
            </a:r>
            <a:r>
              <a:rPr lang="sl-SI" baseline="30000" dirty="0" smtClean="0"/>
              <a:t>-</a:t>
            </a:r>
            <a:r>
              <a:rPr lang="sl-SI" dirty="0" smtClean="0"/>
              <a:t>, ENC 11 e</a:t>
            </a:r>
            <a:r>
              <a:rPr lang="sl-SI" baseline="30000" dirty="0" smtClean="0"/>
              <a:t>-</a:t>
            </a:r>
          </a:p>
          <a:p>
            <a:r>
              <a:rPr lang="sl-SI" dirty="0" smtClean="0"/>
              <a:t>After irradiation:	thr. 470 e</a:t>
            </a:r>
            <a:r>
              <a:rPr lang="sl-SI" baseline="30000" dirty="0" smtClean="0"/>
              <a:t>-</a:t>
            </a:r>
            <a:r>
              <a:rPr lang="sl-SI" dirty="0" smtClean="0"/>
              <a:t> </a:t>
            </a:r>
            <a:r>
              <a:rPr lang="sl-SI" dirty="0"/>
              <a:t>± </a:t>
            </a:r>
            <a:r>
              <a:rPr lang="sl-SI" dirty="0" smtClean="0"/>
              <a:t>50 e</a:t>
            </a:r>
            <a:r>
              <a:rPr lang="sl-SI" baseline="30000" dirty="0" smtClean="0"/>
              <a:t>-</a:t>
            </a:r>
            <a:r>
              <a:rPr lang="sl-SI" dirty="0" smtClean="0"/>
              <a:t>, </a:t>
            </a:r>
            <a:r>
              <a:rPr lang="sl-SI" dirty="0"/>
              <a:t>ENC </a:t>
            </a:r>
            <a:r>
              <a:rPr lang="sl-SI" dirty="0" smtClean="0"/>
              <a:t>20 e</a:t>
            </a:r>
            <a:r>
              <a:rPr lang="sl-SI" baseline="30000" dirty="0" smtClean="0"/>
              <a:t>- 	</a:t>
            </a:r>
            <a:r>
              <a:rPr lang="sl-SI" dirty="0" smtClean="0"/>
              <a:t>(1.5e15 </a:t>
            </a:r>
            <a:r>
              <a:rPr lang="sl-SI" dirty="0"/>
              <a:t>n</a:t>
            </a:r>
            <a:r>
              <a:rPr lang="sl-SI" baseline="-25000" dirty="0"/>
              <a:t>eq</a:t>
            </a:r>
            <a:r>
              <a:rPr lang="sl-SI" dirty="0"/>
              <a:t>/cm</a:t>
            </a:r>
            <a:r>
              <a:rPr lang="sl-SI" baseline="30000" dirty="0"/>
              <a:t>2</a:t>
            </a:r>
            <a:r>
              <a:rPr lang="sl-SI" dirty="0"/>
              <a:t> </a:t>
            </a:r>
            <a:r>
              <a:rPr lang="sl-SI" dirty="0" smtClean="0"/>
              <a:t>neutrons, 1 Mrad TID)</a:t>
            </a:r>
            <a:endParaRPr lang="sl-SI" baseline="30000" dirty="0" smtClean="0"/>
          </a:p>
          <a:p>
            <a:r>
              <a:rPr lang="sl-SI" dirty="0" smtClean="0"/>
              <a:t>Increase in noise may require in-pixel threshold adjustment</a:t>
            </a:r>
            <a:endParaRPr lang="sl-SI" dirty="0" smtClean="0"/>
          </a:p>
          <a:p>
            <a:r>
              <a:rPr lang="sl-SI" dirty="0" smtClean="0"/>
              <a:t>Threshold </a:t>
            </a:r>
            <a:r>
              <a:rPr lang="sl-SI" dirty="0" smtClean="0"/>
              <a:t>measurement in MALTA not trivial (no masking), extracted distribution compatible with MonoPix</a:t>
            </a:r>
            <a:endParaRPr lang="sl-SI" dirty="0"/>
          </a:p>
          <a:p>
            <a:r>
              <a:rPr lang="sl-SI" dirty="0"/>
              <a:t>Front end almost identical in TJ Monopix and MALTA </a:t>
            </a:r>
            <a:r>
              <a:rPr lang="sl-SI" dirty="0" smtClean="0"/>
              <a:t>– expect </a:t>
            </a:r>
            <a:r>
              <a:rPr lang="sl-SI" dirty="0"/>
              <a:t>same threshold </a:t>
            </a:r>
            <a:r>
              <a:rPr lang="sl-SI" dirty="0" smtClean="0"/>
              <a:t>values</a:t>
            </a:r>
            <a:endParaRPr lang="sl-SI" dirty="0"/>
          </a:p>
          <a:p>
            <a:endParaRPr lang="sl-SI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739773" y="879815"/>
            <a:ext cx="1828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TJ MonoPix </a:t>
            </a:r>
          </a:p>
          <a:p>
            <a:r>
              <a:rPr lang="sl-SI" dirty="0" smtClean="0"/>
              <a:t>before irradiation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7168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b="3881"/>
          <a:stretch/>
        </p:blipFill>
        <p:spPr>
          <a:xfrm>
            <a:off x="109855" y="3145173"/>
            <a:ext cx="4834068" cy="3455652"/>
          </a:xfrm>
          <a:prstGeom prst="rect">
            <a:avLst/>
          </a:prstGeom>
        </p:spPr>
      </p:pic>
      <p:pic>
        <p:nvPicPr>
          <p:cNvPr id="16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407" y="3180601"/>
            <a:ext cx="4685493" cy="3559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MALTA test beam 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17" y="714785"/>
            <a:ext cx="11757675" cy="5791819"/>
          </a:xfrm>
        </p:spPr>
        <p:txBody>
          <a:bodyPr/>
          <a:lstStyle/>
          <a:p>
            <a:r>
              <a:rPr lang="sl-SI" dirty="0" smtClean="0"/>
              <a:t>SPS test beam, 180 GeV/c pions, Mimosa beam telescope</a:t>
            </a:r>
            <a:r>
              <a:rPr lang="sl-SI" dirty="0"/>
              <a:t>, 5 </a:t>
            </a:r>
            <a:r>
              <a:rPr lang="el-GR" dirty="0"/>
              <a:t>μ</a:t>
            </a:r>
            <a:r>
              <a:rPr lang="sl-SI" dirty="0" smtClean="0"/>
              <a:t>m position </a:t>
            </a:r>
            <a:r>
              <a:rPr lang="sl-SI" dirty="0"/>
              <a:t>resolution </a:t>
            </a:r>
            <a:endParaRPr lang="sl-SI" dirty="0" smtClean="0"/>
          </a:p>
          <a:p>
            <a:r>
              <a:rPr lang="sl-SI" dirty="0" smtClean="0"/>
              <a:t>Before irradiation: avg. efficiency 96 % (less in corners)</a:t>
            </a:r>
          </a:p>
          <a:p>
            <a:r>
              <a:rPr lang="sl-SI" dirty="0" smtClean="0"/>
              <a:t>Efficiency loss due to </a:t>
            </a:r>
            <a:r>
              <a:rPr lang="sl-SI" dirty="0" smtClean="0">
                <a:solidFill>
                  <a:srgbClr val="C00000"/>
                </a:solidFill>
              </a:rPr>
              <a:t>noise</a:t>
            </a:r>
          </a:p>
          <a:p>
            <a:pPr lvl="1"/>
            <a:r>
              <a:rPr lang="sl-SI" dirty="0" smtClean="0"/>
              <a:t>Merger circuit and pixel masking not available </a:t>
            </a:r>
          </a:p>
          <a:p>
            <a:pPr lvl="1"/>
            <a:r>
              <a:rPr lang="sl-SI" dirty="0" smtClean="0"/>
              <a:t>Track hit and a noise hit arrive simultaneously (within 1 ns)</a:t>
            </a:r>
          </a:p>
          <a:p>
            <a:pPr lvl="1"/>
            <a:r>
              <a:rPr lang="sl-SI" dirty="0" smtClean="0"/>
              <a:t>Data is misinterpreted as a hit coming from another pixel </a:t>
            </a:r>
            <a:r>
              <a:rPr lang="sl-SI" dirty="0" smtClean="0">
                <a:sym typeface="Wingdings" panose="05000000000000000000" pitchFamily="2" charset="2"/>
              </a:rPr>
              <a:t> not matched with telescope track</a:t>
            </a:r>
            <a:endParaRPr lang="sl-SI" dirty="0" smtClean="0"/>
          </a:p>
          <a:p>
            <a:endParaRPr lang="sl-SI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21. 09. 2018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TWEPP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15</a:t>
            </a:fld>
            <a:endParaRPr lang="sl-SI"/>
          </a:p>
        </p:txBody>
      </p:sp>
      <p:sp>
        <p:nvSpPr>
          <p:cNvPr id="15" name="TextBox 14"/>
          <p:cNvSpPr txBox="1"/>
          <p:nvPr/>
        </p:nvSpPr>
        <p:spPr>
          <a:xfrm>
            <a:off x="1288312" y="2994735"/>
            <a:ext cx="2477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Efficiency map (unirrad.)</a:t>
            </a:r>
            <a:endParaRPr lang="sl-SI" dirty="0"/>
          </a:p>
        </p:txBody>
      </p:sp>
      <p:sp>
        <p:nvSpPr>
          <p:cNvPr id="7" name="Rectangle 6"/>
          <p:cNvSpPr/>
          <p:nvPr/>
        </p:nvSpPr>
        <p:spPr>
          <a:xfrm>
            <a:off x="9312879" y="759751"/>
            <a:ext cx="29873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200" dirty="0"/>
              <a:t>https://doi.org/10.1016/j.nima.2014.05.033.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37404" y="2955200"/>
            <a:ext cx="2755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In-pixel efficiency (unirrad.)</a:t>
            </a:r>
            <a:endParaRPr lang="sl-SI" dirty="0"/>
          </a:p>
        </p:txBody>
      </p:sp>
      <p:sp>
        <p:nvSpPr>
          <p:cNvPr id="9" name="Right Arrow 8"/>
          <p:cNvSpPr/>
          <p:nvPr/>
        </p:nvSpPr>
        <p:spPr>
          <a:xfrm>
            <a:off x="4895850" y="4705350"/>
            <a:ext cx="845154" cy="361950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TextBox 18"/>
          <p:cNvSpPr txBox="1"/>
          <p:nvPr/>
        </p:nvSpPr>
        <p:spPr>
          <a:xfrm>
            <a:off x="2149210" y="3549853"/>
            <a:ext cx="201202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/>
              <a:t>avg. efficiency 96 %</a:t>
            </a:r>
            <a:endParaRPr lang="sl-SI" dirty="0"/>
          </a:p>
        </p:txBody>
      </p:sp>
      <p:sp>
        <p:nvSpPr>
          <p:cNvPr id="20" name="TextBox 19"/>
          <p:cNvSpPr txBox="1"/>
          <p:nvPr/>
        </p:nvSpPr>
        <p:spPr>
          <a:xfrm>
            <a:off x="10362781" y="5598465"/>
            <a:ext cx="181016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Optimal HV bias configuration</a:t>
            </a:r>
            <a:br>
              <a:rPr lang="sl-SI" sz="1400" dirty="0" smtClean="0"/>
            </a:br>
            <a:r>
              <a:rPr lang="sl-SI" sz="1400" b="1" dirty="0" smtClean="0"/>
              <a:t>SUB -15 V, PWELL -6 V</a:t>
            </a:r>
            <a:endParaRPr lang="sl-SI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691625" y="3145173"/>
            <a:ext cx="1340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/>
              <a:t>IMON2 = 1.36 V</a:t>
            </a:r>
            <a:endParaRPr lang="sl-SI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854322" y="3943279"/>
            <a:ext cx="23069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00B0F0"/>
                </a:solidFill>
              </a:rPr>
              <a:t>TODO: threshold value</a:t>
            </a:r>
            <a:endParaRPr lang="sl-SI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92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MALTA test beam irradiated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1227" y="600234"/>
            <a:ext cx="6430683" cy="44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 smtClean="0"/>
              <a:t>1e15 </a:t>
            </a:r>
            <a:r>
              <a:rPr lang="sl-SI" b="1" dirty="0"/>
              <a:t>n</a:t>
            </a:r>
            <a:r>
              <a:rPr lang="sl-SI" b="1" baseline="-25000" dirty="0"/>
              <a:t>eq</a:t>
            </a:r>
            <a:r>
              <a:rPr lang="sl-SI" b="1" dirty="0"/>
              <a:t>/cm</a:t>
            </a:r>
            <a:r>
              <a:rPr lang="sl-SI" b="1" baseline="30000" dirty="0"/>
              <a:t>2</a:t>
            </a:r>
            <a:r>
              <a:rPr lang="sl-SI" b="1" dirty="0"/>
              <a:t> </a:t>
            </a:r>
            <a:r>
              <a:rPr lang="sl-SI" b="1" dirty="0" smtClean="0"/>
              <a:t>neutron irradiated sample</a:t>
            </a:r>
            <a:endParaRPr lang="sl-SI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21. 09. 2018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TWEPP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16</a:t>
            </a:fld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182" y="959109"/>
            <a:ext cx="4283087" cy="4089775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3395" y="5049722"/>
            <a:ext cx="12042150" cy="15298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Critical efficiency loss in pixel corners after irradiation</a:t>
            </a:r>
          </a:p>
          <a:p>
            <a:pPr lvl="1"/>
            <a:r>
              <a:rPr lang="sl-SI" dirty="0" smtClean="0">
                <a:sym typeface="Wingdings" panose="05000000000000000000" pitchFamily="2" charset="2"/>
              </a:rPr>
              <a:t>Noise increases in irradiated samples  higher threshold required to suppress noisy pixels (no masking/merging !)</a:t>
            </a:r>
          </a:p>
          <a:p>
            <a:pPr lvl="1"/>
            <a:r>
              <a:rPr lang="sl-SI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Threshold too high </a:t>
            </a:r>
            <a:r>
              <a:rPr lang="sl-SI" dirty="0" smtClean="0">
                <a:sym typeface="Wingdings" panose="05000000000000000000" pitchFamily="2" charset="2"/>
              </a:rPr>
              <a:t>to detect hits on pixel edges (charge sharing)</a:t>
            </a:r>
          </a:p>
          <a:p>
            <a:pPr lvl="1"/>
            <a:r>
              <a:rPr lang="sl-SI" dirty="0" smtClean="0">
                <a:sym typeface="Wingdings" panose="05000000000000000000" pitchFamily="2" charset="2"/>
              </a:rPr>
              <a:t>Efficiency correlated with 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deep PWELL distribution </a:t>
            </a:r>
            <a:r>
              <a:rPr lang="sl-SI" dirty="0" smtClean="0">
                <a:sym typeface="Wingdings" panose="05000000000000000000" pitchFamily="2" charset="2"/>
              </a:rPr>
              <a:t>– inspired modifications discussed with the foundry (next slide)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Inefficiency in the centers due to a high noise level (efficiency in centers increases at a higher threshold !)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5774" y="4771885"/>
            <a:ext cx="8687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400" dirty="0" smtClean="0"/>
              <a:t>PosX</a:t>
            </a:r>
            <a:r>
              <a:rPr lang="sl-SI" sz="1200" dirty="0" smtClean="0"/>
              <a:t> (</a:t>
            </a:r>
            <a:r>
              <a:rPr lang="el-GR" sz="1200" dirty="0"/>
              <a:t>μ</a:t>
            </a:r>
            <a:r>
              <a:rPr lang="sl-SI" sz="1200" dirty="0"/>
              <a:t>m</a:t>
            </a:r>
            <a:r>
              <a:rPr lang="sl-SI" sz="1200" dirty="0" smtClean="0"/>
              <a:t>)</a:t>
            </a:r>
            <a:endParaRPr lang="sl-SI" sz="120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1089408" y="1184225"/>
            <a:ext cx="86395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400" dirty="0" smtClean="0"/>
              <a:t>PosY</a:t>
            </a:r>
            <a:r>
              <a:rPr lang="sl-SI" sz="1200" dirty="0" smtClean="0"/>
              <a:t> (</a:t>
            </a:r>
            <a:r>
              <a:rPr lang="el-GR" sz="1200" dirty="0"/>
              <a:t>μ</a:t>
            </a:r>
            <a:r>
              <a:rPr lang="sl-SI" sz="1200" dirty="0"/>
              <a:t>m</a:t>
            </a:r>
            <a:r>
              <a:rPr lang="sl-SI" sz="1200" dirty="0" smtClean="0"/>
              <a:t>)</a:t>
            </a:r>
            <a:endParaRPr lang="sl-SI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2359112" y="958271"/>
            <a:ext cx="135389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/>
              <a:t>avg eff. 74 %</a:t>
            </a:r>
            <a:endParaRPr lang="sl-SI" dirty="0"/>
          </a:p>
        </p:txBody>
      </p:sp>
      <p:grpSp>
        <p:nvGrpSpPr>
          <p:cNvPr id="20" name="Group 19"/>
          <p:cNvGrpSpPr/>
          <p:nvPr/>
        </p:nvGrpSpPr>
        <p:grpSpPr>
          <a:xfrm>
            <a:off x="6150424" y="3968361"/>
            <a:ext cx="6096085" cy="784614"/>
            <a:chOff x="6149931" y="3615870"/>
            <a:chExt cx="6096085" cy="784614"/>
          </a:xfrm>
        </p:grpSpPr>
        <p:sp>
          <p:nvSpPr>
            <p:cNvPr id="9" name="Left-Right Arrow 8"/>
            <p:cNvSpPr/>
            <p:nvPr/>
          </p:nvSpPr>
          <p:spPr>
            <a:xfrm>
              <a:off x="8676483" y="3894451"/>
              <a:ext cx="700391" cy="253986"/>
            </a:xfrm>
            <a:prstGeom prst="left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669685" y="3713668"/>
              <a:ext cx="257633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b="1" dirty="0" smtClean="0"/>
                <a:t>High threshold</a:t>
              </a:r>
            </a:p>
            <a:p>
              <a:r>
                <a:rPr lang="sl-SI" sz="1600" dirty="0" smtClean="0"/>
                <a:t>inefficiency for low signals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9779" y="3713668"/>
              <a:ext cx="223486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b="1" dirty="0" smtClean="0"/>
                <a:t>Low threshold</a:t>
              </a:r>
            </a:p>
            <a:p>
              <a:r>
                <a:rPr lang="sl-SI" sz="1600" dirty="0" smtClean="0"/>
                <a:t>inefficiency due to noise</a:t>
              </a:r>
              <a:endParaRPr lang="sl-SI" sz="16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49931" y="3615870"/>
              <a:ext cx="5945614" cy="7846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456" y="1087937"/>
            <a:ext cx="2298758" cy="237906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131892" y="804310"/>
            <a:ext cx="2506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Deep PWELL distribution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41566" y="869399"/>
            <a:ext cx="1340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/>
              <a:t>IMON2 = 1.38 V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32997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Fixes discussed/planned with the foundry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17" y="4560425"/>
            <a:ext cx="5544831" cy="1230491"/>
          </a:xfrm>
        </p:spPr>
        <p:txBody>
          <a:bodyPr/>
          <a:lstStyle/>
          <a:p>
            <a:r>
              <a:rPr lang="sl-SI" sz="1800" dirty="0" smtClean="0"/>
              <a:t>Additional deep p-type implant</a:t>
            </a:r>
          </a:p>
          <a:p>
            <a:r>
              <a:rPr lang="sl-SI" sz="1800" dirty="0" smtClean="0"/>
              <a:t>Requires additional mask, but can use 'known' process step</a:t>
            </a:r>
            <a:endParaRPr lang="sl-SI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21. 09. 2018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TWEPP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17</a:t>
            </a:fld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14" y="810226"/>
            <a:ext cx="5317534" cy="36587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999" y="746722"/>
            <a:ext cx="5289631" cy="3661017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585999" y="4560425"/>
            <a:ext cx="5544831" cy="1230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800" dirty="0" smtClean="0"/>
              <a:t>Creating a gap in the deep n-type implant</a:t>
            </a:r>
          </a:p>
          <a:p>
            <a:r>
              <a:rPr lang="sl-SI" sz="1800" dirty="0" smtClean="0"/>
              <a:t>Mask change, no additional mask required</a:t>
            </a:r>
            <a:endParaRPr lang="sl-SI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1292142" y="5882384"/>
            <a:ext cx="9957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Both changes target modifying electrical field on pixel edges to improve charge collection – simulation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37981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2D Device simulation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21. 09. 2018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TWEPP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18</a:t>
            </a:fld>
            <a:endParaRPr lang="sl-S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21" y="2398882"/>
            <a:ext cx="11788322" cy="31931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985" y="189240"/>
            <a:ext cx="3233288" cy="222466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155680" y="0"/>
            <a:ext cx="1036320" cy="730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354" y="160168"/>
            <a:ext cx="3192114" cy="22093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54649" y="1956544"/>
            <a:ext cx="2571730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rgbClr val="00B050"/>
                </a:solidFill>
              </a:rPr>
              <a:t>original MALTA/MonoPix</a:t>
            </a:r>
            <a:endParaRPr lang="sl-SI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7208" y="5268766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time (s)</a:t>
            </a:r>
            <a:endParaRPr lang="sl-SI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378218" y="2484886"/>
            <a:ext cx="120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current (A)</a:t>
            </a:r>
            <a:endParaRPr lang="sl-SI" dirty="0"/>
          </a:p>
        </p:txBody>
      </p:sp>
      <p:sp>
        <p:nvSpPr>
          <p:cNvPr id="19" name="TextBox 18"/>
          <p:cNvSpPr txBox="1"/>
          <p:nvPr/>
        </p:nvSpPr>
        <p:spPr>
          <a:xfrm>
            <a:off x="8155749" y="5572672"/>
            <a:ext cx="403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/>
              <a:t>Simulation by M. Münker, Bonn &amp; CERN</a:t>
            </a:r>
            <a:endParaRPr lang="sl-SI" i="1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143500" y="3390900"/>
            <a:ext cx="600075" cy="209550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143500" y="4010987"/>
            <a:ext cx="600075" cy="2095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43575" y="3191528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FF00FF"/>
                </a:solidFill>
              </a:rPr>
              <a:t>modified</a:t>
            </a:r>
            <a:endParaRPr lang="sl-SI" dirty="0">
              <a:solidFill>
                <a:srgbClr val="FF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3784" y="3810814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original</a:t>
            </a:r>
            <a:endParaRPr lang="sl-SI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9630230" y="2748807"/>
            <a:ext cx="285295" cy="160019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9915525" y="3899783"/>
            <a:ext cx="695325" cy="11120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750065" y="2431445"/>
            <a:ext cx="102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FF"/>
                </a:solidFill>
              </a:rPr>
              <a:t>modified</a:t>
            </a:r>
            <a:endParaRPr lang="sl-SI" dirty="0">
              <a:solidFill>
                <a:srgbClr val="FF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10850" y="3692488"/>
            <a:ext cx="886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>
                    <a:lumMod val="50000"/>
                  </a:schemeClr>
                </a:solidFill>
              </a:rPr>
              <a:t>original</a:t>
            </a:r>
            <a:endParaRPr lang="sl-SI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60636" y="6101002"/>
            <a:ext cx="99950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/>
              <a:t>Both </a:t>
            </a:r>
            <a:r>
              <a:rPr lang="sl-SI" dirty="0">
                <a:solidFill>
                  <a:srgbClr val="C00000"/>
                </a:solidFill>
              </a:rPr>
              <a:t>Additional PWELL Implant </a:t>
            </a:r>
            <a:r>
              <a:rPr lang="sl-SI" dirty="0"/>
              <a:t>and </a:t>
            </a:r>
            <a:r>
              <a:rPr lang="sl-SI" dirty="0">
                <a:solidFill>
                  <a:srgbClr val="C00000"/>
                </a:solidFill>
              </a:rPr>
              <a:t>Gap in n- Implant </a:t>
            </a:r>
            <a:r>
              <a:rPr lang="sl-SI" dirty="0"/>
              <a:t>expected to significantly improve charge </a:t>
            </a:r>
            <a:r>
              <a:rPr lang="sl-SI" dirty="0" smtClean="0"/>
              <a:t>collection</a:t>
            </a:r>
            <a:endParaRPr lang="sl-SI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1160637" y="2908828"/>
            <a:ext cx="945955" cy="3313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1266196" y="3357932"/>
            <a:ext cx="840396" cy="1377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536566" y="3931636"/>
            <a:ext cx="1617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pix. size 40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μ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m 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140514" y="3057471"/>
            <a:ext cx="842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/>
              <a:t>unirrad.</a:t>
            </a:r>
            <a:endParaRPr lang="sl-SI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2140514" y="3334731"/>
            <a:ext cx="13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rgbClr val="FF0000"/>
                </a:solidFill>
              </a:rPr>
              <a:t>1e15 </a:t>
            </a:r>
            <a:r>
              <a:rPr lang="sl-SI" sz="1600" dirty="0">
                <a:solidFill>
                  <a:srgbClr val="FF0000"/>
                </a:solidFill>
              </a:rPr>
              <a:t>n</a:t>
            </a:r>
            <a:r>
              <a:rPr lang="sl-SI" sz="1600" baseline="-25000" dirty="0">
                <a:solidFill>
                  <a:srgbClr val="FF0000"/>
                </a:solidFill>
              </a:rPr>
              <a:t>eq</a:t>
            </a:r>
            <a:r>
              <a:rPr lang="sl-SI" sz="1600" dirty="0">
                <a:solidFill>
                  <a:srgbClr val="FF0000"/>
                </a:solidFill>
              </a:rPr>
              <a:t>/cm</a:t>
            </a:r>
            <a:r>
              <a:rPr lang="sl-SI" sz="1600" baseline="30000" dirty="0">
                <a:solidFill>
                  <a:srgbClr val="FF0000"/>
                </a:solidFill>
              </a:rPr>
              <a:t>2</a:t>
            </a:r>
            <a:r>
              <a:rPr lang="sl-SI" sz="1600" dirty="0" smtClean="0">
                <a:solidFill>
                  <a:srgbClr val="FF0000"/>
                </a:solidFill>
              </a:rPr>
              <a:t> </a:t>
            </a:r>
            <a:endParaRPr lang="sl-SI" sz="16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7727" y="2393484"/>
            <a:ext cx="1617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pix. size 30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μ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m 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10185" y="2428612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40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μ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m 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493262" y="241390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40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μ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m 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7301" y="5557081"/>
            <a:ext cx="3735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Large penalty for increased pixel pitch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830" y="780214"/>
            <a:ext cx="336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Signal collection from pixel corner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8374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Summary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638345"/>
            <a:ext cx="12191998" cy="579181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sl-SI" dirty="0" smtClean="0"/>
              <a:t>After encouraging results on first prototypes, designed two monolithic CMOS </a:t>
            </a:r>
            <a:r>
              <a:rPr lang="sl-SI" dirty="0"/>
              <a:t>sensors for </a:t>
            </a:r>
            <a:r>
              <a:rPr lang="sl-SI" dirty="0" smtClean="0"/>
              <a:t>the ATLAS </a:t>
            </a:r>
            <a:r>
              <a:rPr lang="sl-SI" dirty="0"/>
              <a:t>ITk </a:t>
            </a:r>
            <a:r>
              <a:rPr lang="sl-SI" dirty="0" smtClean="0"/>
              <a:t>upgrade with a small low capacitance collection electrode layout for low analog power consumption</a:t>
            </a:r>
          </a:p>
          <a:p>
            <a:pPr lvl="1"/>
            <a:r>
              <a:rPr lang="sl-SI" b="1" dirty="0" smtClean="0"/>
              <a:t>Monopix</a:t>
            </a:r>
            <a:r>
              <a:rPr lang="sl-SI" dirty="0" smtClean="0"/>
              <a:t>: more conservative synchronous column-drain </a:t>
            </a:r>
            <a:r>
              <a:rPr lang="sl-SI" dirty="0" smtClean="0"/>
              <a:t>readout</a:t>
            </a:r>
          </a:p>
          <a:p>
            <a:pPr lvl="1"/>
            <a:r>
              <a:rPr lang="sl-SI" b="1" dirty="0" smtClean="0"/>
              <a:t>Malta</a:t>
            </a:r>
            <a:r>
              <a:rPr lang="sl-SI" dirty="0" smtClean="0"/>
              <a:t>: novel asynchronous readout without clock distribution over the matrix to minimize power consumption </a:t>
            </a:r>
            <a:r>
              <a:rPr lang="sl-SI" dirty="0">
                <a:sym typeface="Wingdings" panose="05000000000000000000" pitchFamily="2" charset="2"/>
              </a:rPr>
              <a:t>(&lt; 100 </a:t>
            </a:r>
            <a:r>
              <a:rPr lang="sl-SI" dirty="0"/>
              <a:t>mW/cm</a:t>
            </a:r>
            <a:r>
              <a:rPr lang="sl-SI" baseline="30000" dirty="0"/>
              <a:t>2</a:t>
            </a:r>
            <a:r>
              <a:rPr lang="sl-SI" dirty="0" smtClean="0">
                <a:sym typeface="Wingdings" panose="05000000000000000000" pitchFamily="2" charset="2"/>
              </a:rPr>
              <a:t>)</a:t>
            </a:r>
          </a:p>
          <a:p>
            <a:pPr marL="685800" lvl="2">
              <a:spcBef>
                <a:spcPts val="1000"/>
              </a:spcBef>
            </a:pPr>
            <a:endParaRPr lang="sl-SI" dirty="0" smtClean="0">
              <a:sym typeface="Wingdings" panose="05000000000000000000" pitchFamily="2" charset="2"/>
            </a:endParaRPr>
          </a:p>
          <a:p>
            <a:r>
              <a:rPr lang="sl-SI" dirty="0" smtClean="0">
                <a:sym typeface="Wingdings" panose="05000000000000000000" pitchFamily="2" charset="2"/>
              </a:rPr>
              <a:t>Degraded detection efficiency, especially in the pixel corners, due to:</a:t>
            </a:r>
            <a:endParaRPr lang="sl-SI" dirty="0">
              <a:sym typeface="Wingdings" panose="05000000000000000000" pitchFamily="2" charset="2"/>
            </a:endParaRPr>
          </a:p>
          <a:p>
            <a:pPr lvl="1"/>
            <a:r>
              <a:rPr lang="sl-SI" dirty="0" smtClean="0">
                <a:sym typeface="Wingdings" panose="05000000000000000000" pitchFamily="2" charset="2"/>
              </a:rPr>
              <a:t>Higher threshold spread than </a:t>
            </a:r>
            <a:r>
              <a:rPr lang="sl-SI" dirty="0">
                <a:sym typeface="Wingdings" panose="05000000000000000000" pitchFamily="2" charset="2"/>
              </a:rPr>
              <a:t>expected from </a:t>
            </a:r>
            <a:r>
              <a:rPr lang="sl-SI" dirty="0" smtClean="0">
                <a:sym typeface="Wingdings" panose="05000000000000000000" pitchFamily="2" charset="2"/>
              </a:rPr>
              <a:t>simulations, </a:t>
            </a:r>
          </a:p>
          <a:p>
            <a:pPr marL="457200" lvl="1" indent="0">
              <a:buNone/>
            </a:pPr>
            <a:r>
              <a:rPr lang="sl-SI" dirty="0">
                <a:sym typeface="Wingdings" panose="05000000000000000000" pitchFamily="2" charset="2"/>
              </a:rPr>
              <a:t>	</a:t>
            </a:r>
            <a:r>
              <a:rPr lang="sl-SI" dirty="0" smtClean="0">
                <a:sym typeface="Wingdings" panose="05000000000000000000" pitchFamily="2" charset="2"/>
              </a:rPr>
              <a:t>further degraded after irradiation</a:t>
            </a:r>
          </a:p>
          <a:p>
            <a:pPr lvl="1"/>
            <a:r>
              <a:rPr lang="sl-SI" dirty="0" smtClean="0">
                <a:sym typeface="Wingdings" panose="05000000000000000000" pitchFamily="2" charset="2"/>
              </a:rPr>
              <a:t>Non-gaussian tail in the noise due to random telegraph noise</a:t>
            </a:r>
          </a:p>
          <a:p>
            <a:pPr lvl="1"/>
            <a:r>
              <a:rPr lang="sl-SI" dirty="0">
                <a:sym typeface="Wingdings" panose="05000000000000000000" pitchFamily="2" charset="2"/>
              </a:rPr>
              <a:t>The increased pixel pitch, effect confirmed also by TCAD </a:t>
            </a:r>
            <a:r>
              <a:rPr lang="sl-SI" dirty="0" smtClean="0">
                <a:sym typeface="Wingdings" panose="05000000000000000000" pitchFamily="2" charset="2"/>
              </a:rPr>
              <a:t>simulations</a:t>
            </a:r>
          </a:p>
          <a:p>
            <a:pPr lvl="1"/>
            <a:r>
              <a:rPr lang="sl-SI" dirty="0" smtClean="0">
                <a:sym typeface="Wingdings" panose="05000000000000000000" pitchFamily="2" charset="2"/>
              </a:rPr>
              <a:t>Slow control issue on Malta </a:t>
            </a:r>
          </a:p>
          <a:p>
            <a:pPr marL="457200" lvl="1" indent="0">
              <a:buNone/>
            </a:pPr>
            <a:r>
              <a:rPr lang="sl-SI" dirty="0">
                <a:sym typeface="Wingdings" panose="05000000000000000000" pitchFamily="2" charset="2"/>
              </a:rPr>
              <a:t>	</a:t>
            </a:r>
            <a:r>
              <a:rPr lang="sl-SI" dirty="0" smtClean="0">
                <a:sym typeface="Wingdings" panose="05000000000000000000" pitchFamily="2" charset="2"/>
              </a:rPr>
              <a:t>(unability to correctly mask and therefore large number of noise hits and constraint to stay at higher threshold)</a:t>
            </a:r>
          </a:p>
          <a:p>
            <a:pPr marL="457200" lvl="1" indent="0">
              <a:buNone/>
            </a:pPr>
            <a:r>
              <a:rPr lang="sl-SI" i="1" dirty="0" smtClean="0">
                <a:sym typeface="Wingdings" panose="05000000000000000000" pitchFamily="2" charset="2"/>
              </a:rPr>
              <a:t>Degraded efficiency correlated with deep PWELL layout</a:t>
            </a:r>
          </a:p>
          <a:p>
            <a:pPr lvl="1"/>
            <a:endParaRPr lang="sl-SI" i="1" dirty="0" smtClean="0">
              <a:sym typeface="Wingdings" panose="05000000000000000000" pitchFamily="2" charset="2"/>
            </a:endParaRPr>
          </a:p>
          <a:p>
            <a:r>
              <a:rPr lang="sl-SI" dirty="0" smtClean="0">
                <a:sym typeface="Wingdings" panose="05000000000000000000" pitchFamily="2" charset="2"/>
              </a:rPr>
              <a:t>This initiated:</a:t>
            </a:r>
          </a:p>
          <a:p>
            <a:pPr lvl="1"/>
            <a:r>
              <a:rPr lang="sl-SI" dirty="0" smtClean="0">
                <a:sym typeface="Wingdings" panose="05000000000000000000" pitchFamily="2" charset="2"/>
              </a:rPr>
              <a:t>Development of threshold tuning and front end study (not yet completed)</a:t>
            </a:r>
          </a:p>
          <a:p>
            <a:pPr lvl="1">
              <a:lnSpc>
                <a:spcPct val="110000"/>
              </a:lnSpc>
            </a:pPr>
            <a:r>
              <a:rPr lang="sl-SI" dirty="0" smtClean="0">
                <a:sym typeface="Wingdings" panose="05000000000000000000" pitchFamily="2" charset="2"/>
              </a:rPr>
              <a:t>Collaboration with the foundry and extensive TCAD simulations to improve charge collection by mask or process modification and submission of a MiniMalta test chip in an MPW including a first version of these fixes in August</a:t>
            </a:r>
            <a:endParaRPr lang="sl-SI" dirty="0">
              <a:sym typeface="Wingdings" panose="05000000000000000000" pitchFamily="2" charset="2"/>
            </a:endParaRPr>
          </a:p>
          <a:p>
            <a:pPr lvl="1"/>
            <a:endParaRPr lang="sl-SI" dirty="0" smtClean="0">
              <a:sym typeface="Wingdings" panose="05000000000000000000" pitchFamily="2" charset="2"/>
            </a:endParaRPr>
          </a:p>
          <a:p>
            <a:pPr lvl="1"/>
            <a:endParaRPr lang="sl-SI" dirty="0" smtClean="0"/>
          </a:p>
          <a:p>
            <a:pPr lvl="1"/>
            <a:endParaRPr lang="sl-SI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21. 09. 2018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TWEPP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19</a:t>
            </a:fld>
            <a:endParaRPr lang="sl-SI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788322"/>
              </p:ext>
            </p:extLst>
          </p:nvPr>
        </p:nvGraphicFramePr>
        <p:xfrm>
          <a:off x="7547891" y="2632016"/>
          <a:ext cx="443991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279">
                  <a:extLst>
                    <a:ext uri="{9D8B030D-6E8A-4147-A177-3AD203B41FA5}">
                      <a16:colId xmlns:a16="http://schemas.microsoft.com/office/drawing/2014/main" val="2118718128"/>
                    </a:ext>
                  </a:extLst>
                </a:gridCol>
                <a:gridCol w="1330960">
                  <a:extLst>
                    <a:ext uri="{9D8B030D-6E8A-4147-A177-3AD203B41FA5}">
                      <a16:colId xmlns:a16="http://schemas.microsoft.com/office/drawing/2014/main" val="3776862951"/>
                    </a:ext>
                  </a:extLst>
                </a:gridCol>
                <a:gridCol w="1503678">
                  <a:extLst>
                    <a:ext uri="{9D8B030D-6E8A-4147-A177-3AD203B41FA5}">
                      <a16:colId xmlns:a16="http://schemas.microsoft.com/office/drawing/2014/main" val="33718173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Test beam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0" dirty="0" smtClean="0">
                          <a:solidFill>
                            <a:schemeClr val="tx1"/>
                          </a:solidFill>
                        </a:rPr>
                        <a:t>Average eff.</a:t>
                      </a:r>
                      <a:endParaRPr lang="sl-SI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0" dirty="0" smtClean="0">
                          <a:solidFill>
                            <a:schemeClr val="tx1"/>
                          </a:solidFill>
                        </a:rPr>
                        <a:t>Eff.</a:t>
                      </a:r>
                      <a:r>
                        <a:rPr lang="sl-SI" b="0" baseline="0" dirty="0" smtClean="0">
                          <a:solidFill>
                            <a:schemeClr val="tx1"/>
                          </a:solidFill>
                        </a:rPr>
                        <a:t> in corners</a:t>
                      </a:r>
                      <a:endParaRPr lang="sl-SI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736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unirradiated</a:t>
                      </a:r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96 %</a:t>
                      </a:r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90 %</a:t>
                      </a:r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629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1e15 n</a:t>
                      </a:r>
                      <a:r>
                        <a:rPr lang="sl-SI" baseline="-25000" dirty="0" smtClean="0"/>
                        <a:t>eq</a:t>
                      </a:r>
                      <a:r>
                        <a:rPr lang="sl-SI" dirty="0" smtClean="0"/>
                        <a:t>/cm</a:t>
                      </a:r>
                      <a:r>
                        <a:rPr lang="sl-SI" baseline="30000" dirty="0" smtClean="0"/>
                        <a:t>2</a:t>
                      </a:r>
                      <a:r>
                        <a:rPr lang="sl-SI" dirty="0" smtClean="0"/>
                        <a:t> </a:t>
                      </a:r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75 %</a:t>
                      </a:r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&lt;</a:t>
                      </a:r>
                      <a:r>
                        <a:rPr lang="sl-SI" baseline="0" dirty="0" smtClean="0"/>
                        <a:t> 40 %</a:t>
                      </a:r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85798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755389" y="2132815"/>
            <a:ext cx="196299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rgbClr val="C00000"/>
                </a:solidFill>
              </a:rPr>
              <a:t>Malta efficiency</a:t>
            </a:r>
            <a:endParaRPr lang="sl-SI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6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ATLAS Phase II ITk upgrade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17" y="1157466"/>
            <a:ext cx="6268123" cy="4964342"/>
          </a:xfrm>
        </p:spPr>
        <p:txBody>
          <a:bodyPr/>
          <a:lstStyle/>
          <a:p>
            <a:endParaRPr lang="sl-SI" dirty="0" smtClean="0"/>
          </a:p>
          <a:p>
            <a:r>
              <a:rPr lang="sl-SI" dirty="0" smtClean="0"/>
              <a:t>HL-LHC Pixel detector upgrade (2024-2026): </a:t>
            </a:r>
            <a:br>
              <a:rPr lang="sl-SI" dirty="0" smtClean="0"/>
            </a:br>
            <a:r>
              <a:rPr lang="sl-SI" dirty="0" smtClean="0"/>
              <a:t>5 pixel layers, inclined layout</a:t>
            </a:r>
          </a:p>
          <a:p>
            <a:r>
              <a:rPr lang="sl-SI" dirty="0" smtClean="0"/>
              <a:t>Option for the outermost Layer 4:  Depleted Monolithic CMOS sensors</a:t>
            </a:r>
          </a:p>
          <a:p>
            <a:r>
              <a:rPr lang="sl-SI" dirty="0" smtClean="0"/>
              <a:t>Requirements for Pixel Layer 4:</a:t>
            </a:r>
          </a:p>
          <a:p>
            <a:pPr lvl="1"/>
            <a:r>
              <a:rPr lang="sl-SI" dirty="0" smtClean="0"/>
              <a:t>Radiation tolerance (without safety factors): </a:t>
            </a:r>
          </a:p>
          <a:p>
            <a:pPr lvl="2"/>
            <a:r>
              <a:rPr lang="sl-SI" dirty="0" smtClean="0"/>
              <a:t>NIEL 1e15 n</a:t>
            </a:r>
            <a:r>
              <a:rPr lang="sl-SI" baseline="-25000" dirty="0" smtClean="0"/>
              <a:t>eq</a:t>
            </a:r>
            <a:r>
              <a:rPr lang="sl-SI" dirty="0" smtClean="0"/>
              <a:t>/cm</a:t>
            </a:r>
            <a:r>
              <a:rPr lang="sl-SI" baseline="30000" dirty="0" smtClean="0"/>
              <a:t>2</a:t>
            </a:r>
          </a:p>
          <a:p>
            <a:pPr lvl="2"/>
            <a:r>
              <a:rPr lang="sl-SI" dirty="0" smtClean="0"/>
              <a:t>TID 60 Mrad</a:t>
            </a:r>
          </a:p>
          <a:p>
            <a:pPr lvl="1"/>
            <a:r>
              <a:rPr lang="sl-SI" dirty="0" smtClean="0"/>
              <a:t>Hit rate 100 – </a:t>
            </a:r>
            <a:r>
              <a:rPr lang="sl-SI" dirty="0"/>
              <a:t>200 </a:t>
            </a:r>
            <a:r>
              <a:rPr lang="sl-SI" dirty="0" smtClean="0"/>
              <a:t>MHz/cm</a:t>
            </a:r>
            <a:r>
              <a:rPr lang="sl-SI" baseline="30000" dirty="0" smtClean="0"/>
              <a:t>2</a:t>
            </a:r>
          </a:p>
          <a:p>
            <a:pPr lvl="1"/>
            <a:r>
              <a:rPr lang="sl-SI" dirty="0" smtClean="0"/>
              <a:t>Timing resolution 25 ns</a:t>
            </a:r>
          </a:p>
          <a:p>
            <a:pPr lvl="1"/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21. 09. 2018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TWEPP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2</a:t>
            </a:fld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235" y="1692010"/>
            <a:ext cx="5788764" cy="376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01300" y="1533637"/>
            <a:ext cx="1591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i="1" dirty="0" smtClean="0"/>
              <a:t>ATLAS ITk Pixel TDR</a:t>
            </a:r>
            <a:endParaRPr lang="sl-SI" sz="1400" i="1" dirty="0"/>
          </a:p>
        </p:txBody>
      </p:sp>
    </p:spTree>
    <p:extLst>
      <p:ext uri="{BB962C8B-B14F-4D97-AF65-F5344CB8AC3E}">
        <p14:creationId xmlns:p14="http://schemas.microsoft.com/office/powerpoint/2010/main" val="248274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Acknowledgements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35" y="692551"/>
            <a:ext cx="11972290" cy="5813023"/>
          </a:xfrm>
        </p:spPr>
        <p:txBody>
          <a:bodyPr>
            <a:normAutofit/>
          </a:bodyPr>
          <a:lstStyle/>
          <a:p>
            <a:r>
              <a:rPr lang="sl-SI" dirty="0" smtClean="0"/>
              <a:t>We thank TowerJazz for their constructive collaboration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21. 09. 2018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TWEPP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29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BACKUP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1936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703"/>
            <a:ext cx="10515600" cy="528918"/>
          </a:xfrm>
        </p:spPr>
        <p:txBody>
          <a:bodyPr/>
          <a:lstStyle/>
          <a:p>
            <a:r>
              <a:rPr lang="sl-SI" dirty="0" smtClean="0"/>
              <a:t>MALTA chip</a:t>
            </a:r>
            <a:endParaRPr lang="sl-S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42303"/>
            <a:ext cx="9581717" cy="527081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21. 09. 2018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TWEPP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22</a:t>
            </a:fld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5385637" y="2865120"/>
            <a:ext cx="296234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2000" dirty="0" smtClean="0"/>
              <a:t>power pads  </a:t>
            </a:r>
          </a:p>
          <a:p>
            <a:r>
              <a:rPr lang="sl-SI" sz="2000" dirty="0" smtClean="0"/>
              <a:t>allow chip-to-chip bonding</a:t>
            </a:r>
            <a:endParaRPr lang="sl-SI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668" y="3105330"/>
            <a:ext cx="3919814" cy="345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8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TJ MonoPix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18" y="3765659"/>
            <a:ext cx="5551650" cy="2743983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1 </a:t>
            </a:r>
            <a:r>
              <a:rPr lang="sl-SI" dirty="0"/>
              <a:t>x 2</a:t>
            </a:r>
            <a:r>
              <a:rPr lang="sl-SI" dirty="0" smtClean="0"/>
              <a:t> cm</a:t>
            </a:r>
            <a:r>
              <a:rPr lang="sl-SI" baseline="30000" dirty="0" smtClean="0"/>
              <a:t>2</a:t>
            </a:r>
            <a:r>
              <a:rPr lang="sl-SI" dirty="0" smtClean="0"/>
              <a:t> chip (224 x 224 pixels)</a:t>
            </a:r>
          </a:p>
          <a:p>
            <a:endParaRPr lang="sl-SI" dirty="0" smtClean="0"/>
          </a:p>
          <a:p>
            <a:r>
              <a:rPr lang="sl-SI" dirty="0" smtClean="0"/>
              <a:t>Column drain readout</a:t>
            </a:r>
          </a:p>
          <a:p>
            <a:r>
              <a:rPr lang="sl-SI" dirty="0" smtClean="0"/>
              <a:t>4 </a:t>
            </a:r>
            <a:r>
              <a:rPr lang="sl-SI" dirty="0"/>
              <a:t>sectors with different pixel </a:t>
            </a:r>
            <a:r>
              <a:rPr lang="sl-SI" dirty="0" smtClean="0"/>
              <a:t>flavors</a:t>
            </a:r>
          </a:p>
          <a:p>
            <a:pPr lvl="1"/>
            <a:r>
              <a:rPr lang="sl-SI" dirty="0" smtClean="0"/>
              <a:t>Improved low power column bus readout</a:t>
            </a:r>
          </a:p>
          <a:p>
            <a:pPr lvl="1"/>
            <a:r>
              <a:rPr lang="sl-SI" dirty="0" smtClean="0"/>
              <a:t>Standard PMOS input reset</a:t>
            </a:r>
          </a:p>
          <a:p>
            <a:pPr lvl="1"/>
            <a:r>
              <a:rPr lang="sl-SI" dirty="0" smtClean="0"/>
              <a:t>Adaptive input reset (leakage compensation)</a:t>
            </a:r>
          </a:p>
          <a:p>
            <a:pPr lvl="1"/>
            <a:r>
              <a:rPr lang="sl-SI" dirty="0" smtClean="0"/>
              <a:t>Frontside HV biased, AC coupled pixels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21. 09. 2018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TWEPP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23</a:t>
            </a:fld>
            <a:endParaRPr lang="sl-SI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04916" y="4075489"/>
            <a:ext cx="5314364" cy="2544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Pixel size 36 </a:t>
            </a:r>
            <a:r>
              <a:rPr lang="el-GR" dirty="0" smtClean="0"/>
              <a:t>μ</a:t>
            </a:r>
            <a:r>
              <a:rPr lang="sl-SI" dirty="0" smtClean="0"/>
              <a:t>m x 40 </a:t>
            </a:r>
            <a:r>
              <a:rPr lang="el-GR" dirty="0" smtClean="0"/>
              <a:t>μ</a:t>
            </a:r>
            <a:r>
              <a:rPr lang="sl-SI" dirty="0" smtClean="0"/>
              <a:t>m</a:t>
            </a:r>
          </a:p>
          <a:p>
            <a:r>
              <a:rPr lang="sl-SI" dirty="0" smtClean="0"/>
              <a:t>Low threshold dispersion, no in-pixel tuning</a:t>
            </a:r>
          </a:p>
          <a:p>
            <a:r>
              <a:rPr lang="sl-SI" dirty="0" smtClean="0"/>
              <a:t>ToT charge information</a:t>
            </a:r>
          </a:p>
          <a:p>
            <a:r>
              <a:rPr lang="sl-SI" dirty="0" smtClean="0"/>
              <a:t>Analog </a:t>
            </a:r>
            <a:r>
              <a:rPr lang="sl-SI" dirty="0"/>
              <a:t>power &lt; 1 </a:t>
            </a:r>
            <a:r>
              <a:rPr lang="el-GR" dirty="0"/>
              <a:t>μ</a:t>
            </a:r>
            <a:r>
              <a:rPr lang="sl-SI" dirty="0"/>
              <a:t>W per pixel (65 mW/cm</a:t>
            </a:r>
            <a:r>
              <a:rPr lang="sl-SI" baseline="30000" dirty="0"/>
              <a:t>2</a:t>
            </a:r>
            <a:r>
              <a:rPr lang="sl-SI" dirty="0"/>
              <a:t>)</a:t>
            </a:r>
          </a:p>
          <a:p>
            <a:r>
              <a:rPr lang="sl-SI" dirty="0" smtClean="0"/>
              <a:t>Digital </a:t>
            </a:r>
            <a:r>
              <a:rPr lang="sl-SI" dirty="0"/>
              <a:t>power (Layer 4) ≈ </a:t>
            </a:r>
            <a:r>
              <a:rPr lang="sl-SI" dirty="0" smtClean="0"/>
              <a:t>100 </a:t>
            </a:r>
            <a:r>
              <a:rPr lang="sl-SI" dirty="0"/>
              <a:t>mW/cm</a:t>
            </a:r>
            <a:r>
              <a:rPr lang="sl-SI" baseline="30000" dirty="0"/>
              <a:t>2</a:t>
            </a: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109" y="680661"/>
            <a:ext cx="3571382" cy="3390344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97" y="1003948"/>
            <a:ext cx="4817985" cy="23842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9520" y="4071005"/>
            <a:ext cx="27785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400" i="1" dirty="0"/>
              <a:t>T. Wang et al 2018 JINST 13 C03039</a:t>
            </a:r>
          </a:p>
        </p:txBody>
      </p:sp>
    </p:spTree>
    <p:extLst>
      <p:ext uri="{BB962C8B-B14F-4D97-AF65-F5344CB8AC3E}">
        <p14:creationId xmlns:p14="http://schemas.microsoft.com/office/powerpoint/2010/main" val="404489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Front end optimization (simulation)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21. 09. 2018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TWEPP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24</a:t>
            </a:fld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17" y="626914"/>
            <a:ext cx="8090535" cy="57789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36998" y="1637912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sensing node</a:t>
            </a:r>
            <a:endParaRPr lang="sl-SI" dirty="0"/>
          </a:p>
        </p:txBody>
      </p:sp>
      <p:sp>
        <p:nvSpPr>
          <p:cNvPr id="9" name="TextBox 8"/>
          <p:cNvSpPr txBox="1"/>
          <p:nvPr/>
        </p:nvSpPr>
        <p:spPr>
          <a:xfrm>
            <a:off x="5636998" y="3252214"/>
            <a:ext cx="172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amplifier output</a:t>
            </a:r>
            <a:endParaRPr lang="sl-SI" dirty="0"/>
          </a:p>
        </p:txBody>
      </p:sp>
      <p:sp>
        <p:nvSpPr>
          <p:cNvPr id="10" name="TextBox 9"/>
          <p:cNvSpPr txBox="1"/>
          <p:nvPr/>
        </p:nvSpPr>
        <p:spPr>
          <a:xfrm>
            <a:off x="5636998" y="5121824"/>
            <a:ext cx="2118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discriminator output</a:t>
            </a:r>
            <a:endParaRPr lang="sl-SI" dirty="0"/>
          </a:p>
        </p:txBody>
      </p:sp>
      <p:sp>
        <p:nvSpPr>
          <p:cNvPr id="11" name="Rectangle 10"/>
          <p:cNvSpPr/>
          <p:nvPr/>
        </p:nvSpPr>
        <p:spPr>
          <a:xfrm>
            <a:off x="3802368" y="2558079"/>
            <a:ext cx="2705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 dirty="0">
                <a:latin typeface="Arial" panose="020B0604020202020204" pitchFamily="34" charset="0"/>
              </a:rPr>
              <a:t>pulse duration </a:t>
            </a:r>
            <a:r>
              <a:rPr lang="da-DK" sz="1400" dirty="0" smtClean="0">
                <a:latin typeface="Arial" panose="020B0604020202020204" pitchFamily="34" charset="0"/>
              </a:rPr>
              <a:t>clipping</a:t>
            </a:r>
            <a:r>
              <a:rPr lang="sl-SI" sz="1400" dirty="0" smtClean="0">
                <a:latin typeface="Arial" panose="020B0604020202020204" pitchFamily="34" charset="0"/>
              </a:rPr>
              <a:t> (MALTA)</a:t>
            </a:r>
            <a:endParaRPr lang="sl-SI" sz="1400" dirty="0"/>
          </a:p>
        </p:txBody>
      </p:sp>
      <p:sp>
        <p:nvSpPr>
          <p:cNvPr id="12" name="Rectangle 11"/>
          <p:cNvSpPr/>
          <p:nvPr/>
        </p:nvSpPr>
        <p:spPr>
          <a:xfrm>
            <a:off x="4274998" y="5697519"/>
            <a:ext cx="9701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400" dirty="0" smtClean="0">
                <a:latin typeface="Arial" panose="020B0604020202020204" pitchFamily="34" charset="0"/>
              </a:rPr>
              <a:t>dead time</a:t>
            </a:r>
            <a:endParaRPr lang="sl-SI" sz="1400" dirty="0"/>
          </a:p>
        </p:txBody>
      </p:sp>
      <p:sp>
        <p:nvSpPr>
          <p:cNvPr id="13" name="Rectangle 12"/>
          <p:cNvSpPr/>
          <p:nvPr/>
        </p:nvSpPr>
        <p:spPr>
          <a:xfrm>
            <a:off x="2227381" y="4915709"/>
            <a:ext cx="931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400" dirty="0" smtClean="0">
                <a:latin typeface="Arial" panose="020B0604020202020204" pitchFamily="34" charset="0"/>
              </a:rPr>
              <a:t>time walk</a:t>
            </a:r>
            <a:endParaRPr lang="sl-SI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1980299"/>
            <a:ext cx="4038600" cy="2774581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 flipV="1">
            <a:off x="7357341" y="1371600"/>
            <a:ext cx="957311" cy="16611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8314652" y="3563509"/>
            <a:ext cx="2200949" cy="213937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755335" y="3427802"/>
            <a:ext cx="3903265" cy="1056338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182843" y="6023726"/>
            <a:ext cx="30091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i="1" dirty="0">
                <a:latin typeface="Arial" panose="020B0604020202020204" pitchFamily="34" charset="0"/>
              </a:rPr>
              <a:t>I. Berdalovic et al 2018 JINST </a:t>
            </a:r>
            <a:r>
              <a:rPr lang="da-DK" sz="1200" b="1" i="1" dirty="0">
                <a:latin typeface="Arial" panose="020B0604020202020204" pitchFamily="34" charset="0"/>
              </a:rPr>
              <a:t>13 </a:t>
            </a:r>
            <a:r>
              <a:rPr lang="da-DK" sz="1200" i="1" dirty="0">
                <a:latin typeface="Arial" panose="020B0604020202020204" pitchFamily="34" charset="0"/>
              </a:rPr>
              <a:t>C01023</a:t>
            </a:r>
            <a:endParaRPr lang="sl-SI" sz="1200" i="1" dirty="0"/>
          </a:p>
        </p:txBody>
      </p:sp>
    </p:spTree>
    <p:extLst>
      <p:ext uri="{BB962C8B-B14F-4D97-AF65-F5344CB8AC3E}">
        <p14:creationId xmlns:p14="http://schemas.microsoft.com/office/powerpoint/2010/main" val="408628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Adaptive PMOS reset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18" y="735105"/>
            <a:ext cx="5678972" cy="5791819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Circuit for reseting input in some pixel flavors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At high frequencies (hit)</a:t>
            </a:r>
          </a:p>
          <a:p>
            <a:r>
              <a:rPr lang="sl-SI" dirty="0" smtClean="0"/>
              <a:t>fast input Reset</a:t>
            </a:r>
          </a:p>
          <a:p>
            <a:r>
              <a:rPr lang="sl-SI" dirty="0" smtClean="0"/>
              <a:t>adjustable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 smtClean="0"/>
              <a:t>At low frequencies (leakage)</a:t>
            </a:r>
          </a:p>
          <a:p>
            <a:r>
              <a:rPr lang="sl-SI" dirty="0" smtClean="0"/>
              <a:t>Low frequency feedback</a:t>
            </a:r>
          </a:p>
          <a:p>
            <a:r>
              <a:rPr lang="sl-SI" dirty="0" smtClean="0"/>
              <a:t>Compensate for </a:t>
            </a:r>
            <a:r>
              <a:rPr lang="sl-SI" i="1" dirty="0" smtClean="0"/>
              <a:t>I</a:t>
            </a:r>
            <a:r>
              <a:rPr lang="sl-SI" baseline="-25000" dirty="0" smtClean="0"/>
              <a:t>L</a:t>
            </a:r>
          </a:p>
          <a:p>
            <a:r>
              <a:rPr lang="sl-SI" dirty="0" smtClean="0"/>
              <a:t>Stability has to be guaranteed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21. 09. 2018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TWEPP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25</a:t>
            </a:fld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903" y="1331089"/>
            <a:ext cx="3702397" cy="405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2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MALTA propagation delay</a:t>
            </a:r>
            <a:endParaRPr lang="sl-SI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6247" y="767201"/>
            <a:ext cx="5105626" cy="31554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21. 09. 2018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TWEPP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26</a:t>
            </a:fld>
            <a:endParaRPr lang="sl-S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117" y="967651"/>
            <a:ext cx="3918267" cy="26970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48167" y="802208"/>
            <a:ext cx="1819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analog output of one of the pulsed pixels</a:t>
            </a:r>
            <a:endParaRPr lang="sl-SI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046706" y="1113493"/>
            <a:ext cx="252920" cy="107004"/>
          </a:xfrm>
          <a:prstGeom prst="straightConnector1">
            <a:avLst/>
          </a:prstGeom>
          <a:ln>
            <a:solidFill>
              <a:srgbClr val="0DFD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99626" y="2024328"/>
            <a:ext cx="2418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Reference signals (asynchronous 2 ns pulse for each hit)</a:t>
            </a:r>
            <a:endParaRPr lang="sl-SI" dirty="0"/>
          </a:p>
        </p:txBody>
      </p:sp>
      <p:sp>
        <p:nvSpPr>
          <p:cNvPr id="13" name="TextBox 12"/>
          <p:cNvSpPr txBox="1"/>
          <p:nvPr/>
        </p:nvSpPr>
        <p:spPr>
          <a:xfrm>
            <a:off x="4328600" y="3383280"/>
            <a:ext cx="2448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Measured </a:t>
            </a:r>
            <a:r>
              <a:rPr lang="sl-SI" dirty="0" smtClean="0">
                <a:solidFill>
                  <a:srgbClr val="FF00FF"/>
                </a:solidFill>
              </a:rPr>
              <a:t>delay</a:t>
            </a:r>
            <a:r>
              <a:rPr lang="sl-SI" dirty="0" smtClean="0"/>
              <a:t> between first two pulses 12.2 ns</a:t>
            </a:r>
            <a:endParaRPr lang="sl-SI" dirty="0"/>
          </a:p>
        </p:txBody>
      </p:sp>
      <p:cxnSp>
        <p:nvCxnSpPr>
          <p:cNvPr id="15" name="Straight Arrow Connector 14"/>
          <p:cNvCxnSpPr>
            <a:stCxn id="12" idx="1"/>
          </p:cNvCxnSpPr>
          <p:nvPr/>
        </p:nvCxnSpPr>
        <p:spPr>
          <a:xfrm flipH="1">
            <a:off x="3545540" y="2485993"/>
            <a:ext cx="754086" cy="342968"/>
          </a:xfrm>
          <a:prstGeom prst="straightConnector1">
            <a:avLst/>
          </a:prstGeom>
          <a:ln>
            <a:solidFill>
              <a:srgbClr val="F4F3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224118" y="4644981"/>
            <a:ext cx="11129682" cy="1881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Propagation delay of asynchronous signals through double column bus up to 8 ns </a:t>
            </a:r>
            <a:endParaRPr lang="sl-SI" dirty="0" smtClean="0">
              <a:solidFill>
                <a:srgbClr val="00B0F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5400000">
            <a:off x="1537576" y="2547175"/>
            <a:ext cx="521487" cy="457200"/>
            <a:chOff x="-660400" y="1757680"/>
            <a:chExt cx="0" cy="2814320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-660400" y="2509520"/>
              <a:ext cx="0" cy="2062480"/>
            </a:xfrm>
            <a:prstGeom prst="straightConnector1">
              <a:avLst/>
            </a:prstGeom>
            <a:ln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-660400" y="1757680"/>
              <a:ext cx="0" cy="1056640"/>
            </a:xfrm>
            <a:prstGeom prst="straightConnector1">
              <a:avLst/>
            </a:prstGeom>
            <a:ln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/>
          <p:cNvCxnSpPr/>
          <p:nvPr/>
        </p:nvCxnSpPr>
        <p:spPr>
          <a:xfrm flipH="1" flipV="1">
            <a:off x="2275840" y="2600961"/>
            <a:ext cx="2072327" cy="975359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04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MALTA </a:t>
            </a:r>
            <a:r>
              <a:rPr lang="sl-SI" baseline="30000" dirty="0" smtClean="0"/>
              <a:t>55</a:t>
            </a:r>
            <a:r>
              <a:rPr lang="sl-SI" dirty="0" smtClean="0"/>
              <a:t>Fe spectrum</a:t>
            </a:r>
            <a:endParaRPr lang="sl-S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794" y="1115171"/>
            <a:ext cx="7063264" cy="470884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21. 09. 2018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TWEPP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27</a:t>
            </a:fld>
            <a:endParaRPr lang="sl-SI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991109" y="2430684"/>
            <a:ext cx="4990683" cy="3356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Analog output from the front end</a:t>
            </a:r>
          </a:p>
          <a:p>
            <a:r>
              <a:rPr lang="sl-SI" dirty="0" smtClean="0"/>
              <a:t>Separation between </a:t>
            </a:r>
            <a:r>
              <a:rPr lang="sl-SI" i="1" dirty="0" smtClean="0"/>
              <a:t>K</a:t>
            </a:r>
            <a:r>
              <a:rPr lang="el-GR" baseline="-25000" dirty="0" smtClean="0"/>
              <a:t>α</a:t>
            </a:r>
            <a:r>
              <a:rPr lang="sl-SI" dirty="0" smtClean="0"/>
              <a:t> and </a:t>
            </a:r>
            <a:r>
              <a:rPr lang="sl-SI" i="1" dirty="0" smtClean="0"/>
              <a:t>K</a:t>
            </a:r>
            <a:r>
              <a:rPr lang="el-GR" baseline="-25000" dirty="0" smtClean="0"/>
              <a:t>β</a:t>
            </a:r>
            <a:r>
              <a:rPr lang="sl-SI" dirty="0" smtClean="0"/>
              <a:t> lines </a:t>
            </a:r>
            <a:r>
              <a:rPr lang="sl-SI" dirty="0" smtClean="0">
                <a:solidFill>
                  <a:srgbClr val="0070C0"/>
                </a:solidFill>
              </a:rPr>
              <a:t>before</a:t>
            </a:r>
            <a:r>
              <a:rPr lang="sl-SI" dirty="0" smtClean="0"/>
              <a:t> and </a:t>
            </a:r>
            <a:r>
              <a:rPr lang="sl-SI" dirty="0" smtClean="0">
                <a:solidFill>
                  <a:schemeClr val="accent2">
                    <a:lumMod val="75000"/>
                  </a:schemeClr>
                </a:solidFill>
              </a:rPr>
              <a:t>after</a:t>
            </a:r>
            <a:r>
              <a:rPr lang="sl-SI" dirty="0" smtClean="0"/>
              <a:t> irradiation</a:t>
            </a:r>
          </a:p>
          <a:p>
            <a:r>
              <a:rPr lang="sl-SI" dirty="0" smtClean="0"/>
              <a:t>Front end configuration not the same </a:t>
            </a:r>
            <a:r>
              <a:rPr lang="sl-SI" dirty="0" smtClean="0">
                <a:sym typeface="Wingdings" panose="05000000000000000000" pitchFamily="2" charset="2"/>
              </a:rPr>
              <a:t> signal size not directly comparable</a:t>
            </a: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249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MALTA threshold</a:t>
            </a:r>
            <a:endParaRPr lang="sl-S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8783" y="570251"/>
            <a:ext cx="3737734" cy="315693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21. 09. 2018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TWEPP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28</a:t>
            </a:fld>
            <a:endParaRPr lang="sl-SI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1529" y="918448"/>
            <a:ext cx="7754138" cy="51782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Measurement of S-curves by electronically injecting charge in the front end</a:t>
            </a:r>
          </a:p>
          <a:p>
            <a:pPr lvl="1"/>
            <a:r>
              <a:rPr lang="sl-SI" dirty="0" smtClean="0"/>
              <a:t>Charge calibration calculated from injection capacitance</a:t>
            </a:r>
          </a:p>
          <a:p>
            <a:r>
              <a:rPr lang="sl-SI" dirty="0" smtClean="0"/>
              <a:t>Without fully functional slow control difficult to measure correctly</a:t>
            </a:r>
          </a:p>
          <a:p>
            <a:pPr lvl="1"/>
            <a:r>
              <a:rPr lang="sl-SI" dirty="0" smtClean="0"/>
              <a:t>Fit error function and make a </a:t>
            </a:r>
            <a:r>
              <a:rPr lang="el-GR" dirty="0" smtClean="0">
                <a:solidFill>
                  <a:srgbClr val="009900"/>
                </a:solidFill>
              </a:rPr>
              <a:t>χ</a:t>
            </a:r>
            <a:r>
              <a:rPr lang="sl-SI" baseline="30000" dirty="0" smtClean="0">
                <a:solidFill>
                  <a:srgbClr val="009900"/>
                </a:solidFill>
              </a:rPr>
              <a:t>2</a:t>
            </a:r>
            <a:r>
              <a:rPr lang="sl-SI" dirty="0" smtClean="0">
                <a:solidFill>
                  <a:srgbClr val="009900"/>
                </a:solidFill>
              </a:rPr>
              <a:t> cut</a:t>
            </a:r>
            <a:r>
              <a:rPr lang="sl-SI" dirty="0" smtClean="0"/>
              <a:t> on fit quality </a:t>
            </a:r>
          </a:p>
          <a:p>
            <a:pPr lvl="1"/>
            <a:r>
              <a:rPr lang="sl-SI" dirty="0" smtClean="0"/>
              <a:t>Analyzing only S-curves which </a:t>
            </a:r>
            <a:r>
              <a:rPr lang="sl-SI" dirty="0" smtClean="0">
                <a:solidFill>
                  <a:srgbClr val="009900"/>
                </a:solidFill>
              </a:rPr>
              <a:t>passed the cut</a:t>
            </a:r>
          </a:p>
          <a:p>
            <a:r>
              <a:rPr lang="sl-SI" dirty="0" smtClean="0"/>
              <a:t>Samples (unirradiated):</a:t>
            </a:r>
          </a:p>
          <a:p>
            <a:pPr lvl="1"/>
            <a:r>
              <a:rPr lang="sl-SI" dirty="0" smtClean="0">
                <a:solidFill>
                  <a:srgbClr val="C00000"/>
                </a:solidFill>
              </a:rPr>
              <a:t>W4R7 – Jan 2018</a:t>
            </a:r>
          </a:p>
          <a:p>
            <a:pPr lvl="1"/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W6R6 – Jul 2018</a:t>
            </a:r>
          </a:p>
          <a:p>
            <a:r>
              <a:rPr lang="sl-SI" dirty="0" smtClean="0"/>
              <a:t>Thresholds </a:t>
            </a:r>
          </a:p>
          <a:p>
            <a:pPr lvl="1"/>
            <a:r>
              <a:rPr lang="sl-SI" dirty="0" smtClean="0">
                <a:solidFill>
                  <a:srgbClr val="C00000"/>
                </a:solidFill>
              </a:rPr>
              <a:t>371 </a:t>
            </a:r>
            <a:r>
              <a:rPr lang="sl-SI" dirty="0">
                <a:solidFill>
                  <a:srgbClr val="C00000"/>
                </a:solidFill>
              </a:rPr>
              <a:t>e</a:t>
            </a:r>
            <a:r>
              <a:rPr lang="sl-SI" baseline="30000" dirty="0">
                <a:solidFill>
                  <a:srgbClr val="C00000"/>
                </a:solidFill>
              </a:rPr>
              <a:t>-</a:t>
            </a:r>
            <a:r>
              <a:rPr lang="sl-SI" dirty="0">
                <a:solidFill>
                  <a:srgbClr val="C00000"/>
                </a:solidFill>
              </a:rPr>
              <a:t> ± 43 </a:t>
            </a:r>
            <a:r>
              <a:rPr lang="sl-SI" dirty="0" smtClean="0">
                <a:solidFill>
                  <a:srgbClr val="C00000"/>
                </a:solidFill>
              </a:rPr>
              <a:t>e</a:t>
            </a:r>
            <a:r>
              <a:rPr lang="sl-SI" baseline="30000" dirty="0" smtClean="0">
                <a:solidFill>
                  <a:srgbClr val="C00000"/>
                </a:solidFill>
              </a:rPr>
              <a:t>- </a:t>
            </a:r>
            <a:r>
              <a:rPr lang="sl-SI" dirty="0" smtClean="0">
                <a:solidFill>
                  <a:srgbClr val="C00000"/>
                </a:solidFill>
              </a:rPr>
              <a:t> (W4R7)</a:t>
            </a:r>
            <a:endParaRPr lang="sl-SI" baseline="30000" dirty="0">
              <a:solidFill>
                <a:srgbClr val="C00000"/>
              </a:solidFill>
            </a:endParaRPr>
          </a:p>
          <a:p>
            <a:pPr marL="685800" lvl="2">
              <a:spcBef>
                <a:spcPts val="1000"/>
              </a:spcBef>
            </a:pPr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550 </a:t>
            </a: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sl-SI" baseline="30000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 ± </a:t>
            </a:r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53 e</a:t>
            </a:r>
            <a:r>
              <a:rPr lang="sl-SI" baseline="30000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 (W6R6)</a:t>
            </a:r>
          </a:p>
          <a:p>
            <a:pPr marL="685800" lvl="2">
              <a:spcBef>
                <a:spcPts val="1000"/>
              </a:spcBef>
            </a:pPr>
            <a:r>
              <a:rPr lang="sl-SI" dirty="0" smtClean="0"/>
              <a:t>10 % threshold spread</a:t>
            </a:r>
          </a:p>
          <a:p>
            <a:pPr marL="685800" lvl="2">
              <a:spcBef>
                <a:spcPts val="1000"/>
              </a:spcBef>
            </a:pPr>
            <a:r>
              <a:rPr lang="sl-SI" dirty="0" smtClean="0"/>
              <a:t>calibration </a:t>
            </a:r>
            <a:r>
              <a:rPr lang="sl-SI" dirty="0"/>
              <a:t>verification necessary, f.e.</a:t>
            </a:r>
            <a:r>
              <a:rPr lang="sl-SI" baseline="30000" dirty="0"/>
              <a:t> </a:t>
            </a:r>
            <a:r>
              <a:rPr lang="sl-SI" baseline="30000" dirty="0" smtClean="0"/>
              <a:t>55</a:t>
            </a:r>
            <a:r>
              <a:rPr lang="sl-SI" dirty="0" smtClean="0"/>
              <a:t>Fe</a:t>
            </a:r>
          </a:p>
          <a:p>
            <a:pPr marL="228600" lvl="1">
              <a:spcBef>
                <a:spcPts val="1000"/>
              </a:spcBef>
            </a:pPr>
            <a:r>
              <a:rPr lang="sl-SI" dirty="0" smtClean="0"/>
              <a:t>After irradiation noise level increases substantially</a:t>
            </a:r>
            <a:endParaRPr lang="sl-SI" dirty="0"/>
          </a:p>
          <a:p>
            <a:endParaRPr lang="sl-SI" dirty="0"/>
          </a:p>
        </p:txBody>
      </p:sp>
      <p:sp>
        <p:nvSpPr>
          <p:cNvPr id="10" name="Right Arrow 9"/>
          <p:cNvSpPr/>
          <p:nvPr/>
        </p:nvSpPr>
        <p:spPr>
          <a:xfrm rot="10800000">
            <a:off x="9149144" y="2671501"/>
            <a:ext cx="706056" cy="335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8885016" y="2019489"/>
            <a:ext cx="1516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high pulse amplitude</a:t>
            </a:r>
            <a:endParaRPr lang="sl-SI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600" y="3696124"/>
            <a:ext cx="3683000" cy="29174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8967"/>
          <a:stretch/>
        </p:blipFill>
        <p:spPr>
          <a:xfrm>
            <a:off x="8808382" y="3640639"/>
            <a:ext cx="3383616" cy="297979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433651" y="3973452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W6R6</a:t>
            </a:r>
            <a:endParaRPr lang="sl-SI" dirty="0"/>
          </a:p>
        </p:txBody>
      </p:sp>
      <p:sp>
        <p:nvSpPr>
          <p:cNvPr id="14" name="Rectangle 13"/>
          <p:cNvSpPr/>
          <p:nvPr/>
        </p:nvSpPr>
        <p:spPr>
          <a:xfrm>
            <a:off x="6050035" y="3973452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solidFill>
                  <a:srgbClr val="C00000"/>
                </a:solidFill>
              </a:rPr>
              <a:t>W4R7</a:t>
            </a:r>
            <a:endParaRPr lang="sl-SI" dirty="0"/>
          </a:p>
        </p:txBody>
      </p:sp>
      <p:sp>
        <p:nvSpPr>
          <p:cNvPr id="15" name="Rectangle 14"/>
          <p:cNvSpPr/>
          <p:nvPr/>
        </p:nvSpPr>
        <p:spPr>
          <a:xfrm>
            <a:off x="5308600" y="3696124"/>
            <a:ext cx="228600" cy="646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5351380" y="3866459"/>
            <a:ext cx="617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 smtClean="0"/>
              <a:t>entries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139199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MALTA threshold scan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18" y="735105"/>
            <a:ext cx="7137381" cy="5791819"/>
          </a:xfrm>
        </p:spPr>
        <p:txBody>
          <a:bodyPr>
            <a:normAutofit/>
          </a:bodyPr>
          <a:lstStyle/>
          <a:p>
            <a:r>
              <a:rPr lang="en-US" dirty="0"/>
              <a:t>Chip status</a:t>
            </a:r>
          </a:p>
          <a:p>
            <a:pPr lvl="1"/>
            <a:r>
              <a:rPr lang="en-US" dirty="0" smtClean="0"/>
              <a:t>Merger </a:t>
            </a:r>
            <a:r>
              <a:rPr lang="en-US" dirty="0"/>
              <a:t>is disabled, therefore high traffic in </a:t>
            </a:r>
            <a:r>
              <a:rPr lang="en-US" dirty="0" smtClean="0"/>
              <a:t>the</a:t>
            </a:r>
            <a:r>
              <a:rPr lang="sl-SI" dirty="0" smtClean="0"/>
              <a:t> </a:t>
            </a:r>
            <a:r>
              <a:rPr lang="en-US" dirty="0" smtClean="0"/>
              <a:t>output </a:t>
            </a:r>
            <a:r>
              <a:rPr lang="en-US" dirty="0"/>
              <a:t>will resolve in incorrect reconstruction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slow control command is preceded </a:t>
            </a:r>
            <a:r>
              <a:rPr lang="en-US" dirty="0" smtClean="0"/>
              <a:t>by</a:t>
            </a:r>
            <a:r>
              <a:rPr lang="sl-SI" dirty="0" smtClean="0"/>
              <a:t> </a:t>
            </a:r>
            <a:r>
              <a:rPr lang="en-US" dirty="0" smtClean="0"/>
              <a:t>lowering </a:t>
            </a:r>
            <a:r>
              <a:rPr lang="en-US" dirty="0"/>
              <a:t>VDD to 1.2V and followed by raising </a:t>
            </a:r>
            <a:r>
              <a:rPr lang="en-US" dirty="0" smtClean="0"/>
              <a:t>VDD</a:t>
            </a:r>
            <a:r>
              <a:rPr lang="sl-SI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1.8V</a:t>
            </a:r>
          </a:p>
          <a:p>
            <a:pPr lvl="1"/>
            <a:r>
              <a:rPr lang="en-US" dirty="0" smtClean="0"/>
              <a:t>Cannot </a:t>
            </a:r>
            <a:r>
              <a:rPr lang="en-US" dirty="0"/>
              <a:t>mask top half pixels</a:t>
            </a:r>
          </a:p>
          <a:p>
            <a:pPr lvl="1"/>
            <a:r>
              <a:rPr lang="sl-SI" dirty="0" smtClean="0"/>
              <a:t>Fixed threshold settings (</a:t>
            </a:r>
            <a:r>
              <a:rPr lang="en-US" dirty="0" smtClean="0"/>
              <a:t>IMON2=1.3 V</a:t>
            </a:r>
            <a:r>
              <a:rPr lang="sl-SI" dirty="0" smtClean="0"/>
              <a:t>)</a:t>
            </a:r>
            <a:endParaRPr lang="en-US" dirty="0"/>
          </a:p>
          <a:p>
            <a:r>
              <a:rPr lang="en-US" dirty="0" smtClean="0"/>
              <a:t>Algorithm</a:t>
            </a:r>
            <a:endParaRPr lang="en-US" dirty="0"/>
          </a:p>
          <a:p>
            <a:pPr lvl="1"/>
            <a:r>
              <a:rPr lang="en-US" dirty="0" smtClean="0"/>
              <a:t>Mask </a:t>
            </a:r>
            <a:r>
              <a:rPr lang="en-US" dirty="0"/>
              <a:t>all the chip</a:t>
            </a:r>
          </a:p>
          <a:p>
            <a:pPr lvl="1"/>
            <a:r>
              <a:rPr lang="en-US" dirty="0" smtClean="0"/>
              <a:t>Unmask </a:t>
            </a:r>
            <a:r>
              <a:rPr lang="en-US" dirty="0"/>
              <a:t>selected column</a:t>
            </a:r>
          </a:p>
          <a:p>
            <a:pPr lvl="1"/>
            <a:r>
              <a:rPr lang="en-US" dirty="0" smtClean="0"/>
              <a:t>Enable </a:t>
            </a:r>
            <a:r>
              <a:rPr lang="en-US" dirty="0"/>
              <a:t>pulsing on selected pixel up to row 20</a:t>
            </a:r>
          </a:p>
          <a:p>
            <a:pPr lvl="1"/>
            <a:r>
              <a:rPr lang="en-US" dirty="0" smtClean="0"/>
              <a:t>Change </a:t>
            </a:r>
            <a:r>
              <a:rPr lang="en-US" dirty="0"/>
              <a:t>pulse size</a:t>
            </a:r>
          </a:p>
          <a:p>
            <a:pPr lvl="1"/>
            <a:r>
              <a:rPr lang="en-US" dirty="0" smtClean="0"/>
              <a:t>Enable </a:t>
            </a:r>
            <a:r>
              <a:rPr lang="en-US" dirty="0"/>
              <a:t>read-out, pulse, disable read-out</a:t>
            </a:r>
          </a:p>
          <a:p>
            <a:pPr lvl="2"/>
            <a:r>
              <a:rPr lang="en-US" dirty="0" smtClean="0"/>
              <a:t>Repeat </a:t>
            </a:r>
            <a:r>
              <a:rPr lang="en-US" dirty="0"/>
              <a:t>500 times</a:t>
            </a:r>
          </a:p>
          <a:p>
            <a:pPr lvl="1"/>
            <a:r>
              <a:rPr lang="en-US" dirty="0" smtClean="0"/>
              <a:t>Readout </a:t>
            </a:r>
            <a:r>
              <a:rPr lang="en-US" dirty="0"/>
              <a:t>all hits in buffer</a:t>
            </a:r>
          </a:p>
          <a:p>
            <a:pPr lvl="1"/>
            <a:r>
              <a:rPr lang="sl-SI" dirty="0" smtClean="0"/>
              <a:t>Only</a:t>
            </a:r>
            <a:r>
              <a:rPr lang="en-US" dirty="0" smtClean="0"/>
              <a:t> </a:t>
            </a:r>
            <a:r>
              <a:rPr lang="en-US" dirty="0"/>
              <a:t>selected pixel + row 251 and 511 </a:t>
            </a:r>
            <a:r>
              <a:rPr lang="en-US" dirty="0" smtClean="0"/>
              <a:t>should</a:t>
            </a:r>
            <a:r>
              <a:rPr lang="sl-SI" dirty="0" smtClean="0"/>
              <a:t> respond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21. 09. 2018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TWEPP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29</a:t>
            </a:fld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695" y="637110"/>
            <a:ext cx="3012709" cy="578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9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CMOS sensors: Large vs. Small collection electrode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21. 09. 2018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 smtClean="0"/>
              <a:t>TWEPP 2018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3</a:t>
            </a:fld>
            <a:endParaRPr lang="sl-SI"/>
          </a:p>
        </p:txBody>
      </p:sp>
      <p:sp>
        <p:nvSpPr>
          <p:cNvPr id="10" name="TextBox 9"/>
          <p:cNvSpPr txBox="1"/>
          <p:nvPr/>
        </p:nvSpPr>
        <p:spPr>
          <a:xfrm>
            <a:off x="706954" y="716724"/>
            <a:ext cx="260250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/>
              <a:t>Large collection electrode</a:t>
            </a:r>
            <a:endParaRPr lang="sl-SI" dirty="0"/>
          </a:p>
        </p:txBody>
      </p:sp>
      <p:sp>
        <p:nvSpPr>
          <p:cNvPr id="12" name="TextBox 11"/>
          <p:cNvSpPr txBox="1"/>
          <p:nvPr/>
        </p:nvSpPr>
        <p:spPr>
          <a:xfrm>
            <a:off x="400377" y="4230338"/>
            <a:ext cx="4676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dirty="0" smtClean="0"/>
              <a:t>Larger capacitance: </a:t>
            </a:r>
            <a:r>
              <a:rPr lang="sl-SI" i="1" dirty="0" smtClean="0">
                <a:solidFill>
                  <a:srgbClr val="C00000"/>
                </a:solidFill>
              </a:rPr>
              <a:t>C ≈</a:t>
            </a:r>
            <a:r>
              <a:rPr lang="sl-SI" dirty="0" smtClean="0">
                <a:solidFill>
                  <a:srgbClr val="C00000"/>
                </a:solidFill>
              </a:rPr>
              <a:t> 300 – 400 fF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C00000"/>
                </a:solidFill>
              </a:rPr>
              <a:t>Higher</a:t>
            </a:r>
            <a:r>
              <a:rPr lang="sl-SI" dirty="0" smtClean="0"/>
              <a:t> analog </a:t>
            </a:r>
            <a:r>
              <a:rPr lang="sl-SI" dirty="0" smtClean="0">
                <a:solidFill>
                  <a:srgbClr val="C00000"/>
                </a:solidFill>
              </a:rPr>
              <a:t>power</a:t>
            </a:r>
            <a:r>
              <a:rPr lang="sl-SI" dirty="0" smtClean="0"/>
              <a:t>, sensitive to </a:t>
            </a:r>
            <a:r>
              <a:rPr lang="sl-SI" dirty="0" smtClean="0">
                <a:solidFill>
                  <a:srgbClr val="C00000"/>
                </a:solidFill>
              </a:rPr>
              <a:t>crosstalk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dirty="0" smtClean="0"/>
              <a:t>Uniform, strong </a:t>
            </a:r>
            <a:r>
              <a:rPr lang="sl-SI" dirty="0" smtClean="0">
                <a:solidFill>
                  <a:srgbClr val="C00000"/>
                </a:solidFill>
              </a:rPr>
              <a:t>drift field</a:t>
            </a:r>
            <a:r>
              <a:rPr lang="sl-SI" dirty="0" smtClean="0"/>
              <a:t>, high </a:t>
            </a:r>
            <a:r>
              <a:rPr lang="sl-SI" dirty="0" smtClean="0">
                <a:solidFill>
                  <a:srgbClr val="C00000"/>
                </a:solidFill>
              </a:rPr>
              <a:t>radiation tolerance</a:t>
            </a:r>
            <a:r>
              <a:rPr lang="sl-SI" dirty="0" smtClean="0"/>
              <a:t> and detection efficiency</a:t>
            </a:r>
          </a:p>
          <a:p>
            <a:endParaRPr lang="sl-SI" dirty="0"/>
          </a:p>
        </p:txBody>
      </p:sp>
      <p:sp>
        <p:nvSpPr>
          <p:cNvPr id="13" name="TextBox 12"/>
          <p:cNvSpPr txBox="1"/>
          <p:nvPr/>
        </p:nvSpPr>
        <p:spPr>
          <a:xfrm>
            <a:off x="6497170" y="3966049"/>
            <a:ext cx="4676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dirty="0" smtClean="0"/>
              <a:t>Smaller capacitance: </a:t>
            </a:r>
            <a:r>
              <a:rPr lang="sl-SI" i="1" dirty="0" smtClean="0">
                <a:solidFill>
                  <a:srgbClr val="C00000"/>
                </a:solidFill>
              </a:rPr>
              <a:t>C ≈</a:t>
            </a:r>
            <a:r>
              <a:rPr lang="sl-SI" dirty="0" smtClean="0">
                <a:solidFill>
                  <a:srgbClr val="C00000"/>
                </a:solidFill>
              </a:rPr>
              <a:t> 3 fF </a:t>
            </a:r>
            <a:r>
              <a:rPr lang="sl-SI" dirty="0" smtClean="0">
                <a:sym typeface="Wingdings" panose="05000000000000000000" pitchFamily="2" charset="2"/>
              </a:rPr>
              <a:t></a:t>
            </a:r>
            <a:r>
              <a:rPr lang="sl-SI" dirty="0" smtClean="0">
                <a:solidFill>
                  <a:srgbClr val="C00000"/>
                </a:solidFill>
                <a:sym typeface="Wingdings" panose="05000000000000000000" pitchFamily="2" charset="2"/>
              </a:rPr>
              <a:t> low power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dirty="0" smtClean="0"/>
              <a:t>Less sensitive to crosstalk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dirty="0">
                <a:sym typeface="Wingdings" panose="05000000000000000000" pitchFamily="2" charset="2"/>
              </a:rPr>
              <a:t>Longer drift </a:t>
            </a:r>
            <a:r>
              <a:rPr lang="sl-SI" dirty="0" smtClean="0">
                <a:sym typeface="Wingdings" panose="05000000000000000000" pitchFamily="2" charset="2"/>
              </a:rPr>
              <a:t>paths 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dirty="0" smtClean="0"/>
              <a:t>Full depletion can be achieved by modifying the process </a:t>
            </a:r>
            <a:r>
              <a:rPr lang="sl-SI" dirty="0" smtClean="0">
                <a:sym typeface="Wingdings" panose="05000000000000000000" pitchFamily="2" charset="2"/>
              </a:rPr>
              <a:t> radiation tolerance increases</a:t>
            </a:r>
            <a:endParaRPr lang="sl-SI" dirty="0" smtClean="0"/>
          </a:p>
          <a:p>
            <a:endParaRPr lang="sl-SI" dirty="0"/>
          </a:p>
        </p:txBody>
      </p:sp>
      <p:sp>
        <p:nvSpPr>
          <p:cNvPr id="14" name="TextBox 13"/>
          <p:cNvSpPr txBox="1"/>
          <p:nvPr/>
        </p:nvSpPr>
        <p:spPr>
          <a:xfrm>
            <a:off x="6923221" y="716724"/>
            <a:ext cx="260116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/>
              <a:t>Small collection electrode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6608" y="5668061"/>
                <a:ext cx="1320683" cy="598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 smtClean="0">
                          <a:latin typeface="Cambria Math" panose="02040503050406030204" pitchFamily="18" charset="0"/>
                        </a:rPr>
                        <m:t>τ</m:t>
                      </m:r>
                      <m:r>
                        <m:rPr>
                          <m:nor/>
                        </m:rPr>
                        <a:rPr lang="sl-SI" sz="1600" b="0" i="0" baseline="-25000" smtClean="0">
                          <a:latin typeface="Cambria Math" panose="02040503050406030204" pitchFamily="18" charset="0"/>
                        </a:rPr>
                        <m:t>CSA</m:t>
                      </m:r>
                      <m:r>
                        <a:rPr lang="sl-SI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sl-SI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l-SI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m:rPr>
                              <m:nor/>
                            </m:rPr>
                            <a:rPr lang="sl-SI" sz="1600" b="0" i="0" baseline="-2500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den>
                      </m:f>
                      <m:f>
                        <m:fPr>
                          <m:ctrlPr>
                            <a:rPr lang="sl-SI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sl-SI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m:rPr>
                              <m:nor/>
                            </m:rPr>
                            <a:rPr lang="sl-SI" sz="1600" baseline="-25000">
                              <a:latin typeface="Cambria Math" panose="02040503050406030204" pitchFamily="18" charset="0"/>
                            </a:rPr>
                            <m:t>f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08" y="5668061"/>
                <a:ext cx="1320683" cy="598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79048" y="5643918"/>
                <a:ext cx="2064027" cy="62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l-SI" sz="1600" b="0" i="1" smtClean="0">
                              <a:latin typeface="Cambria Math" panose="02040503050406030204" pitchFamily="18" charset="0"/>
                            </a:rPr>
                            <m:t>𝐸𝑁𝐶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sl-SI" sz="1600" b="0" i="0" baseline="-1000" smtClean="0">
                              <a:latin typeface="Cambria Math" panose="02040503050406030204" pitchFamily="18" charset="0"/>
                            </a:rPr>
                            <m:t>thermal</m:t>
                          </m:r>
                        </m:sub>
                        <m:sup>
                          <m:r>
                            <a:rPr lang="sl-SI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sl-SI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sl-SI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sl-SI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sl-SI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1600" b="0" i="1" smtClean="0">
                              <a:latin typeface="Cambria Math" panose="02040503050406030204" pitchFamily="18" charset="0"/>
                            </a:rPr>
                            <m:t>𝑘𝑇</m:t>
                          </m:r>
                        </m:num>
                        <m:den>
                          <m:r>
                            <a:rPr lang="sl-SI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m:rPr>
                              <m:nor/>
                            </m:rPr>
                            <a:rPr lang="sl-SI" sz="1600" b="0" i="0" baseline="-2500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den>
                      </m:f>
                      <m:f>
                        <m:fPr>
                          <m:ctrlPr>
                            <a:rPr lang="sl-SI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l-SI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l-SI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sl-SI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</a:rPr>
                            <m:t>τ</m:t>
                          </m:r>
                          <m:r>
                            <m:rPr>
                              <m:nor/>
                            </m:rPr>
                            <a:rPr lang="sl-SI" sz="1600" b="0" i="0" baseline="-2500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048" y="5643918"/>
                <a:ext cx="2064027" cy="6296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35245" y="5829113"/>
                <a:ext cx="1823384" cy="629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sl-SI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l-G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sl-SI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sl-SI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sl-SI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sl-SI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l-SI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sz="16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m:rPr>
                                  <m:nor/>
                                </m:rPr>
                                <a:rPr lang="sl-SI" sz="1600" baseline="-2500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</m:rad>
                        </m:den>
                      </m:f>
                      <m:r>
                        <a:rPr lang="sl-SI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l-SI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sl-SI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sl-SI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sl-SI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sl-SI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ad>
                            <m:radPr>
                              <m:ctrlPr>
                                <a:rPr lang="sl-SI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sl-SI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g>
                            <m:e>
                              <m:r>
                                <a:rPr lang="sl-SI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245" y="5829113"/>
                <a:ext cx="1823384" cy="6294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143794" y="5797631"/>
                <a:ext cx="1273105" cy="674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16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sl-SI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l-SI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sl-SI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sl-SI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l-SI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l-SI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l-SI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num>
                                <m:den>
                                  <m:r>
                                    <a:rPr lang="sl-SI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l-SI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sl-SI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794" y="5797631"/>
                <a:ext cx="1273105" cy="6741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Arrow 19"/>
          <p:cNvSpPr/>
          <p:nvPr/>
        </p:nvSpPr>
        <p:spPr>
          <a:xfrm>
            <a:off x="8750461" y="6044467"/>
            <a:ext cx="300942" cy="15956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608" y="1595489"/>
            <a:ext cx="3518832" cy="18111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3221" y="1476530"/>
            <a:ext cx="3592379" cy="188172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637557" y="3334445"/>
            <a:ext cx="3197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i="1" dirty="0"/>
              <a:t>M. Garcia-Sciveres and N. Wermes, </a:t>
            </a:r>
            <a:r>
              <a:rPr lang="sl-SI" sz="1200" i="1" dirty="0" smtClean="0"/>
              <a:t>arXiv:1705.10150</a:t>
            </a:r>
            <a:endParaRPr lang="sl-SI" sz="1200" i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770880" y="528919"/>
            <a:ext cx="0" cy="609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56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MALTA test beam </a:t>
            </a:r>
            <a:r>
              <a:rPr lang="sl-SI" dirty="0" smtClean="0"/>
              <a:t>unirradiated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21. 09. 2018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TWEPP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30</a:t>
            </a:fld>
            <a:endParaRPr lang="sl-SI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642" y="920784"/>
            <a:ext cx="4381797" cy="33290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440" y="916425"/>
            <a:ext cx="4500880" cy="33866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98222" y="659248"/>
            <a:ext cx="630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In-pixel efficiency map (2 x 2 pixels), unirradiated, low threshold</a:t>
            </a:r>
            <a:endParaRPr lang="sl-SI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49959" y="4292489"/>
            <a:ext cx="36965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Sample W4R7 (Jan 2018)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dirty="0" smtClean="0"/>
              <a:t>Lower (90 %) efficiency in corners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dirty="0" smtClean="0"/>
              <a:t>Overall efficiency &gt; 96 %</a:t>
            </a:r>
            <a:endParaRPr lang="sl-SI" dirty="0"/>
          </a:p>
        </p:txBody>
      </p:sp>
      <p:sp>
        <p:nvSpPr>
          <p:cNvPr id="12" name="TextBox 11"/>
          <p:cNvSpPr txBox="1"/>
          <p:nvPr/>
        </p:nvSpPr>
        <p:spPr>
          <a:xfrm>
            <a:off x="6832442" y="4103817"/>
            <a:ext cx="53595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Sample W6R6 (</a:t>
            </a:r>
            <a:r>
              <a:rPr lang="sl-SI" dirty="0" smtClean="0"/>
              <a:t>Jul </a:t>
            </a:r>
            <a:r>
              <a:rPr lang="sl-SI" dirty="0"/>
              <a:t>2018)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dirty="0" smtClean="0"/>
              <a:t>Lower (93 %) efficiency in centers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dirty="0" smtClean="0"/>
              <a:t>Threshold is higher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dirty="0" smtClean="0"/>
              <a:t>Efficiency loss in center when signal is low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dirty="0" smtClean="0"/>
              <a:t>Shared hits on edges – higher probability to detect at least one of two hits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dirty="0" smtClean="0"/>
              <a:t>Overall efficiency &gt; 96 %</a:t>
            </a:r>
            <a:endParaRPr lang="sl-SI" dirty="0"/>
          </a:p>
        </p:txBody>
      </p:sp>
      <p:sp>
        <p:nvSpPr>
          <p:cNvPr id="13" name="TextBox 12"/>
          <p:cNvSpPr txBox="1"/>
          <p:nvPr/>
        </p:nvSpPr>
        <p:spPr>
          <a:xfrm>
            <a:off x="43538" y="6238758"/>
            <a:ext cx="94686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/>
              <a:t>Discrepancy between samples likely due to difference in threshold level, since process is unchanged</a:t>
            </a:r>
            <a:endParaRPr lang="sl-SI" dirty="0"/>
          </a:p>
        </p:txBody>
      </p:sp>
      <p:sp>
        <p:nvSpPr>
          <p:cNvPr id="14" name="TextBox 13"/>
          <p:cNvSpPr txBox="1"/>
          <p:nvPr/>
        </p:nvSpPr>
        <p:spPr>
          <a:xfrm>
            <a:off x="4984107" y="2825752"/>
            <a:ext cx="1928288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Optimal HV bias configuration</a:t>
            </a:r>
            <a:br>
              <a:rPr lang="sl-SI" sz="1400" dirty="0" smtClean="0"/>
            </a:br>
            <a:r>
              <a:rPr lang="sl-SI" sz="1400" b="1" dirty="0" smtClean="0"/>
              <a:t>SUB -15 V, PWELL -6 V</a:t>
            </a:r>
            <a:endParaRPr lang="sl-SI" sz="1400" b="1" dirty="0"/>
          </a:p>
        </p:txBody>
      </p:sp>
    </p:spTree>
    <p:extLst>
      <p:ext uri="{BB962C8B-B14F-4D97-AF65-F5344CB8AC3E}">
        <p14:creationId xmlns:p14="http://schemas.microsoft.com/office/powerpoint/2010/main" val="411303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MALTA hit timing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21. 09. 2018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TWEPP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31</a:t>
            </a:fld>
            <a:endParaRPr lang="sl-S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54" y="657852"/>
            <a:ext cx="3747335" cy="28785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657" y="657852"/>
            <a:ext cx="3986607" cy="2970220"/>
          </a:xfrm>
          <a:prstGeom prst="rect">
            <a:avLst/>
          </a:prstGeom>
        </p:spPr>
      </p:pic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350967" y="3665324"/>
            <a:ext cx="6146203" cy="1339130"/>
          </a:xfrm>
        </p:spPr>
        <p:txBody>
          <a:bodyPr/>
          <a:lstStyle/>
          <a:p>
            <a:r>
              <a:rPr lang="sl-SI" dirty="0" smtClean="0"/>
              <a:t>Time of arrival for hits </a:t>
            </a:r>
            <a:r>
              <a:rPr lang="sl-SI" b="1" dirty="0" smtClean="0">
                <a:solidFill>
                  <a:srgbClr val="C00000"/>
                </a:solidFill>
              </a:rPr>
              <a:t>matched</a:t>
            </a:r>
            <a:r>
              <a:rPr lang="sl-SI" dirty="0" smtClean="0"/>
              <a:t> with a track</a:t>
            </a:r>
          </a:p>
          <a:p>
            <a:pPr lvl="1"/>
            <a:r>
              <a:rPr lang="sl-SI" dirty="0" smtClean="0"/>
              <a:t>Peaked distribution as expected</a:t>
            </a:r>
          </a:p>
          <a:p>
            <a:pPr lvl="1"/>
            <a:r>
              <a:rPr lang="sl-SI" dirty="0" smtClean="0"/>
              <a:t>In-time efficiency ignored for now</a:t>
            </a:r>
            <a:endParaRPr lang="sl-SI" dirty="0"/>
          </a:p>
        </p:txBody>
      </p:sp>
      <p:sp>
        <p:nvSpPr>
          <p:cNvPr id="21" name="Content Placeholder 19"/>
          <p:cNvSpPr txBox="1">
            <a:spLocks/>
          </p:cNvSpPr>
          <p:nvPr/>
        </p:nvSpPr>
        <p:spPr>
          <a:xfrm>
            <a:off x="6604000" y="3668712"/>
            <a:ext cx="5455920" cy="1751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Time of arrival for hits </a:t>
            </a:r>
            <a:r>
              <a:rPr lang="sl-SI" b="1" dirty="0" smtClean="0">
                <a:solidFill>
                  <a:srgbClr val="C00000"/>
                </a:solidFill>
              </a:rPr>
              <a:t>not matched </a:t>
            </a:r>
            <a:r>
              <a:rPr lang="sl-SI" dirty="0" smtClean="0"/>
              <a:t>with a track</a:t>
            </a:r>
          </a:p>
          <a:p>
            <a:pPr lvl="1"/>
            <a:r>
              <a:rPr lang="sl-SI" dirty="0" smtClean="0"/>
              <a:t>For noise expecting </a:t>
            </a:r>
            <a:r>
              <a:rPr lang="sl-SI" b="1" dirty="0" smtClean="0"/>
              <a:t>uniform</a:t>
            </a:r>
            <a:r>
              <a:rPr lang="sl-SI" dirty="0" smtClean="0"/>
              <a:t> distribution</a:t>
            </a:r>
          </a:p>
          <a:p>
            <a:pPr lvl="1"/>
            <a:r>
              <a:rPr lang="sl-SI" dirty="0" smtClean="0"/>
              <a:t>Indicates false hit reconstruction due to data collisions (merger circuit is disabled !)</a:t>
            </a:r>
            <a:endParaRPr lang="sl-SI" dirty="0"/>
          </a:p>
        </p:txBody>
      </p:sp>
      <p:sp>
        <p:nvSpPr>
          <p:cNvPr id="22" name="TextBox 21"/>
          <p:cNvSpPr txBox="1"/>
          <p:nvPr/>
        </p:nvSpPr>
        <p:spPr>
          <a:xfrm>
            <a:off x="2192123" y="5152967"/>
            <a:ext cx="808824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sz="2000" dirty="0" smtClean="0"/>
              <a:t>Detection efficiency can be increased by improvement of electronical sector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sz="2000" dirty="0" smtClean="0"/>
              <a:t>Masking individual pixels </a:t>
            </a:r>
            <a:r>
              <a:rPr lang="sl-SI" sz="2000" dirty="0" smtClean="0">
                <a:sym typeface="Wingdings" panose="05000000000000000000" pitchFamily="2" charset="2"/>
              </a:rPr>
              <a:t> remove noisy pixels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sz="2000" dirty="0" smtClean="0">
                <a:sym typeface="Wingdings" panose="05000000000000000000" pitchFamily="2" charset="2"/>
              </a:rPr>
              <a:t>Per pixel threshold tuning ?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sz="2000" dirty="0" smtClean="0"/>
              <a:t>Merger circuit</a:t>
            </a:r>
            <a:endParaRPr lang="sl-SI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826000" y="657852"/>
            <a:ext cx="2070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unirradiated sample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9531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MALTA test beam irradiated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2098" y="600234"/>
            <a:ext cx="6430683" cy="44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 smtClean="0"/>
              <a:t>1e15 </a:t>
            </a:r>
            <a:r>
              <a:rPr lang="sl-SI" b="1" dirty="0"/>
              <a:t>n</a:t>
            </a:r>
            <a:r>
              <a:rPr lang="sl-SI" b="1" baseline="-25000" dirty="0"/>
              <a:t>eq</a:t>
            </a:r>
            <a:r>
              <a:rPr lang="sl-SI" b="1" dirty="0"/>
              <a:t>/cm</a:t>
            </a:r>
            <a:r>
              <a:rPr lang="sl-SI" b="1" baseline="30000" dirty="0"/>
              <a:t>2</a:t>
            </a:r>
            <a:r>
              <a:rPr lang="sl-SI" b="1" dirty="0"/>
              <a:t> </a:t>
            </a:r>
            <a:r>
              <a:rPr lang="sl-SI" b="1" dirty="0" smtClean="0"/>
              <a:t>neutron irradiated sample (first submission)</a:t>
            </a:r>
            <a:endParaRPr lang="sl-SI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21. 09. 2018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TWEPP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32</a:t>
            </a:fld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890" y="1055487"/>
            <a:ext cx="3770162" cy="36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92" y="1042634"/>
            <a:ext cx="3750449" cy="360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611" y="2120097"/>
            <a:ext cx="1542602" cy="9233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/>
              <a:t>(moderately)</a:t>
            </a:r>
          </a:p>
          <a:p>
            <a:r>
              <a:rPr lang="sl-SI" dirty="0" smtClean="0"/>
              <a:t>high threshold</a:t>
            </a:r>
          </a:p>
          <a:p>
            <a:r>
              <a:rPr lang="sl-SI" dirty="0" smtClean="0"/>
              <a:t>avg eff. 72 %</a:t>
            </a:r>
            <a:endParaRPr lang="sl-SI" dirty="0"/>
          </a:p>
        </p:txBody>
      </p:sp>
      <p:sp>
        <p:nvSpPr>
          <p:cNvPr id="10" name="TextBox 9"/>
          <p:cNvSpPr txBox="1"/>
          <p:nvPr/>
        </p:nvSpPr>
        <p:spPr>
          <a:xfrm>
            <a:off x="3738880" y="930007"/>
            <a:ext cx="1340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/>
              <a:t>IMON2 = 1.30 V</a:t>
            </a:r>
            <a:endParaRPr lang="sl-SI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186052" y="3225138"/>
            <a:ext cx="1475981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/>
              <a:t>l</a:t>
            </a:r>
            <a:r>
              <a:rPr lang="sl-SI" dirty="0" smtClean="0"/>
              <a:t>ow threshold</a:t>
            </a:r>
          </a:p>
          <a:p>
            <a:r>
              <a:rPr lang="sl-SI" dirty="0" smtClean="0"/>
              <a:t>avg eff. 74 %</a:t>
            </a:r>
            <a:endParaRPr lang="sl-SI" dirty="0"/>
          </a:p>
        </p:txBody>
      </p:sp>
      <p:sp>
        <p:nvSpPr>
          <p:cNvPr id="13" name="TextBox 12"/>
          <p:cNvSpPr txBox="1"/>
          <p:nvPr/>
        </p:nvSpPr>
        <p:spPr>
          <a:xfrm>
            <a:off x="8703380" y="938431"/>
            <a:ext cx="1340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/>
              <a:t>IMON2 = 1.38 V</a:t>
            </a:r>
            <a:endParaRPr lang="sl-SI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294277" y="3489372"/>
            <a:ext cx="12028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/>
              <a:t>2 x 2 pixels</a:t>
            </a:r>
            <a:endParaRPr lang="sl-SI" dirty="0"/>
          </a:p>
        </p:txBody>
      </p:sp>
      <p:sp>
        <p:nvSpPr>
          <p:cNvPr id="19" name="TextBox 18"/>
          <p:cNvSpPr txBox="1"/>
          <p:nvPr/>
        </p:nvSpPr>
        <p:spPr>
          <a:xfrm>
            <a:off x="4359584" y="4417302"/>
            <a:ext cx="82118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200" dirty="0" smtClean="0"/>
              <a:t>PosX (</a:t>
            </a:r>
            <a:r>
              <a:rPr lang="el-GR" sz="1200" dirty="0"/>
              <a:t>μ</a:t>
            </a:r>
            <a:r>
              <a:rPr lang="sl-SI" sz="1200" dirty="0"/>
              <a:t>m</a:t>
            </a:r>
            <a:r>
              <a:rPr lang="sl-SI" sz="1200" dirty="0" smtClean="0"/>
              <a:t>)</a:t>
            </a:r>
            <a:endParaRPr lang="sl-SI" sz="1200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1197618" y="1255529"/>
            <a:ext cx="81637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200" dirty="0" smtClean="0"/>
              <a:t>PosY (</a:t>
            </a:r>
            <a:r>
              <a:rPr lang="el-GR" sz="1200" dirty="0"/>
              <a:t>μ</a:t>
            </a:r>
            <a:r>
              <a:rPr lang="sl-SI" sz="1200" dirty="0"/>
              <a:t>m</a:t>
            </a:r>
            <a:r>
              <a:rPr lang="sl-SI" sz="1200" dirty="0" smtClean="0"/>
              <a:t>)</a:t>
            </a:r>
            <a:endParaRPr lang="sl-SI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9238821" y="4410027"/>
            <a:ext cx="82118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200" dirty="0" smtClean="0"/>
              <a:t>PosX (</a:t>
            </a:r>
            <a:r>
              <a:rPr lang="el-GR" sz="1200" dirty="0"/>
              <a:t>μ</a:t>
            </a:r>
            <a:r>
              <a:rPr lang="sl-SI" sz="1200" dirty="0"/>
              <a:t>m</a:t>
            </a:r>
            <a:r>
              <a:rPr lang="sl-SI" sz="1200" dirty="0" smtClean="0"/>
              <a:t>)</a:t>
            </a:r>
            <a:endParaRPr lang="sl-SI" sz="120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6106039" y="1228798"/>
            <a:ext cx="81637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200" dirty="0" smtClean="0"/>
              <a:t>PosY (</a:t>
            </a:r>
            <a:r>
              <a:rPr lang="el-GR" sz="1200" dirty="0"/>
              <a:t>μ</a:t>
            </a:r>
            <a:r>
              <a:rPr lang="sl-SI" sz="1200" dirty="0"/>
              <a:t>m</a:t>
            </a:r>
            <a:r>
              <a:rPr lang="sl-SI" sz="1200" dirty="0" smtClean="0"/>
              <a:t>)</a:t>
            </a:r>
            <a:endParaRPr lang="sl-SI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28663" y="5197945"/>
            <a:ext cx="109343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At a higher threshold: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Efficiency in corners reduces (expected)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Efficiency in centers </a:t>
            </a:r>
            <a:r>
              <a:rPr lang="sl-SI" b="1" dirty="0" smtClean="0"/>
              <a:t>increases</a:t>
            </a:r>
            <a:r>
              <a:rPr lang="sl-SI" dirty="0" smtClean="0"/>
              <a:t>: Lower noise level </a:t>
            </a:r>
            <a:r>
              <a:rPr lang="sl-SI" dirty="0" smtClean="0">
                <a:sym typeface="Wingdings" panose="05000000000000000000" pitchFamily="2" charset="2"/>
              </a:rPr>
              <a:t> smaller probability for data collisions due to disabled merger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481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931" y="1370240"/>
            <a:ext cx="4320000" cy="364330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23" y="1370240"/>
            <a:ext cx="4320000" cy="3643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MALTA test beam irradiated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21. 09. 2018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TWEPP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33</a:t>
            </a:fld>
            <a:endParaRPr lang="sl-S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" y="1370240"/>
            <a:ext cx="4320000" cy="36433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91920" y="4917440"/>
            <a:ext cx="140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Cluster size 1</a:t>
            </a:r>
            <a:endParaRPr lang="sl-SI" dirty="0"/>
          </a:p>
        </p:txBody>
      </p:sp>
      <p:sp>
        <p:nvSpPr>
          <p:cNvPr id="11" name="TextBox 10"/>
          <p:cNvSpPr txBox="1"/>
          <p:nvPr/>
        </p:nvSpPr>
        <p:spPr>
          <a:xfrm>
            <a:off x="5470844" y="4917440"/>
            <a:ext cx="140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Cluster size 2</a:t>
            </a:r>
            <a:endParaRPr lang="sl-SI" dirty="0"/>
          </a:p>
        </p:txBody>
      </p:sp>
      <p:sp>
        <p:nvSpPr>
          <p:cNvPr id="12" name="TextBox 11"/>
          <p:cNvSpPr txBox="1"/>
          <p:nvPr/>
        </p:nvSpPr>
        <p:spPr>
          <a:xfrm>
            <a:off x="9312373" y="4917440"/>
            <a:ext cx="1575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Cluster size &gt; 2</a:t>
            </a:r>
            <a:endParaRPr lang="sl-SI" dirty="0"/>
          </a:p>
        </p:txBody>
      </p:sp>
      <p:sp>
        <p:nvSpPr>
          <p:cNvPr id="13" name="Rectangle 12"/>
          <p:cNvSpPr/>
          <p:nvPr/>
        </p:nvSpPr>
        <p:spPr>
          <a:xfrm>
            <a:off x="3329616" y="5728753"/>
            <a:ext cx="5689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/>
              <a:t>1e15 n</a:t>
            </a:r>
            <a:r>
              <a:rPr lang="sl-SI" b="1" baseline="-25000" dirty="0"/>
              <a:t>eq</a:t>
            </a:r>
            <a:r>
              <a:rPr lang="sl-SI" b="1" dirty="0"/>
              <a:t>/cm</a:t>
            </a:r>
            <a:r>
              <a:rPr lang="sl-SI" b="1" baseline="30000" dirty="0"/>
              <a:t>2</a:t>
            </a:r>
            <a:r>
              <a:rPr lang="sl-SI" b="1" dirty="0"/>
              <a:t> neutron irradiated sample (first submission)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8812" y="701855"/>
            <a:ext cx="1985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 smtClean="0"/>
              <a:t>In-pixel cluster size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10416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073" y="1764166"/>
            <a:ext cx="5063490" cy="22824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9" y="879366"/>
            <a:ext cx="6371160" cy="3207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Device simulation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21. 09. 2018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TWEPP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34</a:t>
            </a:fld>
            <a:endParaRPr lang="sl-SI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63461" y="4426578"/>
            <a:ext cx="9733954" cy="1898919"/>
          </a:xfrm>
        </p:spPr>
        <p:txBody>
          <a:bodyPr>
            <a:normAutofit/>
          </a:bodyPr>
          <a:lstStyle/>
          <a:p>
            <a:r>
              <a:rPr lang="sl-SI" dirty="0" smtClean="0"/>
              <a:t>First TCAD Simulation of charge collection after irradiation</a:t>
            </a:r>
          </a:p>
          <a:p>
            <a:r>
              <a:rPr lang="sl-SI" dirty="0" smtClean="0"/>
              <a:t>2D simulation for simplicity, 3D in progress</a:t>
            </a:r>
          </a:p>
          <a:p>
            <a:pPr lvl="1"/>
            <a:r>
              <a:rPr lang="sl-SI" dirty="0" smtClean="0"/>
              <a:t>Simulation in the plane on the diagonal between two pixels ("worst case")</a:t>
            </a:r>
          </a:p>
          <a:p>
            <a:pPr lvl="1"/>
            <a:r>
              <a:rPr lang="sl-SI" dirty="0" smtClean="0"/>
              <a:t>Charge injected in the corner between four pixels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85200" y="913455"/>
            <a:ext cx="339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Simulation by M. Münker, Bonn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1199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Device simulation model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17" y="3245340"/>
            <a:ext cx="11757675" cy="3281584"/>
          </a:xfrm>
        </p:spPr>
        <p:txBody>
          <a:bodyPr>
            <a:normAutofit fontScale="92500" lnSpcReduction="20000"/>
          </a:bodyPr>
          <a:lstStyle/>
          <a:p>
            <a:pPr marL="0" indent="0" defTabSz="355600">
              <a:buNone/>
            </a:pPr>
            <a:r>
              <a:rPr lang="en-US" sz="1600" dirty="0"/>
              <a:t>Physics ( material = "Silicon" ) {</a:t>
            </a:r>
          </a:p>
          <a:p>
            <a:pPr marL="0" indent="0" defTabSz="355600">
              <a:buNone/>
            </a:pPr>
            <a:r>
              <a:rPr lang="sl-SI" sz="1600" dirty="0"/>
              <a:t>	</a:t>
            </a:r>
            <a:r>
              <a:rPr lang="en-US" sz="1600" dirty="0" smtClean="0"/>
              <a:t>Traps </a:t>
            </a:r>
            <a:r>
              <a:rPr lang="en-US" sz="1600" dirty="0"/>
              <a:t>(</a:t>
            </a:r>
          </a:p>
          <a:p>
            <a:pPr marL="0" indent="0" defTabSz="355600">
              <a:buNone/>
            </a:pPr>
            <a:r>
              <a:rPr lang="sl-SI" sz="1600" dirty="0" smtClean="0"/>
              <a:t>		</a:t>
            </a:r>
            <a:r>
              <a:rPr lang="en-US" sz="1600" dirty="0" smtClean="0"/>
              <a:t>( </a:t>
            </a:r>
            <a:r>
              <a:rPr lang="en-US" sz="1600" dirty="0"/>
              <a:t>Acceptor Level </a:t>
            </a:r>
            <a:r>
              <a:rPr lang="en-US" sz="1600" dirty="0" err="1"/>
              <a:t>fromCondBand</a:t>
            </a:r>
            <a:r>
              <a:rPr lang="en-US" sz="1600" dirty="0"/>
              <a:t> </a:t>
            </a:r>
            <a:r>
              <a:rPr lang="en-US" sz="1600" dirty="0" err="1"/>
              <a:t>Conc</a:t>
            </a:r>
            <a:r>
              <a:rPr lang="en-US" sz="1600" dirty="0"/>
              <a:t>=@&lt;</a:t>
            </a:r>
            <a:r>
              <a:rPr lang="en-US" sz="1600" dirty="0" err="1"/>
              <a:t>fluence</a:t>
            </a:r>
            <a:r>
              <a:rPr lang="en-US" sz="1600" dirty="0"/>
              <a:t>*1.613&gt; @ </a:t>
            </a:r>
            <a:r>
              <a:rPr lang="en-US" sz="1600" dirty="0" err="1"/>
              <a:t>EnergyMid</a:t>
            </a:r>
            <a:r>
              <a:rPr lang="en-US" sz="1600" dirty="0"/>
              <a:t>=0.42 </a:t>
            </a:r>
            <a:r>
              <a:rPr lang="en-US" sz="1600" dirty="0" err="1"/>
              <a:t>eXsection</a:t>
            </a:r>
            <a:r>
              <a:rPr lang="en-US" sz="1600" dirty="0"/>
              <a:t>=1E-15 </a:t>
            </a:r>
            <a:r>
              <a:rPr lang="en-US" sz="1600" dirty="0" err="1"/>
              <a:t>hXsection</a:t>
            </a:r>
            <a:r>
              <a:rPr lang="en-US" sz="1600" dirty="0"/>
              <a:t>=1E-14 )</a:t>
            </a:r>
          </a:p>
          <a:p>
            <a:pPr marL="0" indent="0" defTabSz="355600">
              <a:buNone/>
            </a:pPr>
            <a:r>
              <a:rPr lang="sl-SI" sz="1600" dirty="0" smtClean="0"/>
              <a:t>		</a:t>
            </a:r>
            <a:r>
              <a:rPr lang="en-US" sz="1600" dirty="0" smtClean="0"/>
              <a:t>( </a:t>
            </a:r>
            <a:r>
              <a:rPr lang="en-US" sz="1600" dirty="0"/>
              <a:t>Acceptor Level </a:t>
            </a:r>
            <a:r>
              <a:rPr lang="en-US" sz="1600" dirty="0" err="1"/>
              <a:t>fromCondBand</a:t>
            </a:r>
            <a:r>
              <a:rPr lang="en-US" sz="1600" dirty="0"/>
              <a:t> </a:t>
            </a:r>
            <a:r>
              <a:rPr lang="en-US" sz="1600" dirty="0" err="1"/>
              <a:t>Conc</a:t>
            </a:r>
            <a:r>
              <a:rPr lang="en-US" sz="1600" dirty="0"/>
              <a:t>=@&lt;</a:t>
            </a:r>
            <a:r>
              <a:rPr lang="en-US" sz="1600" dirty="0" err="1"/>
              <a:t>fluence</a:t>
            </a:r>
            <a:r>
              <a:rPr lang="en-US" sz="1600" dirty="0"/>
              <a:t>*0.9&gt; @ </a:t>
            </a:r>
            <a:r>
              <a:rPr lang="en-US" sz="1600" dirty="0" err="1"/>
              <a:t>EnergyMid</a:t>
            </a:r>
            <a:r>
              <a:rPr lang="en-US" sz="1600" dirty="0"/>
              <a:t>=0.46 </a:t>
            </a:r>
            <a:r>
              <a:rPr lang="en-US" sz="1600" dirty="0" err="1"/>
              <a:t>eXsection</a:t>
            </a:r>
            <a:r>
              <a:rPr lang="en-US" sz="1600" dirty="0"/>
              <a:t>=5E-15 </a:t>
            </a:r>
            <a:r>
              <a:rPr lang="en-US" sz="1600" dirty="0" err="1"/>
              <a:t>hXsection</a:t>
            </a:r>
            <a:r>
              <a:rPr lang="en-US" sz="1600" dirty="0"/>
              <a:t>=5E-14 )</a:t>
            </a:r>
          </a:p>
          <a:p>
            <a:pPr marL="0" indent="0" defTabSz="355600">
              <a:buNone/>
            </a:pPr>
            <a:r>
              <a:rPr lang="sl-SI" sz="1600" dirty="0" smtClean="0"/>
              <a:t>		</a:t>
            </a:r>
            <a:r>
              <a:rPr lang="en-US" sz="1600" dirty="0" smtClean="0"/>
              <a:t>( </a:t>
            </a:r>
            <a:r>
              <a:rPr lang="en-US" sz="1600" dirty="0"/>
              <a:t>Donor Level </a:t>
            </a:r>
            <a:r>
              <a:rPr lang="en-US" sz="1600" dirty="0" err="1"/>
              <a:t>fromValBand</a:t>
            </a:r>
            <a:r>
              <a:rPr lang="en-US" sz="1600" dirty="0"/>
              <a:t> </a:t>
            </a:r>
            <a:r>
              <a:rPr lang="en-US" sz="1600" dirty="0" err="1"/>
              <a:t>Conc</a:t>
            </a:r>
            <a:r>
              <a:rPr lang="en-US" sz="1600" dirty="0"/>
              <a:t>= @&lt;</a:t>
            </a:r>
            <a:r>
              <a:rPr lang="en-US" sz="1600" dirty="0" err="1"/>
              <a:t>fluence</a:t>
            </a:r>
            <a:r>
              <a:rPr lang="en-US" sz="1600" dirty="0"/>
              <a:t>*0.9&gt; @ </a:t>
            </a:r>
            <a:r>
              <a:rPr lang="en-US" sz="1600" dirty="0" err="1"/>
              <a:t>EnergyMid</a:t>
            </a:r>
            <a:r>
              <a:rPr lang="en-US" sz="1600" dirty="0"/>
              <a:t>=0.36 </a:t>
            </a:r>
            <a:r>
              <a:rPr lang="en-US" sz="1600" dirty="0" err="1"/>
              <a:t>eXsection</a:t>
            </a:r>
            <a:r>
              <a:rPr lang="en-US" sz="1600" dirty="0"/>
              <a:t>=3.23E-13 </a:t>
            </a:r>
            <a:r>
              <a:rPr lang="en-US" sz="1600" dirty="0" err="1"/>
              <a:t>hXsection</a:t>
            </a:r>
            <a:r>
              <a:rPr lang="en-US" sz="1600" dirty="0"/>
              <a:t>=3.23E-14 )</a:t>
            </a:r>
          </a:p>
          <a:p>
            <a:pPr marL="0" indent="0" defTabSz="355600">
              <a:buNone/>
            </a:pPr>
            <a:r>
              <a:rPr lang="sl-SI" sz="1600" dirty="0" smtClean="0"/>
              <a:t>		</a:t>
            </a:r>
            <a:r>
              <a:rPr lang="en-US" sz="1600" dirty="0" smtClean="0"/>
              <a:t># </a:t>
            </a:r>
            <a:r>
              <a:rPr lang="en-US" sz="1600" dirty="0" err="1"/>
              <a:t>fromCondBand</a:t>
            </a:r>
            <a:r>
              <a:rPr lang="en-US" sz="1600" dirty="0"/>
              <a:t>: relative to the conduction band</a:t>
            </a:r>
          </a:p>
          <a:p>
            <a:pPr marL="0" indent="0" defTabSz="355600">
              <a:buNone/>
            </a:pPr>
            <a:r>
              <a:rPr lang="sl-SI" sz="1600" dirty="0" smtClean="0"/>
              <a:t>		</a:t>
            </a:r>
            <a:r>
              <a:rPr lang="en-US" sz="1600" dirty="0" smtClean="0"/>
              <a:t># </a:t>
            </a:r>
            <a:r>
              <a:rPr lang="en-US" sz="1600" dirty="0" err="1"/>
              <a:t>Conc</a:t>
            </a:r>
            <a:r>
              <a:rPr lang="en-US" sz="1600" dirty="0"/>
              <a:t>: N_0 of radiation level (different energetic distributions of traps, e.g. exponential)</a:t>
            </a:r>
          </a:p>
          <a:p>
            <a:pPr marL="0" indent="0" defTabSz="355600">
              <a:buNone/>
            </a:pPr>
            <a:r>
              <a:rPr lang="sl-SI" sz="1600" dirty="0" smtClean="0"/>
              <a:t>		#</a:t>
            </a:r>
            <a:r>
              <a:rPr lang="en-US" sz="1600" dirty="0" smtClean="0"/>
              <a:t> </a:t>
            </a:r>
            <a:r>
              <a:rPr lang="en-US" sz="1600" dirty="0" err="1"/>
              <a:t>EnergyMid</a:t>
            </a:r>
            <a:r>
              <a:rPr lang="en-US" sz="1600" dirty="0"/>
              <a:t>: defines the energy level with respect to the defined reference level (in this case relative to the conduction band)</a:t>
            </a:r>
          </a:p>
          <a:p>
            <a:pPr marL="0" indent="0" defTabSz="355600">
              <a:buNone/>
            </a:pPr>
            <a:r>
              <a:rPr lang="sl-SI" sz="1600" dirty="0" smtClean="0"/>
              <a:t>		</a:t>
            </a:r>
            <a:r>
              <a:rPr lang="en-US" sz="1600" dirty="0" smtClean="0"/>
              <a:t># </a:t>
            </a:r>
            <a:r>
              <a:rPr lang="en-US" sz="1600" dirty="0"/>
              <a:t>The factors after the fluency are the “introduction rate” -&gt; rate of defect levels produced for a certain </a:t>
            </a:r>
            <a:r>
              <a:rPr lang="en-US" sz="1600" dirty="0" smtClean="0"/>
              <a:t>dose)</a:t>
            </a:r>
            <a:endParaRPr lang="en-US" sz="1600" dirty="0"/>
          </a:p>
          <a:p>
            <a:pPr marL="0" indent="0" defTabSz="355600">
              <a:buNone/>
            </a:pPr>
            <a:r>
              <a:rPr lang="en-US" sz="1600" dirty="0"/>
              <a:t>}</a:t>
            </a:r>
          </a:p>
          <a:p>
            <a:pPr marL="0" indent="0" defTabSz="355600">
              <a:buNone/>
            </a:pPr>
            <a:r>
              <a:rPr lang="en-US" sz="1600" dirty="0" smtClean="0"/>
              <a:t>Parameters </a:t>
            </a:r>
            <a:r>
              <a:rPr lang="en-US" sz="1600" dirty="0"/>
              <a:t>(from: IEEE </a:t>
            </a:r>
            <a:r>
              <a:rPr lang="en-US" sz="1600" dirty="0" err="1"/>
              <a:t>Trans.Nucl.Sci</a:t>
            </a:r>
            <a:r>
              <a:rPr lang="en-US" sz="1600" dirty="0"/>
              <a:t>. 63 (2016) 2716-2723, DOI: 10.1109/TNS.2016.2599560)</a:t>
            </a:r>
            <a:endParaRPr lang="sl-SI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21. 09. 2018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TWEPP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35</a:t>
            </a:fld>
            <a:endParaRPr lang="sl-S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540" y="641163"/>
            <a:ext cx="5031494" cy="253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1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TowerJazz </a:t>
            </a:r>
            <a:r>
              <a:rPr lang="sl-SI" dirty="0"/>
              <a:t>process: Small collection </a:t>
            </a:r>
            <a:r>
              <a:rPr lang="sl-SI" dirty="0" smtClean="0"/>
              <a:t>electrode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18" y="4891096"/>
            <a:ext cx="5150522" cy="2272436"/>
          </a:xfrm>
        </p:spPr>
        <p:txBody>
          <a:bodyPr/>
          <a:lstStyle/>
          <a:p>
            <a:pPr marL="0" indent="0">
              <a:buNone/>
            </a:pPr>
            <a:r>
              <a:rPr lang="sl-SI" sz="1800" b="1" dirty="0" smtClean="0"/>
              <a:t>Standard process</a:t>
            </a:r>
          </a:p>
          <a:p>
            <a:pPr marL="0" indent="0">
              <a:buNone/>
            </a:pPr>
            <a:r>
              <a:rPr lang="sl-SI" sz="1800" dirty="0" smtClean="0"/>
              <a:t>no full depletion on pixel edges</a:t>
            </a:r>
          </a:p>
          <a:p>
            <a:pPr marL="0" indent="0">
              <a:buNone/>
            </a:pPr>
            <a:r>
              <a:rPr lang="sl-SI" sz="1800" dirty="0" smtClean="0"/>
              <a:t>partially charge collection by diffusion, not radiation tolerant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21. 09. 2018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TWEPP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4</a:t>
            </a:fld>
            <a:endParaRPr lang="sl-SI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68032" y="4940094"/>
            <a:ext cx="5085768" cy="1368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800" b="1" dirty="0" smtClean="0"/>
              <a:t>Modified process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1800" dirty="0" smtClean="0"/>
              <a:t>additional </a:t>
            </a:r>
            <a:r>
              <a:rPr lang="sl-SI" sz="1800" dirty="0" smtClean="0">
                <a:solidFill>
                  <a:srgbClr val="B800B4"/>
                </a:solidFill>
              </a:rPr>
              <a:t>low doped n-layer</a:t>
            </a:r>
          </a:p>
          <a:p>
            <a:pPr marL="0" indent="0">
              <a:buNone/>
            </a:pPr>
            <a:r>
              <a:rPr lang="sl-SI" sz="1800" dirty="0" smtClean="0"/>
              <a:t>full depletion, </a:t>
            </a:r>
            <a:r>
              <a:rPr lang="sl-SI" sz="1800" dirty="0"/>
              <a:t>maintains low capacitance, </a:t>
            </a:r>
            <a:r>
              <a:rPr lang="sl-SI" sz="1800" dirty="0" smtClean="0"/>
              <a:t>better radiation tolerance, faster charge collection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049134" y="2222340"/>
            <a:ext cx="417332" cy="2054587"/>
            <a:chOff x="-660400" y="1757680"/>
            <a:chExt cx="0" cy="2814320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-660400" y="2509520"/>
              <a:ext cx="0" cy="206248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-660400" y="1757680"/>
              <a:ext cx="0" cy="105664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5049134" y="2993737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25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μ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925072" y="4819162"/>
            <a:ext cx="2234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200" i="1" dirty="0"/>
              <a:t>W. Snoeys et al. </a:t>
            </a:r>
            <a:endParaRPr lang="sl-SI" sz="1200" i="1" dirty="0" smtClean="0"/>
          </a:p>
          <a:p>
            <a:r>
              <a:rPr lang="sl-SI" sz="1200" i="1" dirty="0" smtClean="0"/>
              <a:t>DOI </a:t>
            </a:r>
            <a:r>
              <a:rPr lang="sl-SI" sz="1200" i="1" dirty="0"/>
              <a:t>10.1016/j.nima.2017.07.046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53369" y="667747"/>
            <a:ext cx="10883591" cy="11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1800" dirty="0" smtClean="0"/>
              <a:t>TowerJazz 180 </a:t>
            </a:r>
            <a:r>
              <a:rPr lang="sl-SI" sz="1800" dirty="0"/>
              <a:t>nm CMOS imaging </a:t>
            </a:r>
            <a:r>
              <a:rPr lang="sl-SI" sz="1800" dirty="0" smtClean="0"/>
              <a:t>process, </a:t>
            </a:r>
            <a:r>
              <a:rPr lang="sl-SI" sz="1800" dirty="0"/>
              <a:t>4 nested </a:t>
            </a:r>
            <a:r>
              <a:rPr lang="sl-SI" sz="1800" dirty="0" smtClean="0"/>
              <a:t>wells, 25 </a:t>
            </a:r>
            <a:r>
              <a:rPr lang="el-GR" sz="1800" dirty="0" smtClean="0"/>
              <a:t>μ</a:t>
            </a:r>
            <a:r>
              <a:rPr lang="sl-SI" sz="1800" dirty="0" smtClean="0"/>
              <a:t>m p epitaxial layer </a:t>
            </a:r>
            <a:endParaRPr lang="sl-SI" sz="1800" dirty="0"/>
          </a:p>
          <a:p>
            <a:pPr marL="0" indent="0">
              <a:buNone/>
            </a:pPr>
            <a:r>
              <a:rPr lang="sl-SI" sz="1800" dirty="0" smtClean="0"/>
              <a:t>Typical bias voltages: -20 V (substrate), -6 V (deep PWELL)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18" y="1790328"/>
            <a:ext cx="4809058" cy="29401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458" y="1693424"/>
            <a:ext cx="5041125" cy="313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9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TowerJazz 180 nm development line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21. 09. 2018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TWEPP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5</a:t>
            </a:fld>
            <a:endParaRPr lang="sl-SI"/>
          </a:p>
        </p:txBody>
      </p:sp>
      <p:sp>
        <p:nvSpPr>
          <p:cNvPr id="7" name="TextBox 6"/>
          <p:cNvSpPr txBox="1"/>
          <p:nvPr/>
        </p:nvSpPr>
        <p:spPr>
          <a:xfrm>
            <a:off x="7593781" y="1224052"/>
            <a:ext cx="2731517" cy="92333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l-SI" b="1" dirty="0" smtClean="0"/>
              <a:t>TJ Investigator </a:t>
            </a:r>
            <a:r>
              <a:rPr lang="sl-SI" dirty="0" smtClean="0"/>
              <a:t>(2015)</a:t>
            </a:r>
          </a:p>
          <a:p>
            <a:r>
              <a:rPr lang="sl-SI" dirty="0" smtClean="0"/>
              <a:t>&gt; 250 different pixel flavors</a:t>
            </a:r>
          </a:p>
          <a:p>
            <a:r>
              <a:rPr lang="sl-SI" dirty="0" smtClean="0"/>
              <a:t>Analog output after CSA</a:t>
            </a:r>
            <a:endParaRPr lang="sl-SI" dirty="0"/>
          </a:p>
        </p:txBody>
      </p:sp>
      <p:sp>
        <p:nvSpPr>
          <p:cNvPr id="9" name="TextBox 8"/>
          <p:cNvSpPr txBox="1"/>
          <p:nvPr/>
        </p:nvSpPr>
        <p:spPr>
          <a:xfrm>
            <a:off x="8818002" y="3912398"/>
            <a:ext cx="2244782" cy="92333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l-SI" b="1" dirty="0" smtClean="0"/>
              <a:t>TJ MonoPix </a:t>
            </a:r>
            <a:r>
              <a:rPr lang="sl-SI" dirty="0" smtClean="0"/>
              <a:t>(2018)</a:t>
            </a:r>
          </a:p>
          <a:p>
            <a:r>
              <a:rPr lang="sl-SI" dirty="0"/>
              <a:t>20 x </a:t>
            </a:r>
            <a:r>
              <a:rPr lang="sl-SI" dirty="0" smtClean="0"/>
              <a:t>10 </a:t>
            </a:r>
            <a:r>
              <a:rPr lang="sl-SI" dirty="0"/>
              <a:t>mm</a:t>
            </a:r>
            <a:r>
              <a:rPr lang="sl-SI" baseline="30000" dirty="0"/>
              <a:t>2</a:t>
            </a:r>
            <a:r>
              <a:rPr lang="sl-SI" dirty="0"/>
              <a:t> </a:t>
            </a:r>
            <a:r>
              <a:rPr lang="sl-SI" dirty="0" smtClean="0"/>
              <a:t>half </a:t>
            </a:r>
            <a:r>
              <a:rPr lang="sl-SI" dirty="0"/>
              <a:t>size</a:t>
            </a:r>
            <a:endParaRPr lang="sl-SI" dirty="0" smtClean="0"/>
          </a:p>
          <a:p>
            <a:r>
              <a:rPr lang="sl-SI" dirty="0" smtClean="0"/>
              <a:t>Column drain readout</a:t>
            </a:r>
            <a:endParaRPr lang="sl-SI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906737" y="3601303"/>
            <a:ext cx="3302469" cy="2823078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6387300" y="3086310"/>
            <a:ext cx="326004" cy="4758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TextBox 12"/>
          <p:cNvSpPr txBox="1"/>
          <p:nvPr/>
        </p:nvSpPr>
        <p:spPr>
          <a:xfrm>
            <a:off x="1148080" y="3558853"/>
            <a:ext cx="3083945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l-SI" b="1" dirty="0" smtClean="0"/>
              <a:t>TJ MALTA </a:t>
            </a:r>
            <a:r>
              <a:rPr lang="sl-SI" dirty="0" smtClean="0"/>
              <a:t>(2018)</a:t>
            </a:r>
          </a:p>
          <a:p>
            <a:r>
              <a:rPr lang="sl-SI" dirty="0"/>
              <a:t>20 x 22 mm</a:t>
            </a:r>
            <a:r>
              <a:rPr lang="sl-SI" baseline="30000" dirty="0"/>
              <a:t>2</a:t>
            </a:r>
            <a:r>
              <a:rPr lang="sl-SI" dirty="0"/>
              <a:t> full </a:t>
            </a:r>
            <a:r>
              <a:rPr lang="sl-SI" dirty="0" smtClean="0"/>
              <a:t>size</a:t>
            </a:r>
          </a:p>
          <a:p>
            <a:r>
              <a:rPr lang="sl-SI" dirty="0" smtClean="0"/>
              <a:t>Asynchronous matrix readout</a:t>
            </a:r>
            <a:endParaRPr lang="sl-SI" dirty="0"/>
          </a:p>
        </p:txBody>
      </p:sp>
      <p:sp>
        <p:nvSpPr>
          <p:cNvPr id="14" name="Rectangle 13"/>
          <p:cNvSpPr/>
          <p:nvPr/>
        </p:nvSpPr>
        <p:spPr>
          <a:xfrm>
            <a:off x="6184839" y="5012841"/>
            <a:ext cx="581721" cy="461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Rectangle 14"/>
          <p:cNvSpPr/>
          <p:nvPr/>
        </p:nvSpPr>
        <p:spPr>
          <a:xfrm>
            <a:off x="6790410" y="5015631"/>
            <a:ext cx="307121" cy="461176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7221272" y="4724401"/>
            <a:ext cx="1302968" cy="350582"/>
          </a:xfrm>
          <a:prstGeom prst="straightConnector1">
            <a:avLst/>
          </a:prstGeom>
          <a:ln w="28575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4297941" y="4724401"/>
            <a:ext cx="1832568" cy="3594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117614" y="1224052"/>
            <a:ext cx="3427926" cy="9826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ALPIDE chip for ALICE ITS upgrade</a:t>
            </a:r>
          </a:p>
          <a:p>
            <a:pPr algn="ctr"/>
            <a:endParaRPr lang="sl-SI" dirty="0" smtClean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7614" y="1797629"/>
            <a:ext cx="2948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1200" dirty="0">
                <a:hlinkClick r:id="rId3" tooltip="Persistent link using digital object identifier"/>
              </a:rPr>
              <a:t>https://doi.org/10.1016/j.nima.2016.05.016</a:t>
            </a:r>
            <a:endParaRPr lang="sl-SI" sz="1200" dirty="0"/>
          </a:p>
        </p:txBody>
      </p:sp>
      <p:sp>
        <p:nvSpPr>
          <p:cNvPr id="22" name="Down Arrow 21"/>
          <p:cNvSpPr/>
          <p:nvPr/>
        </p:nvSpPr>
        <p:spPr>
          <a:xfrm rot="16200000">
            <a:off x="4210507" y="1356679"/>
            <a:ext cx="326004" cy="8043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TextBox 22"/>
          <p:cNvSpPr txBox="1"/>
          <p:nvPr/>
        </p:nvSpPr>
        <p:spPr>
          <a:xfrm>
            <a:off x="3264995" y="691631"/>
            <a:ext cx="20389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dirty="0" smtClean="0"/>
              <a:t>radiation hardness, </a:t>
            </a:r>
          </a:p>
          <a:p>
            <a:pPr algn="ctr"/>
            <a:r>
              <a:rPr lang="sl-SI" dirty="0" smtClean="0"/>
              <a:t>timing, hit rate</a:t>
            </a:r>
          </a:p>
          <a:p>
            <a:pPr algn="ctr"/>
            <a:r>
              <a:rPr lang="sl-SI" b="1" dirty="0" smtClean="0"/>
              <a:t>x 100 </a:t>
            </a:r>
            <a:endParaRPr lang="sl-SI" b="1" dirty="0"/>
          </a:p>
        </p:txBody>
      </p:sp>
      <p:sp>
        <p:nvSpPr>
          <p:cNvPr id="25" name="Rectangle 24"/>
          <p:cNvSpPr/>
          <p:nvPr/>
        </p:nvSpPr>
        <p:spPr>
          <a:xfrm>
            <a:off x="1148285" y="4540717"/>
            <a:ext cx="3078998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sl-SI" b="1" dirty="0"/>
              <a:t>Design </a:t>
            </a:r>
            <a:r>
              <a:rPr lang="sl-SI" b="1" dirty="0" smtClean="0"/>
              <a:t>team (CERN)</a:t>
            </a:r>
          </a:p>
          <a:p>
            <a:r>
              <a:rPr lang="sl-SI" dirty="0" smtClean="0"/>
              <a:t>W. Snoeys, </a:t>
            </a:r>
            <a:r>
              <a:rPr lang="sl-SI" dirty="0"/>
              <a:t>T. </a:t>
            </a:r>
            <a:r>
              <a:rPr lang="sl-SI" dirty="0" smtClean="0"/>
              <a:t>Kugathasan, </a:t>
            </a:r>
            <a:br>
              <a:rPr lang="sl-SI" dirty="0" smtClean="0"/>
            </a:br>
            <a:r>
              <a:rPr lang="sl-SI" dirty="0" smtClean="0"/>
              <a:t>C</a:t>
            </a:r>
            <a:r>
              <a:rPr lang="sl-SI" dirty="0"/>
              <a:t>. Marin </a:t>
            </a:r>
            <a:r>
              <a:rPr lang="sl-SI" dirty="0" smtClean="0"/>
              <a:t>Tobon, I. Berdalović,</a:t>
            </a:r>
            <a:br>
              <a:rPr lang="sl-SI" dirty="0" smtClean="0"/>
            </a:br>
            <a:r>
              <a:rPr lang="sl-SI" dirty="0" smtClean="0"/>
              <a:t>R. </a:t>
            </a:r>
            <a:r>
              <a:rPr lang="sl-SI" dirty="0"/>
              <a:t>Cardella, N. Egidos </a:t>
            </a:r>
            <a:r>
              <a:rPr lang="sl-SI" dirty="0" smtClean="0"/>
              <a:t>Plaja</a:t>
            </a:r>
            <a:endParaRPr lang="sl-SI" dirty="0"/>
          </a:p>
        </p:txBody>
      </p:sp>
      <p:sp>
        <p:nvSpPr>
          <p:cNvPr id="28" name="TextBox 27"/>
          <p:cNvSpPr txBox="1"/>
          <p:nvPr/>
        </p:nvSpPr>
        <p:spPr>
          <a:xfrm>
            <a:off x="5018369" y="5718361"/>
            <a:ext cx="307920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l-SI" b="1" dirty="0"/>
              <a:t>C</a:t>
            </a:r>
            <a:r>
              <a:rPr lang="sl-SI" b="1" dirty="0" smtClean="0"/>
              <a:t>ommon analog front end design in MALTA and MonoPix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441567" y="688887"/>
            <a:ext cx="1891465" cy="2196885"/>
            <a:chOff x="6208913" y="1557397"/>
            <a:chExt cx="3362325" cy="390525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08913" y="1557397"/>
              <a:ext cx="3362325" cy="390525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45316" y="3570903"/>
              <a:ext cx="2872303" cy="1710947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>
          <a:xfrm>
            <a:off x="8813293" y="4901095"/>
            <a:ext cx="2764451" cy="86177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sl-SI" dirty="0" smtClean="0"/>
              <a:t>Digital readout designed by </a:t>
            </a:r>
            <a:r>
              <a:rPr lang="sl-SI" b="1" dirty="0" smtClean="0"/>
              <a:t>University of Bonn</a:t>
            </a:r>
          </a:p>
          <a:p>
            <a:pPr>
              <a:buClr>
                <a:srgbClr val="C00000"/>
              </a:buClr>
            </a:pPr>
            <a:r>
              <a:rPr lang="sl-SI" sz="1400" i="1" dirty="0"/>
              <a:t>T. Wang et al 2018 JINST 13 </a:t>
            </a:r>
            <a:r>
              <a:rPr lang="sl-SI" sz="1400" i="1" dirty="0" smtClean="0"/>
              <a:t>C03039</a:t>
            </a:r>
            <a:endParaRPr lang="sl-SI" sz="1400" i="1" dirty="0"/>
          </a:p>
        </p:txBody>
      </p:sp>
    </p:spTree>
    <p:extLst>
      <p:ext uri="{BB962C8B-B14F-4D97-AF65-F5344CB8AC3E}">
        <p14:creationId xmlns:p14="http://schemas.microsoft.com/office/powerpoint/2010/main" val="60187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Charge sensitive front end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7033" y="735106"/>
            <a:ext cx="6784759" cy="2601482"/>
          </a:xfrm>
        </p:spPr>
        <p:txBody>
          <a:bodyPr>
            <a:normAutofit/>
          </a:bodyPr>
          <a:lstStyle/>
          <a:p>
            <a:r>
              <a:rPr lang="en-US" dirty="0"/>
              <a:t>Operating principle derived from ALPIDE front end</a:t>
            </a:r>
          </a:p>
          <a:p>
            <a:endParaRPr lang="sl-SI" dirty="0" smtClean="0"/>
          </a:p>
          <a:p>
            <a:r>
              <a:rPr lang="en-US" dirty="0" smtClean="0"/>
              <a:t>&lt; 5</a:t>
            </a:r>
            <a:r>
              <a:rPr lang="sl-SI" dirty="0" smtClean="0"/>
              <a:t> </a:t>
            </a:r>
            <a:r>
              <a:rPr lang="en-US" dirty="0" err="1" smtClean="0"/>
              <a:t>fF</a:t>
            </a:r>
            <a:r>
              <a:rPr lang="en-US" dirty="0" smtClean="0"/>
              <a:t> </a:t>
            </a:r>
            <a:r>
              <a:rPr lang="en-US" dirty="0"/>
              <a:t>sensor capacitance </a:t>
            </a:r>
            <a:r>
              <a:rPr lang="sl-SI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excursion at input of </a:t>
            </a:r>
            <a:r>
              <a:rPr lang="sl-SI" dirty="0" smtClean="0"/>
              <a:t>ten</a:t>
            </a:r>
            <a:r>
              <a:rPr lang="en-US" dirty="0" smtClean="0"/>
              <a:t>s </a:t>
            </a:r>
            <a:r>
              <a:rPr lang="en-US" dirty="0"/>
              <a:t>of mV</a:t>
            </a:r>
          </a:p>
          <a:p>
            <a:pPr lvl="1"/>
            <a:r>
              <a:rPr lang="en-US" dirty="0" smtClean="0"/>
              <a:t>Voltage </a:t>
            </a:r>
            <a:r>
              <a:rPr lang="en-US" dirty="0"/>
              <a:t>amplifier can take the place of a standard CSA </a:t>
            </a:r>
            <a:endParaRPr lang="sl-SI" dirty="0" smtClean="0"/>
          </a:p>
          <a:p>
            <a:pPr lvl="1"/>
            <a:r>
              <a:rPr lang="sl-SI" dirty="0" smtClean="0"/>
              <a:t>O</a:t>
            </a:r>
            <a:r>
              <a:rPr lang="en-US" dirty="0" err="1" smtClean="0"/>
              <a:t>ptimiz</a:t>
            </a:r>
            <a:r>
              <a:rPr lang="sl-SI" dirty="0" smtClean="0"/>
              <a:t>ation</a:t>
            </a:r>
            <a:r>
              <a:rPr lang="en-US" dirty="0" smtClean="0"/>
              <a:t> </a:t>
            </a:r>
            <a:r>
              <a:rPr lang="en-US" dirty="0"/>
              <a:t>for minimal power consumption and fast timing response</a:t>
            </a:r>
          </a:p>
          <a:p>
            <a:r>
              <a:rPr lang="en-US" dirty="0"/>
              <a:t>Power 0.9 </a:t>
            </a:r>
            <a:r>
              <a:rPr lang="en-US" dirty="0" err="1"/>
              <a:t>μW</a:t>
            </a:r>
            <a:r>
              <a:rPr lang="en-US" dirty="0"/>
              <a:t>, </a:t>
            </a:r>
            <a:r>
              <a:rPr lang="en-US" dirty="0"/>
              <a:t>threshold ≈ 200 </a:t>
            </a:r>
            <a:r>
              <a:rPr lang="sl-SI" dirty="0"/>
              <a:t>e</a:t>
            </a:r>
            <a:r>
              <a:rPr lang="sl-SI" baseline="30000" dirty="0"/>
              <a:t>-</a:t>
            </a:r>
            <a:r>
              <a:rPr lang="en-US" dirty="0"/>
              <a:t>, ENC </a:t>
            </a:r>
            <a:r>
              <a:rPr lang="en-US" dirty="0"/>
              <a:t>≈ 12 </a:t>
            </a:r>
            <a:r>
              <a:rPr lang="sl-SI" dirty="0" smtClean="0"/>
              <a:t>e</a:t>
            </a:r>
            <a:r>
              <a:rPr lang="sl-SI" baseline="30000" dirty="0" smtClean="0"/>
              <a:t>-</a:t>
            </a:r>
            <a:r>
              <a:rPr lang="en-US" dirty="0" smtClean="0"/>
              <a:t>, </a:t>
            </a:r>
            <a:r>
              <a:rPr lang="en-US" dirty="0" smtClean="0"/>
              <a:t>gain </a:t>
            </a:r>
            <a:r>
              <a:rPr lang="en-US" dirty="0"/>
              <a:t>0.4 </a:t>
            </a:r>
            <a:r>
              <a:rPr lang="en-US" dirty="0" smtClean="0"/>
              <a:t>mV/</a:t>
            </a:r>
            <a:r>
              <a:rPr lang="sl-SI" dirty="0"/>
              <a:t> e</a:t>
            </a:r>
            <a:r>
              <a:rPr lang="sl-SI" baseline="30000" dirty="0"/>
              <a:t>-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21. 09. 2018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TWEPP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6</a:t>
            </a:fld>
            <a:endParaRPr lang="sl-SI"/>
          </a:p>
        </p:txBody>
      </p:sp>
      <p:sp>
        <p:nvSpPr>
          <p:cNvPr id="8" name="Rectangle 7"/>
          <p:cNvSpPr/>
          <p:nvPr/>
        </p:nvSpPr>
        <p:spPr>
          <a:xfrm>
            <a:off x="5457907" y="1078765"/>
            <a:ext cx="45213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600" i="1" dirty="0"/>
              <a:t>D. Kim et al. DOI 10.1088/1748-0221/11/02/C02042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274854" y="3700529"/>
            <a:ext cx="6602619" cy="25810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M1 acts as a source follower to avoid loading the input</a:t>
            </a:r>
          </a:p>
          <a:p>
            <a:r>
              <a:rPr lang="en-US" sz="1800" dirty="0" smtClean="0"/>
              <a:t>M2 is a </a:t>
            </a:r>
            <a:r>
              <a:rPr lang="en-US" sz="1800" dirty="0" err="1" smtClean="0"/>
              <a:t>cascode</a:t>
            </a:r>
            <a:r>
              <a:rPr lang="en-US" sz="1800" dirty="0" smtClean="0"/>
              <a:t> transistor to increase the gain on the output node and</a:t>
            </a:r>
            <a:r>
              <a:rPr lang="sl-SI" sz="1800" dirty="0" smtClean="0"/>
              <a:t> </a:t>
            </a:r>
            <a:r>
              <a:rPr lang="en-US" sz="1800" dirty="0" smtClean="0"/>
              <a:t>eliminate the Miller effect for the input node.</a:t>
            </a:r>
            <a:endParaRPr lang="sl-SI" sz="1800" dirty="0" smtClean="0"/>
          </a:p>
          <a:p>
            <a:r>
              <a:rPr lang="en-US" sz="1800" dirty="0" smtClean="0"/>
              <a:t>The analog output node is stabilized at low frequencies by active</a:t>
            </a:r>
            <a:r>
              <a:rPr lang="sl-SI" sz="1800" dirty="0" smtClean="0"/>
              <a:t> </a:t>
            </a:r>
            <a:r>
              <a:rPr lang="en-US" sz="1800" dirty="0" smtClean="0"/>
              <a:t>feedback on the transistor M3</a:t>
            </a:r>
          </a:p>
          <a:p>
            <a:r>
              <a:rPr lang="en-US" sz="1800" dirty="0" smtClean="0"/>
              <a:t>Efficient current usage for the input (the same branch current powers</a:t>
            </a:r>
            <a:r>
              <a:rPr lang="sl-SI" sz="1800" dirty="0" smtClean="0"/>
              <a:t> </a:t>
            </a:r>
            <a:r>
              <a:rPr lang="en-US" sz="1800" dirty="0" smtClean="0"/>
              <a:t>the source follower and the amplification stage)</a:t>
            </a:r>
          </a:p>
          <a:p>
            <a:r>
              <a:rPr lang="sl-SI" sz="1800" dirty="0" smtClean="0"/>
              <a:t>MALTA: optional clipping of the analog pulse is implemented</a:t>
            </a:r>
            <a:endParaRPr lang="sl-SI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" y="846834"/>
            <a:ext cx="4648700" cy="33888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167" y="4359042"/>
            <a:ext cx="2504169" cy="202143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437681" y="846834"/>
            <a:ext cx="0" cy="3388826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14243" y="6621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sl-SI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831912" y="618347"/>
            <a:ext cx="456973" cy="456973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TextBox 15"/>
          <p:cNvSpPr txBox="1"/>
          <p:nvPr/>
        </p:nvSpPr>
        <p:spPr>
          <a:xfrm>
            <a:off x="3767110" y="6621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sl-SI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684779" y="618347"/>
            <a:ext cx="456973" cy="456973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TextBox 17"/>
          <p:cNvSpPr txBox="1"/>
          <p:nvPr/>
        </p:nvSpPr>
        <p:spPr>
          <a:xfrm>
            <a:off x="197703" y="4140981"/>
            <a:ext cx="18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1 – amplification</a:t>
            </a:r>
          </a:p>
          <a:p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 discrimination</a:t>
            </a:r>
            <a:endParaRPr lang="sl-SI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0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328" y="829898"/>
            <a:ext cx="3040564" cy="30708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31" y="660044"/>
            <a:ext cx="3400205" cy="3452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TJ MALTA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21. 09. 2018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TWEPP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7</a:t>
            </a:fld>
            <a:endParaRPr lang="sl-SI"/>
          </a:p>
        </p:txBody>
      </p:sp>
      <p:sp>
        <p:nvSpPr>
          <p:cNvPr id="10" name="TextBox 9"/>
          <p:cNvSpPr txBox="1"/>
          <p:nvPr/>
        </p:nvSpPr>
        <p:spPr>
          <a:xfrm>
            <a:off x="7364050" y="528919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00C8B4"/>
                </a:solidFill>
              </a:rPr>
              <a:t>Analog</a:t>
            </a:r>
            <a:endParaRPr lang="sl-SI" dirty="0">
              <a:solidFill>
                <a:srgbClr val="00C8B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88847" y="528919"/>
            <a:ext cx="77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Digital</a:t>
            </a:r>
            <a:endParaRPr lang="sl-SI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146432" y="849353"/>
            <a:ext cx="417332" cy="2989555"/>
            <a:chOff x="-660400" y="1757680"/>
            <a:chExt cx="0" cy="2814320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-660400" y="2509520"/>
              <a:ext cx="0" cy="206248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-660400" y="1757680"/>
              <a:ext cx="0" cy="105664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 rot="16200000">
            <a:off x="6410926" y="2211345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36.4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μ</a:t>
            </a:r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endParaRPr lang="sl-SI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 rot="5400000">
            <a:off x="8836773" y="2201070"/>
            <a:ext cx="417332" cy="389883"/>
            <a:chOff x="-660400" y="1757680"/>
            <a:chExt cx="0" cy="2814320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-660400" y="2509520"/>
              <a:ext cx="0" cy="2062480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-660400" y="1757680"/>
              <a:ext cx="0" cy="1056640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8542207" y="2186181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0000FF"/>
                </a:solidFill>
              </a:rPr>
              <a:t>spacing 3.5 – 4 </a:t>
            </a:r>
            <a:r>
              <a:rPr lang="el-GR" dirty="0">
                <a:solidFill>
                  <a:srgbClr val="0000FF"/>
                </a:solidFill>
              </a:rPr>
              <a:t>μ</a:t>
            </a:r>
            <a:r>
              <a:rPr lang="sl-SI" dirty="0">
                <a:solidFill>
                  <a:srgbClr val="0000FF"/>
                </a:solidFill>
              </a:rPr>
              <a:t>m 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02806" y="4531930"/>
            <a:ext cx="11521108" cy="1938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Novel asynchronous readout, no clock distribution over pixel matrix </a:t>
            </a:r>
            <a:r>
              <a:rPr lang="sl-SI" dirty="0" smtClean="0">
                <a:sym typeface="Wingdings" panose="05000000000000000000" pitchFamily="2" charset="2"/>
              </a:rPr>
              <a:t> </a:t>
            </a:r>
            <a:r>
              <a:rPr lang="sl-SI" dirty="0" smtClean="0">
                <a:solidFill>
                  <a:srgbClr val="C00000"/>
                </a:solidFill>
                <a:sym typeface="Wingdings" panose="05000000000000000000" pitchFamily="2" charset="2"/>
              </a:rPr>
              <a:t>reduced power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Low </a:t>
            </a:r>
            <a:r>
              <a:rPr lang="sl-SI" dirty="0" smtClean="0">
                <a:sym typeface="Wingdings" panose="05000000000000000000" pitchFamily="2" charset="2"/>
              </a:rPr>
              <a:t>threshold spread, no in-pixel threshold tuning</a:t>
            </a:r>
          </a:p>
          <a:p>
            <a:r>
              <a:rPr lang="sl-SI" dirty="0"/>
              <a:t>Analog power ≈ 1 </a:t>
            </a:r>
            <a:r>
              <a:rPr lang="el-GR" dirty="0"/>
              <a:t>μ</a:t>
            </a:r>
            <a:r>
              <a:rPr lang="sl-SI" dirty="0"/>
              <a:t>W per pixel (75 mW/cm</a:t>
            </a:r>
            <a:r>
              <a:rPr lang="sl-SI" baseline="30000" dirty="0"/>
              <a:t>2</a:t>
            </a:r>
            <a:r>
              <a:rPr lang="sl-SI" dirty="0"/>
              <a:t>)</a:t>
            </a:r>
          </a:p>
          <a:p>
            <a:r>
              <a:rPr lang="sl-SI" dirty="0"/>
              <a:t>Digital power (Layer 4) ≈ 10 mW/cm</a:t>
            </a:r>
            <a:r>
              <a:rPr lang="sl-SI" baseline="30000" dirty="0"/>
              <a:t>2</a:t>
            </a:r>
            <a:endParaRPr lang="sl-SI" dirty="0"/>
          </a:p>
          <a:p>
            <a:r>
              <a:rPr lang="sl-SI" dirty="0">
                <a:sym typeface="Wingdings" panose="05000000000000000000" pitchFamily="2" charset="2"/>
              </a:rPr>
              <a:t>Time-walk based charge </a:t>
            </a:r>
            <a:r>
              <a:rPr lang="sl-SI" dirty="0" smtClean="0">
                <a:sym typeface="Wingdings" panose="05000000000000000000" pitchFamily="2" charset="2"/>
              </a:rPr>
              <a:t>information</a:t>
            </a:r>
            <a:endParaRPr lang="sl-SI" dirty="0">
              <a:sym typeface="Wingdings" panose="05000000000000000000" pitchFamily="2" charset="2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03929" y="692567"/>
            <a:ext cx="521487" cy="3382922"/>
            <a:chOff x="-660400" y="1757680"/>
            <a:chExt cx="0" cy="2814320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-660400" y="2509520"/>
              <a:ext cx="0" cy="206248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-660400" y="1757680"/>
              <a:ext cx="0" cy="105664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 rot="16200000">
            <a:off x="-124671" y="2117541"/>
            <a:ext cx="108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22 mm</a:t>
            </a:r>
            <a:endParaRPr lang="sl-SI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 rot="5400000">
            <a:off x="2407887" y="2802879"/>
            <a:ext cx="521487" cy="3295136"/>
            <a:chOff x="-660400" y="1757680"/>
            <a:chExt cx="0" cy="2814320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-660400" y="2509520"/>
              <a:ext cx="0" cy="206248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-660400" y="1757680"/>
              <a:ext cx="0" cy="105664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2125646" y="3750731"/>
            <a:ext cx="108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20 mm</a:t>
            </a:r>
            <a:endParaRPr lang="sl-S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1516" y="812157"/>
            <a:ext cx="257153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512 x 512 </a:t>
            </a:r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pixels, 8 flavors</a:t>
            </a:r>
            <a:endParaRPr lang="sl-SI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 rot="5400000">
            <a:off x="8631440" y="2760979"/>
            <a:ext cx="417332" cy="2989555"/>
            <a:chOff x="-660400" y="1757680"/>
            <a:chExt cx="0" cy="2814320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-660400" y="2509520"/>
              <a:ext cx="0" cy="206248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-660400" y="1757680"/>
              <a:ext cx="0" cy="105664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8386953" y="3762249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36.4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μ</a:t>
            </a:r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endParaRPr lang="sl-S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34883" y="901794"/>
            <a:ext cx="1309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MALTA Pixel</a:t>
            </a:r>
            <a:endParaRPr lang="sl-SI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33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Asynchronous column-drain architecture (MALTA)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21. 09. 2018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TWEPP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8</a:t>
            </a:fld>
            <a:endParaRPr lang="sl-SI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4117" y="1943100"/>
            <a:ext cx="6710083" cy="458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Front</a:t>
            </a:r>
            <a:r>
              <a:rPr lang="sl-SI" dirty="0" smtClean="0"/>
              <a:t> </a:t>
            </a:r>
            <a:r>
              <a:rPr lang="en-US" dirty="0" smtClean="0"/>
              <a:t>end </a:t>
            </a:r>
            <a:r>
              <a:rPr lang="en-US" dirty="0"/>
              <a:t>discriminator outputs are transmitted asynchronously over high speed bus </a:t>
            </a:r>
            <a:r>
              <a:rPr lang="sl-SI" dirty="0" smtClean="0"/>
              <a:t>to chip periphery</a:t>
            </a:r>
          </a:p>
          <a:p>
            <a:r>
              <a:rPr lang="en-US" dirty="0" smtClean="0"/>
              <a:t>2 </a:t>
            </a:r>
            <a:r>
              <a:rPr lang="en-US" dirty="0"/>
              <a:t>independent </a:t>
            </a:r>
            <a:r>
              <a:rPr lang="en-US" dirty="0" smtClean="0"/>
              <a:t>buses </a:t>
            </a:r>
            <a:r>
              <a:rPr lang="en-US" dirty="0"/>
              <a:t>serve alternating </a:t>
            </a:r>
            <a:r>
              <a:rPr lang="en-US" dirty="0" smtClean="0"/>
              <a:t>2</a:t>
            </a:r>
            <a:r>
              <a:rPr lang="sl-SI" dirty="0" smtClean="0"/>
              <a:t> </a:t>
            </a:r>
            <a:r>
              <a:rPr lang="en-US" dirty="0" smtClean="0"/>
              <a:t>x</a:t>
            </a:r>
            <a:r>
              <a:rPr lang="sl-SI" dirty="0" smtClean="0"/>
              <a:t> </a:t>
            </a:r>
            <a:r>
              <a:rPr lang="en-US" dirty="0" smtClean="0"/>
              <a:t>8 </a:t>
            </a:r>
            <a:r>
              <a:rPr lang="en-US" dirty="0"/>
              <a:t>pixel groups (</a:t>
            </a:r>
            <a:r>
              <a:rPr lang="en-US" dirty="0" smtClean="0"/>
              <a:t>one</a:t>
            </a:r>
            <a:r>
              <a:rPr lang="sl-SI" dirty="0" smtClean="0"/>
              <a:t> </a:t>
            </a:r>
            <a:r>
              <a:rPr lang="en-US" dirty="0" smtClean="0"/>
              <a:t>bus </a:t>
            </a:r>
            <a:r>
              <a:rPr lang="en-US" dirty="0"/>
              <a:t>for the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groups and another for the </a:t>
            </a:r>
            <a:r>
              <a:rPr lang="en-US" dirty="0">
                <a:solidFill>
                  <a:srgbClr val="0000FF"/>
                </a:solidFill>
              </a:rPr>
              <a:t>blue</a:t>
            </a:r>
            <a:r>
              <a:rPr lang="en-US" dirty="0"/>
              <a:t> </a:t>
            </a:r>
            <a:r>
              <a:rPr lang="en-US" dirty="0" smtClean="0"/>
              <a:t>groups)</a:t>
            </a:r>
            <a:endParaRPr lang="sl-SI" dirty="0" smtClean="0"/>
          </a:p>
          <a:p>
            <a:pPr lvl="1"/>
            <a:r>
              <a:rPr lang="sl-SI" dirty="0" smtClean="0"/>
              <a:t>Significantly reduced number of lines per pixel</a:t>
            </a:r>
          </a:p>
          <a:p>
            <a:pPr lvl="1"/>
            <a:r>
              <a:rPr lang="sl-SI" dirty="0" smtClean="0"/>
              <a:t>Important to minimize probability for data collisions</a:t>
            </a:r>
          </a:p>
          <a:p>
            <a:pPr lvl="1"/>
            <a:r>
              <a:rPr lang="sl-SI" dirty="0"/>
              <a:t>Adjustable pulse length 0.5 – 2 </a:t>
            </a:r>
            <a:r>
              <a:rPr lang="sl-SI" dirty="0" smtClean="0"/>
              <a:t>ns</a:t>
            </a:r>
            <a:endParaRPr lang="sl-SI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22 </a:t>
            </a:r>
            <a:r>
              <a:rPr lang="en-US" dirty="0">
                <a:solidFill>
                  <a:srgbClr val="C00000"/>
                </a:solidFill>
              </a:rPr>
              <a:t>bits per bus</a:t>
            </a:r>
            <a:r>
              <a:rPr lang="en-US" dirty="0"/>
              <a:t>: </a:t>
            </a:r>
            <a:r>
              <a:rPr lang="en-US" dirty="0" smtClean="0"/>
              <a:t>pixel </a:t>
            </a:r>
            <a:r>
              <a:rPr lang="en-US" dirty="0"/>
              <a:t>pattern (16b</a:t>
            </a:r>
            <a:r>
              <a:rPr lang="en-US" dirty="0" smtClean="0"/>
              <a:t>)</a:t>
            </a:r>
            <a:r>
              <a:rPr lang="sl-SI" dirty="0" smtClean="0"/>
              <a:t> + </a:t>
            </a:r>
            <a:r>
              <a:rPr lang="en-US" dirty="0"/>
              <a:t>reference (1b) + </a:t>
            </a:r>
            <a:r>
              <a:rPr lang="en-US" dirty="0" smtClean="0"/>
              <a:t>group</a:t>
            </a:r>
            <a:r>
              <a:rPr lang="sl-SI" dirty="0" smtClean="0"/>
              <a:t> </a:t>
            </a:r>
            <a:r>
              <a:rPr lang="en-US" dirty="0" smtClean="0"/>
              <a:t>address </a:t>
            </a:r>
            <a:r>
              <a:rPr lang="en-US" dirty="0"/>
              <a:t>(5b) </a:t>
            </a:r>
            <a:r>
              <a:rPr lang="sl-SI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22b</a:t>
            </a:r>
            <a:endParaRPr lang="sl-SI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512" y="825563"/>
            <a:ext cx="5104487" cy="53346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82843" y="6023726"/>
            <a:ext cx="30091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i="1" dirty="0">
                <a:latin typeface="Arial" panose="020B0604020202020204" pitchFamily="34" charset="0"/>
              </a:rPr>
              <a:t>I. Berdalovic et al 2018 JINST </a:t>
            </a:r>
            <a:r>
              <a:rPr lang="da-DK" sz="1200" b="1" i="1" dirty="0">
                <a:latin typeface="Arial" panose="020B0604020202020204" pitchFamily="34" charset="0"/>
              </a:rPr>
              <a:t>13 </a:t>
            </a:r>
            <a:r>
              <a:rPr lang="da-DK" sz="1200" i="1" dirty="0">
                <a:latin typeface="Arial" panose="020B0604020202020204" pitchFamily="34" charset="0"/>
              </a:rPr>
              <a:t>C01023</a:t>
            </a:r>
            <a:endParaRPr lang="sl-SI" sz="1200" i="1" dirty="0"/>
          </a:p>
        </p:txBody>
      </p:sp>
    </p:spTree>
    <p:extLst>
      <p:ext uri="{BB962C8B-B14F-4D97-AF65-F5344CB8AC3E}">
        <p14:creationId xmlns:p14="http://schemas.microsoft.com/office/powerpoint/2010/main" val="242090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MALTA end of column logic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21. 09. 2018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TWEPP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9</a:t>
            </a:fld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270" y="843280"/>
            <a:ext cx="5039159" cy="41373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17" y="1491980"/>
            <a:ext cx="6805333" cy="3903652"/>
          </a:xfrm>
        </p:spPr>
        <p:txBody>
          <a:bodyPr>
            <a:normAutofit/>
          </a:bodyPr>
          <a:lstStyle/>
          <a:p>
            <a:r>
              <a:rPr lang="sl-SI" dirty="0" smtClean="0"/>
              <a:t>Asynchronous signals are merged onto a common bus in the periphery</a:t>
            </a:r>
          </a:p>
          <a:p>
            <a:pPr lvl="1"/>
            <a:r>
              <a:rPr lang="sl-SI" dirty="0" smtClean="0"/>
              <a:t>Adjustment for propagation delay in the parallel data bus</a:t>
            </a:r>
          </a:p>
          <a:p>
            <a:pPr lvl="1"/>
            <a:r>
              <a:rPr lang="sl-SI" dirty="0" smtClean="0"/>
              <a:t>Column address, time stamp bits added</a:t>
            </a:r>
          </a:p>
          <a:p>
            <a:r>
              <a:rPr lang="sl-SI" dirty="0" smtClean="0"/>
              <a:t>Arbitration logic (Hit merger) to process simultaneous signals</a:t>
            </a:r>
          </a:p>
          <a:p>
            <a:pPr lvl="1"/>
            <a:r>
              <a:rPr lang="sl-SI" dirty="0" smtClean="0"/>
              <a:t>One of the signals is delayed to avoid data collisions</a:t>
            </a:r>
          </a:p>
          <a:p>
            <a:pPr lvl="1"/>
            <a:r>
              <a:rPr lang="sl-SI" dirty="0" smtClean="0"/>
              <a:t>Keeping track of the number of delays, additional delay bits</a:t>
            </a:r>
          </a:p>
          <a:p>
            <a:r>
              <a:rPr lang="sl-SI" dirty="0" smtClean="0"/>
              <a:t>40 bit output word</a:t>
            </a:r>
          </a:p>
          <a:p>
            <a:r>
              <a:rPr lang="sl-SI" dirty="0" smtClean="0"/>
              <a:t>Asynchronous hit signals transmitted from the chip via LVDS up to 5 Gbps</a:t>
            </a:r>
          </a:p>
        </p:txBody>
      </p:sp>
    </p:spTree>
    <p:extLst>
      <p:ext uri="{BB962C8B-B14F-4D97-AF65-F5344CB8AC3E}">
        <p14:creationId xmlns:p14="http://schemas.microsoft.com/office/powerpoint/2010/main" val="150450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42105</TotalTime>
  <Words>2635</Words>
  <Application>Microsoft Office PowerPoint</Application>
  <PresentationFormat>Widescreen</PresentationFormat>
  <Paragraphs>496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ATLAS Phase II ITk upgrade</vt:lpstr>
      <vt:lpstr>CMOS sensors: Large vs. Small collection electrode</vt:lpstr>
      <vt:lpstr>TowerJazz process: Small collection electrode</vt:lpstr>
      <vt:lpstr>TowerJazz 180 nm development line</vt:lpstr>
      <vt:lpstr>Charge sensitive front end</vt:lpstr>
      <vt:lpstr>TJ MALTA</vt:lpstr>
      <vt:lpstr>Asynchronous column-drain architecture (MALTA)</vt:lpstr>
      <vt:lpstr>MALTA end of column logic</vt:lpstr>
      <vt:lpstr>MALTA charge measurement</vt:lpstr>
      <vt:lpstr>MALTA status</vt:lpstr>
      <vt:lpstr>TESTING</vt:lpstr>
      <vt:lpstr>TJ Investigator results summary</vt:lpstr>
      <vt:lpstr>Threshold scan – TJ MonoPix</vt:lpstr>
      <vt:lpstr>MALTA test beam </vt:lpstr>
      <vt:lpstr>MALTA test beam irradiated</vt:lpstr>
      <vt:lpstr>Fixes discussed/planned with the foundry</vt:lpstr>
      <vt:lpstr>2D Device simulation</vt:lpstr>
      <vt:lpstr>Summary</vt:lpstr>
      <vt:lpstr>Acknowledgements</vt:lpstr>
      <vt:lpstr>BACKUP</vt:lpstr>
      <vt:lpstr>MALTA chip</vt:lpstr>
      <vt:lpstr>TJ MonoPix</vt:lpstr>
      <vt:lpstr>Front end optimization (simulation)</vt:lpstr>
      <vt:lpstr>Adaptive PMOS reset</vt:lpstr>
      <vt:lpstr>MALTA propagation delay</vt:lpstr>
      <vt:lpstr>MALTA 55Fe spectrum</vt:lpstr>
      <vt:lpstr>MALTA threshold</vt:lpstr>
      <vt:lpstr>MALTA threshold scan</vt:lpstr>
      <vt:lpstr>MALTA test beam unirradiated</vt:lpstr>
      <vt:lpstr>MALTA hit timing</vt:lpstr>
      <vt:lpstr>MALTA test beam irradiated</vt:lpstr>
      <vt:lpstr>MALTA test beam irradiated</vt:lpstr>
      <vt:lpstr>Device simulation</vt:lpstr>
      <vt:lpstr>Device simulation model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Bojan</dc:creator>
  <cp:lastModifiedBy>Bojan</cp:lastModifiedBy>
  <cp:revision>547</cp:revision>
  <cp:lastPrinted>2018-09-03T11:44:39Z</cp:lastPrinted>
  <dcterms:created xsi:type="dcterms:W3CDTF">2017-11-14T08:43:15Z</dcterms:created>
  <dcterms:modified xsi:type="dcterms:W3CDTF">2018-09-14T06:56:52Z</dcterms:modified>
</cp:coreProperties>
</file>