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17" r:id="rId3"/>
    <p:sldId id="318" r:id="rId4"/>
    <p:sldId id="335" r:id="rId5"/>
    <p:sldId id="319" r:id="rId6"/>
    <p:sldId id="320" r:id="rId7"/>
    <p:sldId id="321" r:id="rId8"/>
    <p:sldId id="322" r:id="rId9"/>
    <p:sldId id="324" r:id="rId10"/>
    <p:sldId id="334" r:id="rId11"/>
    <p:sldId id="327" r:id="rId12"/>
    <p:sldId id="337" r:id="rId13"/>
    <p:sldId id="336" r:id="rId14"/>
    <p:sldId id="338" r:id="rId15"/>
    <p:sldId id="323" r:id="rId16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00FF"/>
    <a:srgbClr val="0000FF"/>
    <a:srgbClr val="009900"/>
    <a:srgbClr val="B800B4"/>
    <a:srgbClr val="FFE2FE"/>
    <a:srgbClr val="00C8B4"/>
    <a:srgbClr val="F4F316"/>
    <a:srgbClr val="0DFD1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9. 11. 2018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56" y="23813"/>
            <a:ext cx="2787888" cy="178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5" y="137467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45" y="1"/>
            <a:ext cx="42850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112" y="-1"/>
            <a:ext cx="571888" cy="54864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sl-SI" smtClean="0"/>
              <a:t>13. 11. 2018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RD42 2018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89120" y="14903"/>
            <a:ext cx="4084320" cy="189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084320" cy="13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First beam test results with BCM</a:t>
            </a:r>
            <a:r>
              <a:rPr lang="sl-SI" dirty="0" smtClean="0"/>
              <a:t>' at CERN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RD42 Workshop 2018, Ljubljana, Slovenia, 13. 11. 2018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3999" y="5051868"/>
            <a:ext cx="9439834" cy="573578"/>
          </a:xfrm>
        </p:spPr>
        <p:txBody>
          <a:bodyPr>
            <a:noAutofit/>
          </a:bodyPr>
          <a:lstStyle/>
          <a:p>
            <a:r>
              <a:rPr lang="sl-SI" dirty="0"/>
              <a:t>Bojan Hiti (Jožef Stefan Institute, Ljubljana, Slovenia)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49" y="0"/>
            <a:ext cx="2095991" cy="13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77" y="2937753"/>
            <a:ext cx="7312515" cy="358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 smtClean="0"/>
              <a:t>SAMPLE 2</a:t>
            </a:r>
            <a:endParaRPr lang="sl-S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936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Channel 1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8" y="3600000"/>
            <a:ext cx="4249978" cy="288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1" y="648000"/>
            <a:ext cx="4249978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8" y="648000"/>
            <a:ext cx="4249978" cy="28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1" y="3600000"/>
            <a:ext cx="4249978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48" y="1175658"/>
            <a:ext cx="1987293" cy="20046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22614" y="607180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1, ch. 1</a:t>
            </a:r>
            <a:endParaRPr lang="sl-SI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24645" y="588025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2, ch. 1</a:t>
            </a:r>
            <a:endParaRPr lang="sl-SI" sz="1400" dirty="0"/>
          </a:p>
        </p:txBody>
      </p:sp>
      <p:sp>
        <p:nvSpPr>
          <p:cNvPr id="33" name="Rectangle 32"/>
          <p:cNvSpPr/>
          <p:nvPr/>
        </p:nvSpPr>
        <p:spPr>
          <a:xfrm>
            <a:off x="11126278" y="1616274"/>
            <a:ext cx="690163" cy="664862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/>
          <p:cNvSpPr/>
          <p:nvPr/>
        </p:nvSpPr>
        <p:spPr>
          <a:xfrm>
            <a:off x="9829229" y="2375365"/>
            <a:ext cx="985401" cy="764097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TextBox 34"/>
          <p:cNvSpPr txBox="1"/>
          <p:nvPr/>
        </p:nvSpPr>
        <p:spPr>
          <a:xfrm>
            <a:off x="1423574" y="3568820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1, ch. 1</a:t>
            </a:r>
            <a:endParaRPr lang="sl-SI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82454" y="3568819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2, ch. 1</a:t>
            </a:r>
            <a:endParaRPr lang="sl-SI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620986" y="588025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90265" y="550372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46657" y="4056321"/>
            <a:ext cx="290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Problem with response uniformity: no differentiation of the test structure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Cross-talk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Problem with telescope synchronization ?</a:t>
            </a:r>
            <a:endParaRPr lang="sl-SI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140741" y="1090569"/>
            <a:ext cx="0" cy="2004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12752" y="998290"/>
            <a:ext cx="0" cy="2099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79192" y="1446997"/>
            <a:ext cx="1669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Very preliminary!</a:t>
            </a:r>
            <a:endParaRPr lang="sl-SI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603252" y="1371520"/>
            <a:ext cx="1669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Very preliminary!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200197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Channel 2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8" y="3600000"/>
            <a:ext cx="4249978" cy="288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12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1" y="648000"/>
            <a:ext cx="4249978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8" y="648000"/>
            <a:ext cx="4249978" cy="28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1" y="3600000"/>
            <a:ext cx="4249978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48" y="1175658"/>
            <a:ext cx="1987293" cy="20046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22614" y="607180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1, ch. 1</a:t>
            </a:r>
            <a:endParaRPr lang="sl-SI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24645" y="588025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2, ch. 1</a:t>
            </a:r>
            <a:endParaRPr lang="sl-SI" sz="1400" dirty="0"/>
          </a:p>
        </p:txBody>
      </p:sp>
      <p:sp>
        <p:nvSpPr>
          <p:cNvPr id="33" name="Rectangle 32"/>
          <p:cNvSpPr/>
          <p:nvPr/>
        </p:nvSpPr>
        <p:spPr>
          <a:xfrm>
            <a:off x="9829148" y="1171173"/>
            <a:ext cx="1987293" cy="1286277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TextBox 34"/>
          <p:cNvSpPr txBox="1"/>
          <p:nvPr/>
        </p:nvSpPr>
        <p:spPr>
          <a:xfrm>
            <a:off x="1423574" y="3568820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1, ch. 1</a:t>
            </a:r>
            <a:endParaRPr lang="sl-SI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82454" y="3568819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2, ch. 1</a:t>
            </a:r>
            <a:endParaRPr lang="sl-SI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620986" y="588025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90265" y="550372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46657" y="4056321"/>
            <a:ext cx="290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Problem with response uniformity: no differentiation of the test structure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Cross-talk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Problem with telescope synchronization ?</a:t>
            </a:r>
            <a:endParaRPr lang="sl-SI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140741" y="1090569"/>
            <a:ext cx="0" cy="2004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12752" y="998290"/>
            <a:ext cx="0" cy="2099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2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4" y="3600000"/>
            <a:ext cx="4250000" cy="2880000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648000"/>
            <a:ext cx="4250000" cy="288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4" y="648000"/>
            <a:ext cx="4250000" cy="28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3600000"/>
            <a:ext cx="4250000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Channel 3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13</a:t>
            </a:fld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48" y="1175658"/>
            <a:ext cx="1987293" cy="20046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22614" y="607180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1, ch. 3</a:t>
            </a:r>
            <a:endParaRPr lang="sl-SI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24645" y="588025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2, ch. 3</a:t>
            </a:r>
            <a:endParaRPr lang="sl-SI" sz="1400" dirty="0"/>
          </a:p>
        </p:txBody>
      </p:sp>
      <p:sp>
        <p:nvSpPr>
          <p:cNvPr id="33" name="Rectangle 32"/>
          <p:cNvSpPr/>
          <p:nvPr/>
        </p:nvSpPr>
        <p:spPr>
          <a:xfrm>
            <a:off x="9843858" y="2090057"/>
            <a:ext cx="459471" cy="231900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/>
          <p:cNvSpPr/>
          <p:nvPr/>
        </p:nvSpPr>
        <p:spPr>
          <a:xfrm>
            <a:off x="10660202" y="2204357"/>
            <a:ext cx="1156239" cy="975925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TextBox 34"/>
          <p:cNvSpPr txBox="1"/>
          <p:nvPr/>
        </p:nvSpPr>
        <p:spPr>
          <a:xfrm>
            <a:off x="1423574" y="3568820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1, ch. 3</a:t>
            </a:r>
            <a:endParaRPr lang="sl-SI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82454" y="3568819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2, ch. 3</a:t>
            </a:r>
            <a:endParaRPr lang="sl-SI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620986" y="588025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90265" y="550372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40741" y="1090569"/>
            <a:ext cx="0" cy="2004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12752" y="998290"/>
            <a:ext cx="0" cy="2099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79192" y="1446997"/>
            <a:ext cx="1669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Very preliminary!</a:t>
            </a:r>
            <a:endParaRPr lang="sl-SI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97170" y="1446997"/>
            <a:ext cx="1669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Very preliminary!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349554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4" y="3600000"/>
            <a:ext cx="4250000" cy="2880000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648000"/>
            <a:ext cx="4250000" cy="288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4" y="648000"/>
            <a:ext cx="4250000" cy="28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3600000"/>
            <a:ext cx="4250000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Channel 3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14</a:t>
            </a:fld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48" y="1175658"/>
            <a:ext cx="1987293" cy="20046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22614" y="607180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1, ch. 3</a:t>
            </a:r>
            <a:endParaRPr lang="sl-SI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24645" y="588025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Spectrum chip 2, ch. 3</a:t>
            </a:r>
            <a:endParaRPr lang="sl-SI" sz="1400" dirty="0"/>
          </a:p>
        </p:txBody>
      </p:sp>
      <p:sp>
        <p:nvSpPr>
          <p:cNvPr id="33" name="Rectangle 32"/>
          <p:cNvSpPr/>
          <p:nvPr/>
        </p:nvSpPr>
        <p:spPr>
          <a:xfrm>
            <a:off x="9829148" y="1171174"/>
            <a:ext cx="482345" cy="1196013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Rectangle 33"/>
          <p:cNvSpPr/>
          <p:nvPr/>
        </p:nvSpPr>
        <p:spPr>
          <a:xfrm>
            <a:off x="11274879" y="2321957"/>
            <a:ext cx="541562" cy="543707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TextBox 34"/>
          <p:cNvSpPr txBox="1"/>
          <p:nvPr/>
        </p:nvSpPr>
        <p:spPr>
          <a:xfrm>
            <a:off x="1423574" y="3568820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1, ch. 3</a:t>
            </a:r>
            <a:endParaRPr lang="sl-SI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882454" y="3568819"/>
            <a:ext cx="1880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/>
              <a:t>Uniformity chip 2, ch. 3</a:t>
            </a:r>
            <a:endParaRPr lang="sl-SI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620986" y="588025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90265" y="550372"/>
            <a:ext cx="0" cy="6036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40741" y="1090569"/>
            <a:ext cx="0" cy="2004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12752" y="998290"/>
            <a:ext cx="0" cy="2099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59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Summary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738993"/>
            <a:ext cx="11757675" cy="4787931"/>
          </a:xfrm>
        </p:spPr>
        <p:txBody>
          <a:bodyPr/>
          <a:lstStyle/>
          <a:p>
            <a:r>
              <a:rPr lang="sl-SI" dirty="0" smtClean="0"/>
              <a:t>First test of the BCM' in the beam</a:t>
            </a:r>
          </a:p>
          <a:p>
            <a:r>
              <a:rPr lang="sl-SI" dirty="0" smtClean="0"/>
              <a:t>Basic functionality established:</a:t>
            </a:r>
          </a:p>
          <a:p>
            <a:pPr lvl="1"/>
            <a:r>
              <a:rPr lang="sl-SI" dirty="0" smtClean="0"/>
              <a:t>Chip is programmable, sometimes oscillations occur if &gt; 1 channel enabled</a:t>
            </a:r>
          </a:p>
          <a:p>
            <a:pPr lvl="1"/>
            <a:r>
              <a:rPr lang="sl-SI" dirty="0" smtClean="0"/>
              <a:t>Signals observed </a:t>
            </a:r>
            <a:r>
              <a:rPr lang="sl-SI" dirty="0" smtClean="0">
                <a:sym typeface="Wingdings" panose="05000000000000000000" pitchFamily="2" charset="2"/>
              </a:rPr>
              <a:t> we see first spectra</a:t>
            </a:r>
          </a:p>
          <a:p>
            <a:pPr lvl="1"/>
            <a:r>
              <a:rPr lang="sl-SI" dirty="0" smtClean="0"/>
              <a:t>High electronical pick-up </a:t>
            </a:r>
            <a:r>
              <a:rPr lang="sl-SI" dirty="0" smtClean="0">
                <a:sym typeface="Wingdings" panose="05000000000000000000" pitchFamily="2" charset="2"/>
              </a:rPr>
              <a:t> Care with cable shielding is required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Lessons learned: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We collected experience with handling the chip in the test beam  see next talk for latest results at PSI</a:t>
            </a:r>
          </a:p>
          <a:p>
            <a:pPr lvl="1"/>
            <a:r>
              <a:rPr lang="sl-SI" dirty="0" smtClean="0">
                <a:sym typeface="Wingdings" panose="05000000000000000000" pitchFamily="2" charset="2"/>
              </a:rPr>
              <a:t>Some effort still required to process and extract all information from the data  in progress</a:t>
            </a:r>
            <a:endParaRPr lang="sl-SI" dirty="0" smtClean="0">
              <a:sym typeface="Wingdings" panose="05000000000000000000" pitchFamily="2" charset="2"/>
            </a:endParaRPr>
          </a:p>
          <a:p>
            <a:pPr lvl="1"/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12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BCM' chip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42" y="810233"/>
            <a:ext cx="7152315" cy="4515136"/>
          </a:xfrm>
        </p:spPr>
        <p:txBody>
          <a:bodyPr/>
          <a:lstStyle/>
          <a:p>
            <a:r>
              <a:rPr lang="sl-SI" dirty="0" smtClean="0"/>
              <a:t>BCM': Readout ASIC prototype for ATLAS Beam Condition Monitor (BCM) upgrade for HL-LHC</a:t>
            </a:r>
          </a:p>
          <a:p>
            <a:r>
              <a:rPr lang="sl-SI" dirty="0" smtClean="0"/>
              <a:t>Analog front end with 4 readout channels</a:t>
            </a:r>
          </a:p>
          <a:p>
            <a:pPr lvl="1"/>
            <a:r>
              <a:rPr lang="sl-SI" dirty="0" smtClean="0"/>
              <a:t>Current amplifier, fast pulses (baseline restored after &lt; 25 ns)</a:t>
            </a:r>
          </a:p>
          <a:p>
            <a:r>
              <a:rPr lang="sl-SI" dirty="0" smtClean="0"/>
              <a:t>Two BCM' wire bonded to a specially segmented diamond sensor </a:t>
            </a:r>
          </a:p>
          <a:p>
            <a:r>
              <a:rPr lang="sl-SI" dirty="0" smtClean="0"/>
              <a:t>Large pitch bump bonding also considered to reduce capacitance</a:t>
            </a:r>
          </a:p>
          <a:p>
            <a:r>
              <a:rPr lang="sl-SI" dirty="0" smtClean="0"/>
              <a:t>Chip configuration with external DACs via a Labview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4841" y="3624121"/>
            <a:ext cx="3356142" cy="251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025" r="7487"/>
          <a:stretch/>
        </p:blipFill>
        <p:spPr>
          <a:xfrm>
            <a:off x="7704306" y="607806"/>
            <a:ext cx="4406630" cy="242711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40619" y="3543731"/>
            <a:ext cx="2743653" cy="2677886"/>
            <a:chOff x="2040619" y="3543731"/>
            <a:chExt cx="2743653" cy="2677886"/>
          </a:xfrm>
        </p:grpSpPr>
        <p:sp>
          <p:nvSpPr>
            <p:cNvPr id="9" name="Rectangle 8"/>
            <p:cNvSpPr/>
            <p:nvPr/>
          </p:nvSpPr>
          <p:spPr>
            <a:xfrm>
              <a:off x="2106386" y="3543731"/>
              <a:ext cx="2677886" cy="267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9043" y="3575957"/>
              <a:ext cx="473528" cy="12328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1555" y="3575957"/>
              <a:ext cx="2091420" cy="14369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08421" y="4192360"/>
              <a:ext cx="744554" cy="7365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39043" y="4840990"/>
              <a:ext cx="473528" cy="1718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2139043" y="5045097"/>
              <a:ext cx="1158893" cy="16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9042" y="5238210"/>
              <a:ext cx="1158893" cy="9248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34987" y="5047910"/>
              <a:ext cx="1417987" cy="11151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57471" y="5205984"/>
              <a:ext cx="595503" cy="589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43980" y="437450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1]</a:t>
              </a:r>
              <a:endParaRPr lang="sl-SI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3896" y="5331301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4]</a:t>
              </a:r>
              <a:endParaRPr lang="sl-SI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7466" y="541617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3]</a:t>
              </a:r>
              <a:endParaRPr lang="sl-SI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0461" y="410974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2]</a:t>
              </a:r>
              <a:endParaRPr lang="sl-SI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0619" y="410158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4]</a:t>
              </a:r>
              <a:endParaRPr lang="sl-SI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90085" y="549518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1]</a:t>
              </a:r>
              <a:endParaRPr lang="sl-SI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0714" y="4765900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3]</a:t>
              </a:r>
              <a:endParaRPr lang="sl-SI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2416" y="4974549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2]</a:t>
              </a:r>
              <a:endParaRPr lang="sl-SI" sz="1400" dirty="0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5019675" y="4743841"/>
            <a:ext cx="628650" cy="46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TextBox 27"/>
          <p:cNvSpPr txBox="1"/>
          <p:nvPr/>
        </p:nvSpPr>
        <p:spPr>
          <a:xfrm>
            <a:off x="5743852" y="4802183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Chip 1</a:t>
            </a:r>
            <a:endParaRPr lang="sl-SI" dirty="0"/>
          </a:p>
        </p:txBody>
      </p:sp>
      <p:sp>
        <p:nvSpPr>
          <p:cNvPr id="29" name="TextBox 28"/>
          <p:cNvSpPr txBox="1"/>
          <p:nvPr/>
        </p:nvSpPr>
        <p:spPr>
          <a:xfrm>
            <a:off x="331527" y="4828205"/>
            <a:ext cx="77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Chip 2</a:t>
            </a:r>
            <a:endParaRPr lang="sl-SI" dirty="0"/>
          </a:p>
        </p:txBody>
      </p:sp>
      <p:sp>
        <p:nvSpPr>
          <p:cNvPr id="30" name="Right Arrow 29"/>
          <p:cNvSpPr/>
          <p:nvPr/>
        </p:nvSpPr>
        <p:spPr>
          <a:xfrm rot="10800000">
            <a:off x="1307137" y="4755777"/>
            <a:ext cx="628650" cy="46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7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CERN H6 test beam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735105"/>
            <a:ext cx="5683490" cy="5791819"/>
          </a:xfrm>
        </p:spPr>
        <p:txBody>
          <a:bodyPr/>
          <a:lstStyle/>
          <a:p>
            <a:r>
              <a:rPr lang="sl-SI" dirty="0" smtClean="0"/>
              <a:t>CERN SPS H6 test beam: </a:t>
            </a:r>
            <a:r>
              <a:rPr lang="sl-SI" dirty="0" smtClean="0"/>
              <a:t>120 </a:t>
            </a:r>
            <a:r>
              <a:rPr lang="sl-SI" dirty="0" smtClean="0"/>
              <a:t>GeV </a:t>
            </a:r>
            <a:r>
              <a:rPr lang="sl-SI" dirty="0" smtClean="0"/>
              <a:t>hadrons</a:t>
            </a:r>
            <a:endParaRPr lang="sl-SI" dirty="0" smtClean="0"/>
          </a:p>
          <a:p>
            <a:r>
              <a:rPr lang="sl-SI" dirty="0" smtClean="0"/>
              <a:t>Mimosa beam telescope</a:t>
            </a:r>
          </a:p>
          <a:p>
            <a:pPr lvl="1"/>
            <a:r>
              <a:rPr lang="sl-SI" dirty="0" smtClean="0"/>
              <a:t>6 mimosa planes for tracking</a:t>
            </a:r>
          </a:p>
          <a:p>
            <a:pPr lvl="1"/>
            <a:r>
              <a:rPr lang="sl-SI" dirty="0" smtClean="0"/>
              <a:t>1 FEI4 module for timing and region of interest (ROI) trigger</a:t>
            </a:r>
          </a:p>
          <a:p>
            <a:pPr lvl="1"/>
            <a:r>
              <a:rPr lang="sl-SI" dirty="0" smtClean="0"/>
              <a:t>Tracking resolution ≈ 3 </a:t>
            </a:r>
            <a:r>
              <a:rPr lang="el-GR" dirty="0" smtClean="0"/>
              <a:t>μ</a:t>
            </a:r>
            <a:r>
              <a:rPr lang="sl-SI" dirty="0" smtClean="0"/>
              <a:t>m</a:t>
            </a:r>
          </a:p>
          <a:p>
            <a:r>
              <a:rPr lang="sl-SI" dirty="0" smtClean="0"/>
              <a:t>DRS 4 analog readout</a:t>
            </a:r>
          </a:p>
          <a:p>
            <a:pPr lvl="1"/>
            <a:r>
              <a:rPr lang="sl-SI" dirty="0" smtClean="0"/>
              <a:t>3 GS/s acquisition rate, 700 MHz bandwidth</a:t>
            </a:r>
          </a:p>
          <a:p>
            <a:pPr lvl="1"/>
            <a:r>
              <a:rPr lang="sl-SI" dirty="0" smtClean="0"/>
              <a:t>Recorded </a:t>
            </a:r>
            <a:r>
              <a:rPr lang="sl-SI" b="1" dirty="0" smtClean="0"/>
              <a:t>one channel per chip</a:t>
            </a:r>
            <a:r>
              <a:rPr lang="sl-SI" dirty="0" smtClean="0"/>
              <a:t> per run – two channels per run</a:t>
            </a:r>
          </a:p>
          <a:p>
            <a:r>
              <a:rPr lang="sl-SI" dirty="0" smtClean="0"/>
              <a:t>Dataset:</a:t>
            </a:r>
          </a:p>
          <a:p>
            <a:pPr lvl="1"/>
            <a:r>
              <a:rPr lang="sl-SI" dirty="0" smtClean="0"/>
              <a:t>All channels measured (separate runs)</a:t>
            </a:r>
          </a:p>
          <a:p>
            <a:pPr lvl="1"/>
            <a:r>
              <a:rPr lang="sl-SI" dirty="0" smtClean="0"/>
              <a:t>All </a:t>
            </a:r>
            <a:r>
              <a:rPr lang="sl-SI" dirty="0" smtClean="0"/>
              <a:t>tests done with one version of front end </a:t>
            </a:r>
            <a:r>
              <a:rPr lang="sl-SI" dirty="0" smtClean="0"/>
              <a:t>configuration</a:t>
            </a:r>
          </a:p>
          <a:p>
            <a:pPr lvl="1"/>
            <a:r>
              <a:rPr lang="sl-SI" dirty="0" smtClean="0"/>
              <a:t>+ 1000 V bias voltage</a:t>
            </a:r>
          </a:p>
          <a:p>
            <a:pPr lvl="1"/>
            <a:r>
              <a:rPr lang="sl-SI" dirty="0"/>
              <a:t>200k telescope triggers per channel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60k tracks</a:t>
            </a:r>
          </a:p>
          <a:p>
            <a:pPr lvl="1"/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2" y="1119361"/>
            <a:ext cx="5887571" cy="4415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46723" y="2422187"/>
            <a:ext cx="486383" cy="1439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8946086" y="1942300"/>
            <a:ext cx="5870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DUT</a:t>
            </a:r>
            <a:endParaRPr lang="sl-SI" dirty="0"/>
          </a:p>
        </p:txBody>
      </p:sp>
      <p:sp>
        <p:nvSpPr>
          <p:cNvPr id="11" name="Rectangle 10"/>
          <p:cNvSpPr/>
          <p:nvPr/>
        </p:nvSpPr>
        <p:spPr>
          <a:xfrm>
            <a:off x="7451387" y="2869660"/>
            <a:ext cx="1303505" cy="7198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863847" y="2967277"/>
            <a:ext cx="1303505" cy="7198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642543" y="2311632"/>
            <a:ext cx="2340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3 planes + timing + ROI</a:t>
            </a: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10828247" y="2496298"/>
            <a:ext cx="9669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smtClean="0"/>
              <a:t>3 planes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199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Trigger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747410"/>
            <a:ext cx="6922749" cy="4779513"/>
          </a:xfrm>
        </p:spPr>
        <p:txBody>
          <a:bodyPr/>
          <a:lstStyle/>
          <a:p>
            <a:r>
              <a:rPr lang="sl-SI" dirty="0" smtClean="0"/>
              <a:t>Acquisition triggered by the FEI4 module</a:t>
            </a:r>
          </a:p>
          <a:p>
            <a:r>
              <a:rPr lang="sl-SI" dirty="0" smtClean="0"/>
              <a:t>ROI to trigger only on tracks through the active area</a:t>
            </a:r>
          </a:p>
          <a:p>
            <a:r>
              <a:rPr lang="sl-SI" dirty="0" smtClean="0"/>
              <a:t>ROI determined in a test run by self triggering on the DUT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grpSp>
        <p:nvGrpSpPr>
          <p:cNvPr id="7" name="Group 6"/>
          <p:cNvGrpSpPr/>
          <p:nvPr/>
        </p:nvGrpSpPr>
        <p:grpSpPr>
          <a:xfrm>
            <a:off x="8186057" y="1508841"/>
            <a:ext cx="2988129" cy="2866096"/>
            <a:chOff x="2040619" y="3543731"/>
            <a:chExt cx="2743653" cy="2677886"/>
          </a:xfrm>
        </p:grpSpPr>
        <p:sp>
          <p:nvSpPr>
            <p:cNvPr id="8" name="Rectangle 7"/>
            <p:cNvSpPr/>
            <p:nvPr/>
          </p:nvSpPr>
          <p:spPr>
            <a:xfrm>
              <a:off x="2106386" y="3543731"/>
              <a:ext cx="2677886" cy="267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9043" y="3575957"/>
              <a:ext cx="473528" cy="12328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1555" y="3575957"/>
              <a:ext cx="2091420" cy="14369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08421" y="4192360"/>
              <a:ext cx="744554" cy="7365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9043" y="4840990"/>
              <a:ext cx="473528" cy="1718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2139043" y="5045097"/>
              <a:ext cx="1158893" cy="16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9042" y="5238210"/>
              <a:ext cx="1158893" cy="9248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34987" y="5047910"/>
              <a:ext cx="1417987" cy="11151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57471" y="5205984"/>
              <a:ext cx="595503" cy="5890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43980" y="437450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1]</a:t>
              </a:r>
              <a:endParaRPr lang="sl-SI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3896" y="5331301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4]</a:t>
              </a:r>
              <a:endParaRPr lang="sl-SI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67466" y="541617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3]</a:t>
              </a:r>
              <a:endParaRPr lang="sl-SI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60461" y="410974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[1, 2]</a:t>
              </a:r>
              <a:endParaRPr lang="sl-SI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0619" y="410158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4]</a:t>
              </a:r>
              <a:endParaRPr lang="sl-SI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90085" y="5495189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[2, 1]</a:t>
              </a:r>
              <a:endParaRPr lang="sl-SI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0714" y="4765900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3]</a:t>
              </a:r>
              <a:endParaRPr lang="sl-SI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2416" y="4974549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[2, 2]</a:t>
              </a:r>
              <a:endParaRPr lang="sl-SI" sz="14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202636" y="2015027"/>
            <a:ext cx="1117427" cy="1076463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ectangle 46"/>
          <p:cNvSpPr/>
          <p:nvPr/>
        </p:nvSpPr>
        <p:spPr>
          <a:xfrm>
            <a:off x="8111807" y="3172297"/>
            <a:ext cx="1595440" cy="1237131"/>
          </a:xfrm>
          <a:prstGeom prst="rect">
            <a:avLst/>
          </a:prstGeom>
          <a:solidFill>
            <a:srgbClr val="5B9BD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TextBox 47"/>
          <p:cNvSpPr txBox="1"/>
          <p:nvPr/>
        </p:nvSpPr>
        <p:spPr>
          <a:xfrm>
            <a:off x="8382205" y="4488237"/>
            <a:ext cx="293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Example ROI:</a:t>
            </a:r>
          </a:p>
          <a:p>
            <a:r>
              <a:rPr lang="sl-SI" dirty="0" smtClean="0"/>
              <a:t>(chip </a:t>
            </a:r>
            <a:r>
              <a:rPr lang="sl-SI" dirty="0" smtClean="0"/>
              <a:t>1, ch. </a:t>
            </a:r>
            <a:r>
              <a:rPr lang="sl-SI" dirty="0" smtClean="0"/>
              <a:t>1) </a:t>
            </a:r>
            <a:r>
              <a:rPr lang="sl-SI" dirty="0" smtClean="0"/>
              <a:t>+ </a:t>
            </a:r>
            <a:r>
              <a:rPr lang="sl-SI" dirty="0" smtClean="0"/>
              <a:t>(chip </a:t>
            </a:r>
            <a:r>
              <a:rPr lang="sl-SI" dirty="0" smtClean="0"/>
              <a:t>2, ch. </a:t>
            </a:r>
            <a:r>
              <a:rPr lang="sl-SI" dirty="0" smtClean="0"/>
              <a:t>1)</a:t>
            </a:r>
            <a:endParaRPr lang="sl-SI" dirty="0"/>
          </a:p>
        </p:txBody>
      </p:sp>
      <p:grpSp>
        <p:nvGrpSpPr>
          <p:cNvPr id="50" name="Group 49"/>
          <p:cNvGrpSpPr/>
          <p:nvPr/>
        </p:nvGrpSpPr>
        <p:grpSpPr>
          <a:xfrm>
            <a:off x="612322" y="3592038"/>
            <a:ext cx="5992585" cy="1989256"/>
            <a:chOff x="612322" y="3137268"/>
            <a:chExt cx="5992585" cy="1989256"/>
          </a:xfrm>
        </p:grpSpPr>
        <p:sp>
          <p:nvSpPr>
            <p:cNvPr id="26" name="Rectangle 25"/>
            <p:cNvSpPr/>
            <p:nvPr/>
          </p:nvSpPr>
          <p:spPr>
            <a:xfrm>
              <a:off x="612322" y="3377910"/>
              <a:ext cx="1061358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FEI4 ROI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14611" y="3376505"/>
              <a:ext cx="1390296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Telescope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1843" y="3377910"/>
              <a:ext cx="1376605" cy="80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 smtClean="0">
                  <a:solidFill>
                    <a:schemeClr val="tx1"/>
                  </a:solidFill>
                </a:rPr>
                <a:t>DRS4</a:t>
              </a:r>
              <a:endParaRPr lang="sl-SI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6" idx="3"/>
              <a:endCxn id="28" idx="1"/>
            </p:cNvCxnSpPr>
            <p:nvPr/>
          </p:nvCxnSpPr>
          <p:spPr>
            <a:xfrm>
              <a:off x="1673680" y="3778013"/>
              <a:ext cx="9981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3"/>
              <a:endCxn id="27" idx="1"/>
            </p:cNvCxnSpPr>
            <p:nvPr/>
          </p:nvCxnSpPr>
          <p:spPr>
            <a:xfrm flipV="1">
              <a:off x="4048448" y="3776608"/>
              <a:ext cx="1166163" cy="14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2"/>
            </p:cNvCxnSpPr>
            <p:nvPr/>
          </p:nvCxnSpPr>
          <p:spPr>
            <a:xfrm flipH="1">
              <a:off x="5902915" y="4176710"/>
              <a:ext cx="6844" cy="503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43002" y="4679798"/>
              <a:ext cx="4759913" cy="1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26" idx="2"/>
            </p:cNvCxnSpPr>
            <p:nvPr/>
          </p:nvCxnSpPr>
          <p:spPr>
            <a:xfrm flipV="1">
              <a:off x="1143001" y="4178115"/>
              <a:ext cx="0" cy="5030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798262" y="3137268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l-SI" dirty="0" smtClean="0"/>
                <a:t>HitOR</a:t>
              </a:r>
            </a:p>
            <a:p>
              <a:pPr algn="ctr"/>
              <a:r>
                <a:rPr lang="sl-SI" dirty="0" smtClean="0"/>
                <a:t>ROI</a:t>
              </a:r>
              <a:endParaRPr lang="sl-SI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83867" y="4757192"/>
              <a:ext cx="1428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read out FEI4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30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Noise/pick up problems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34" y="860389"/>
            <a:ext cx="5866440" cy="4363388"/>
          </a:xfrm>
        </p:spPr>
        <p:txBody>
          <a:bodyPr/>
          <a:lstStyle/>
          <a:p>
            <a:r>
              <a:rPr lang="sl-SI" dirty="0" smtClean="0"/>
              <a:t>High </a:t>
            </a:r>
            <a:r>
              <a:rPr lang="sl-SI" dirty="0" smtClean="0"/>
              <a:t>electronical pick-up </a:t>
            </a:r>
            <a:r>
              <a:rPr lang="sl-SI" dirty="0" smtClean="0"/>
              <a:t>level in the test beam environment</a:t>
            </a:r>
          </a:p>
          <a:p>
            <a:pPr lvl="1"/>
            <a:r>
              <a:rPr lang="sl-SI" dirty="0" smtClean="0"/>
              <a:t>noise RMS ≈ 10 mV</a:t>
            </a:r>
          </a:p>
          <a:p>
            <a:pPr lvl="1"/>
            <a:r>
              <a:rPr lang="sl-SI" dirty="0" smtClean="0"/>
              <a:t>signal MPV ≈ 20 mV</a:t>
            </a:r>
          </a:p>
          <a:p>
            <a:r>
              <a:rPr lang="sl-SI" dirty="0" smtClean="0"/>
              <a:t>Influenced by the </a:t>
            </a:r>
            <a:r>
              <a:rPr lang="sl-SI" b="1" dirty="0" smtClean="0">
                <a:solidFill>
                  <a:srgbClr val="FF00FF"/>
                </a:solidFill>
              </a:rPr>
              <a:t>cable</a:t>
            </a:r>
            <a:r>
              <a:rPr lang="sl-SI" dirty="0" smtClean="0"/>
              <a:t> connecting the DUT and the NI configuration unit</a:t>
            </a:r>
          </a:p>
          <a:p>
            <a:r>
              <a:rPr lang="sl-SI" dirty="0" smtClean="0"/>
              <a:t>S/N was improved by running at a lower supply voltage </a:t>
            </a:r>
            <a:r>
              <a:rPr lang="sl-SI" b="1" dirty="0" smtClean="0"/>
              <a:t>1.2 V </a:t>
            </a:r>
            <a:r>
              <a:rPr lang="sl-SI" b="1" dirty="0" smtClean="0">
                <a:sym typeface="Wingdings" panose="05000000000000000000" pitchFamily="2" charset="2"/>
              </a:rPr>
              <a:t> 1.0 V</a:t>
            </a:r>
            <a:endParaRPr lang="sl-SI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59" y="1575022"/>
            <a:ext cx="5384421" cy="3648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2985" y="1575022"/>
            <a:ext cx="2075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Single event waveform</a:t>
            </a:r>
            <a:endParaRPr lang="sl-SI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788592" y="3493628"/>
            <a:ext cx="1324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charge 20 mV</a:t>
            </a:r>
          </a:p>
          <a:p>
            <a:r>
              <a:rPr lang="sl-SI" sz="1600" dirty="0" smtClean="0"/>
              <a:t>(Landau tail)</a:t>
            </a:r>
            <a:endParaRPr lang="sl-SI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/>
          <a:stretch/>
        </p:blipFill>
        <p:spPr>
          <a:xfrm rot="5400000">
            <a:off x="1138685" y="3581566"/>
            <a:ext cx="2656532" cy="30654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542600" y="3668958"/>
            <a:ext cx="464097" cy="505897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6555381" y="1958489"/>
            <a:ext cx="4988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 smtClean="0"/>
              <a:t>U (V)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87299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Charge measurement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669475"/>
            <a:ext cx="5425569" cy="5424745"/>
          </a:xfrm>
        </p:spPr>
        <p:txBody>
          <a:bodyPr/>
          <a:lstStyle/>
          <a:p>
            <a:r>
              <a:rPr lang="sl-SI" dirty="0" smtClean="0"/>
              <a:t>Average waveform of 1000 acquisitons</a:t>
            </a:r>
          </a:p>
          <a:p>
            <a:r>
              <a:rPr lang="sl-SI" dirty="0" smtClean="0"/>
              <a:t>Select an integration window around the peak [</a:t>
            </a:r>
            <a:r>
              <a:rPr lang="sl-SI" i="1" dirty="0" smtClean="0"/>
              <a:t>t</a:t>
            </a:r>
            <a:r>
              <a:rPr lang="sl-SI" baseline="-25000" dirty="0" smtClean="0"/>
              <a:t>min</a:t>
            </a:r>
            <a:r>
              <a:rPr lang="sl-SI" dirty="0" smtClean="0"/>
              <a:t>, </a:t>
            </a:r>
            <a:r>
              <a:rPr lang="sl-SI" i="1" dirty="0" smtClean="0"/>
              <a:t>t</a:t>
            </a:r>
            <a:r>
              <a:rPr lang="sl-SI" baseline="-25000" dirty="0" smtClean="0"/>
              <a:t>max</a:t>
            </a:r>
            <a:r>
              <a:rPr lang="sl-SI" dirty="0" smtClean="0"/>
              <a:t>] (typically [– 6 ns, 6 ns])</a:t>
            </a:r>
          </a:p>
          <a:p>
            <a:r>
              <a:rPr lang="sl-SI" dirty="0" smtClean="0"/>
              <a:t>Signal = Integral around the peak 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Hit </a:t>
            </a:r>
            <a:r>
              <a:rPr lang="sl-SI" dirty="0" smtClean="0"/>
              <a:t>criterium for efficiency measurement:</a:t>
            </a:r>
          </a:p>
          <a:p>
            <a:pPr marL="0" indent="0" defTabSz="179388">
              <a:buNone/>
            </a:pPr>
            <a:r>
              <a:rPr lang="sl-SI" dirty="0">
                <a:solidFill>
                  <a:srgbClr val="C00000"/>
                </a:solidFill>
              </a:rPr>
              <a:t>	</a:t>
            </a:r>
            <a:r>
              <a:rPr lang="sl-SI" dirty="0" smtClean="0">
                <a:solidFill>
                  <a:srgbClr val="C00000"/>
                </a:solidFill>
              </a:rPr>
              <a:t> signal &gt; 3</a:t>
            </a:r>
            <a:r>
              <a:rPr lang="el-GR" dirty="0" smtClean="0">
                <a:solidFill>
                  <a:srgbClr val="C00000"/>
                </a:solidFill>
              </a:rPr>
              <a:t>σ</a:t>
            </a:r>
            <a:r>
              <a:rPr lang="sl-SI" dirty="0" smtClean="0">
                <a:solidFill>
                  <a:srgbClr val="C00000"/>
                </a:solidFill>
              </a:rPr>
              <a:t> above noise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06408" y="2116937"/>
                <a:ext cx="2978187" cy="7477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sl-SI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sl-SI" b="1" i="0">
                                      <a:latin typeface="Cambria Math" panose="02040503050406030204" pitchFamily="18" charset="0"/>
                                    </a:rPr>
                                    <m:t>𝐦𝐚𝐱</m:t>
                                  </m:r>
                                </m:fName>
                                <m:e>
                                  <m: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sub>
                          </m:sSub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l-SI" b="1" i="0">
                                  <a:latin typeface="Cambria Math" panose="02040503050406030204" pitchFamily="18" charset="0"/>
                                </a:rPr>
                                <m:t>𝐦𝐢𝐧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sl-SI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sl-SI" b="1" i="0">
                                      <a:latin typeface="Cambria Math" panose="02040503050406030204" pitchFamily="18" charset="0"/>
                                    </a:rPr>
                                    <m:t>𝐦𝐢𝐧</m:t>
                                  </m:r>
                                </m:fName>
                                <m:e>
                                  <m:r>
                                    <a:rPr lang="sl-SI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sl-SI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sl-SI" b="1" i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sub>
                          </m:sSub>
                        </m:sup>
                        <m:e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sl-SI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sl-SI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8" y="2116937"/>
                <a:ext cx="2978187" cy="7477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r="13181"/>
          <a:stretch/>
        </p:blipFill>
        <p:spPr>
          <a:xfrm>
            <a:off x="6047012" y="813707"/>
            <a:ext cx="5772150" cy="4176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5352" y="546080"/>
            <a:ext cx="27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Average of 1000 waveforms</a:t>
            </a:r>
            <a:endParaRPr lang="sl-SI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13378" y="1627907"/>
            <a:ext cx="0" cy="2619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227753" y="1627907"/>
            <a:ext cx="0" cy="2619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770313" y="3927545"/>
            <a:ext cx="211403" cy="211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7970419" y="1013407"/>
            <a:ext cx="183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integration </a:t>
            </a:r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window – signal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118549" y="1627907"/>
            <a:ext cx="0" cy="26193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832924" y="1627907"/>
            <a:ext cx="0" cy="26193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75590" y="1013407"/>
            <a:ext cx="183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00FF"/>
                </a:solidFill>
              </a:rPr>
              <a:t>integration </a:t>
            </a:r>
          </a:p>
          <a:p>
            <a:pPr algn="ctr"/>
            <a:r>
              <a:rPr lang="sl-SI" dirty="0" smtClean="0">
                <a:solidFill>
                  <a:srgbClr val="0000FF"/>
                </a:solidFill>
              </a:rPr>
              <a:t>window – noise</a:t>
            </a:r>
            <a:endParaRPr lang="sl-SI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6" y="3838132"/>
            <a:ext cx="4112427" cy="278678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873829" y="4212774"/>
            <a:ext cx="0" cy="2032907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7725" y="4226382"/>
            <a:ext cx="0" cy="2032907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73829" y="5070021"/>
            <a:ext cx="723896" cy="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07722" y="3809762"/>
            <a:ext cx="1378114" cy="22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1835542" y="3794393"/>
            <a:ext cx="149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Noise spectrum</a:t>
            </a:r>
            <a:endParaRPr lang="sl-SI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915326" y="4301928"/>
            <a:ext cx="103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C00000"/>
                </a:solidFill>
              </a:rPr>
              <a:t>baseline offset</a:t>
            </a:r>
            <a:endParaRPr lang="sl-SI" sz="1600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77312" y="4731582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+3</a:t>
            </a:r>
            <a:r>
              <a:rPr lang="el-GR" dirty="0">
                <a:solidFill>
                  <a:srgbClr val="C00000"/>
                </a:solidFill>
              </a:rPr>
              <a:t>σ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753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91" y="711866"/>
            <a:ext cx="3517063" cy="2383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Charge spectra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75"/>
            <a:ext cx="6385075" cy="43268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1273629" y="680937"/>
            <a:ext cx="3612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Chip 1, channel 3 (runs 1154 – 1155)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3093396" y="1279654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Very preliminary!</a:t>
            </a:r>
            <a:endParaRPr lang="sl-SI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0023" y="4687092"/>
            <a:ext cx="340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Looks like best case of all channels</a:t>
            </a:r>
            <a:endParaRPr lang="sl-SI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76" y="2891095"/>
            <a:ext cx="5316223" cy="3729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7086" y="2871284"/>
            <a:ext cx="2892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Chip 2, channel 1 (run 1149)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9261675" y="4237038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Very preliminary!</a:t>
            </a:r>
            <a:endParaRPr lang="sl-SI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23327" y="3423057"/>
            <a:ext cx="1402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discriminating </a:t>
            </a:r>
          </a:p>
          <a:p>
            <a:r>
              <a:rPr lang="sl-SI" sz="1600" dirty="0" smtClean="0"/>
              <a:t>threshold</a:t>
            </a:r>
            <a:endParaRPr lang="sl-SI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83921" y="5535386"/>
            <a:ext cx="211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+1000 V bias voltage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483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Efficiency maps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70" y="1140541"/>
            <a:ext cx="5466356" cy="370427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2" y="1140542"/>
            <a:ext cx="5466356" cy="3704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553" y="1049636"/>
            <a:ext cx="2607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Tracks,</a:t>
            </a:r>
            <a:r>
              <a:rPr lang="sl-SI" dirty="0" smtClean="0"/>
              <a:t> Chip 1, channel 3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7804764" y="1049636"/>
            <a:ext cx="2851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Efficiency,</a:t>
            </a:r>
            <a:r>
              <a:rPr lang="sl-SI" dirty="0" smtClean="0"/>
              <a:t> Chip 1, channel 3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7323352" y="3935304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Very preliminary!</a:t>
            </a:r>
            <a:endParaRPr lang="sl-SI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02733" y="4402233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Very preliminary!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31216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Efficiency maps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70" y="1140541"/>
            <a:ext cx="5466357" cy="370427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13. 11. 2018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RD42 2018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2" y="1140542"/>
            <a:ext cx="5466356" cy="3704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553" y="1049636"/>
            <a:ext cx="2607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Tracks,</a:t>
            </a:r>
            <a:r>
              <a:rPr lang="sl-SI" dirty="0" smtClean="0"/>
              <a:t> Chip 2, channel 1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7804764" y="1049636"/>
            <a:ext cx="2851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/>
              <a:t>Efficiency,</a:t>
            </a:r>
            <a:r>
              <a:rPr lang="sl-SI" dirty="0" smtClean="0"/>
              <a:t> Chip 2, channel 1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98851"/>
            <a:ext cx="487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ROI over two structures: chip1, ch. 1 + chip2, ch. 1</a:t>
            </a:r>
          </a:p>
          <a:p>
            <a:r>
              <a:rPr lang="sl-SI" dirty="0" smtClean="0"/>
              <a:t>Indications of cross talk between the channels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2966937" y="3779663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Very preliminary!</a:t>
            </a:r>
            <a:endParaRPr lang="sl-SI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066179" y="3779663"/>
            <a:ext cx="18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Very preliminary!</a:t>
            </a:r>
            <a:endParaRPr lang="sl-SI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326877" y="3964329"/>
            <a:ext cx="106416" cy="971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2677" y="4935725"/>
            <a:ext cx="116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cross talk?</a:t>
            </a:r>
            <a:endParaRPr lang="sl-S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9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48513</TotalTime>
  <Words>951</Words>
  <Application>Microsoft Office PowerPoint</Application>
  <PresentationFormat>Widescreen</PresentationFormat>
  <Paragraphs>189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BCM' chip</vt:lpstr>
      <vt:lpstr>CERN H6 test beam</vt:lpstr>
      <vt:lpstr>Trigger</vt:lpstr>
      <vt:lpstr>Noise/pick up problems</vt:lpstr>
      <vt:lpstr>Charge measurement</vt:lpstr>
      <vt:lpstr>Charge spectra</vt:lpstr>
      <vt:lpstr>Efficiency maps</vt:lpstr>
      <vt:lpstr>Efficiency maps</vt:lpstr>
      <vt:lpstr>PowerPoint Presentation</vt:lpstr>
      <vt:lpstr>Channel 1</vt:lpstr>
      <vt:lpstr>Channel 2</vt:lpstr>
      <vt:lpstr>Channel 3</vt:lpstr>
      <vt:lpstr>Channel 3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631</cp:revision>
  <cp:lastPrinted>2018-09-03T11:44:39Z</cp:lastPrinted>
  <dcterms:created xsi:type="dcterms:W3CDTF">2017-11-14T08:43:15Z</dcterms:created>
  <dcterms:modified xsi:type="dcterms:W3CDTF">2018-11-09T12:55:42Z</dcterms:modified>
</cp:coreProperties>
</file>