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0" r:id="rId15"/>
    <p:sldId id="258" r:id="rId16"/>
    <p:sldId id="259" r:id="rId17"/>
    <p:sldId id="261" r:id="rId18"/>
    <p:sldId id="283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6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3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5100-D40B-4ECE-8718-2E21D40630B4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9454-2175-4C40-BB0D-DFC1BBCC7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4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4847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75330/contribution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NSSMIC.2008.4774876" TargetMode="External"/><Relationship Id="rId2" Type="http://schemas.openxmlformats.org/officeDocument/2006/relationships/hyperlink" Target="https://indico.cern.ch/event/663851/contributions/2788203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18.10.00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698" y="579521"/>
            <a:ext cx="11166455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Results of TCT and Sr-90 measurements with </a:t>
            </a:r>
            <a:r>
              <a:rPr lang="en-US" sz="3200" dirty="0" smtClean="0"/>
              <a:t>ATLAS17LS detectors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Igor Mandić, Vladimir </a:t>
            </a:r>
            <a:r>
              <a:rPr lang="en-US" dirty="0" err="1" smtClean="0"/>
              <a:t>Cindro</a:t>
            </a:r>
            <a:r>
              <a:rPr lang="en-US" dirty="0" smtClean="0"/>
              <a:t> et al.,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400" dirty="0" err="1" smtClean="0"/>
              <a:t>Jožef</a:t>
            </a:r>
            <a:r>
              <a:rPr lang="en-US" sz="1400" dirty="0" smtClean="0"/>
              <a:t> Stefan Institute, Ljubljana, Slovenia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r>
              <a:rPr lang="en-US" dirty="0" smtClean="0"/>
              <a:t>ATLAS Upgrade Week, CERN, November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analog\TCT\Atlas12\pics\A12_n_p_p_pi_500V.png"/>
          <p:cNvPicPr>
            <a:picLocks noChangeAspect="1" noChangeArrowheads="1"/>
          </p:cNvPicPr>
          <p:nvPr/>
        </p:nvPicPr>
        <p:blipFill>
          <a:blip r:embed="rId2" cstate="print"/>
          <a:srcRect r="458"/>
          <a:stretch>
            <a:fillRect/>
          </a:stretch>
        </p:blipFill>
        <p:spPr bwMode="auto">
          <a:xfrm>
            <a:off x="4483431" y="2132907"/>
            <a:ext cx="6755183" cy="47250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876" y="104775"/>
            <a:ext cx="108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Edge TCT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73" y="493205"/>
            <a:ext cx="9539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with ATLAS12A sensors form 2015</a:t>
            </a:r>
          </a:p>
          <a:p>
            <a:r>
              <a:rPr lang="en-US" sz="1400" dirty="0" smtClean="0"/>
              <a:t>(See e.g.:</a:t>
            </a:r>
            <a:r>
              <a:rPr lang="en-US" sz="1400" dirty="0"/>
              <a:t> </a:t>
            </a:r>
            <a:r>
              <a:rPr lang="en-US" sz="1400" dirty="0" smtClean="0"/>
              <a:t>I. </a:t>
            </a:r>
            <a:r>
              <a:rPr lang="en-US" sz="1400" dirty="0" err="1" smtClean="0"/>
              <a:t>Mandic</a:t>
            </a:r>
            <a:r>
              <a:rPr lang="en-US" sz="1400" dirty="0" smtClean="0"/>
              <a:t>, </a:t>
            </a:r>
            <a:r>
              <a:rPr lang="en-US" sz="1400" i="1" dirty="0" smtClean="0"/>
              <a:t>ITK strip sensor meeting 20. October 2015,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://indico.cern.ch/event/448475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Compare: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Karlsruhe protons (23 </a:t>
            </a:r>
            <a:r>
              <a:rPr lang="en-US" sz="1600" dirty="0"/>
              <a:t>MeV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 closest to Birmingham protons (28 </a:t>
            </a:r>
            <a:r>
              <a:rPr lang="en-US" sz="1600" dirty="0">
                <a:sym typeface="Wingdings" panose="05000000000000000000" pitchFamily="2" charset="2"/>
              </a:rPr>
              <a:t>M</a:t>
            </a:r>
            <a:r>
              <a:rPr lang="en-US" sz="1600" dirty="0" smtClean="0">
                <a:sym typeface="Wingdings" panose="05000000000000000000" pitchFamily="2" charset="2"/>
              </a:rPr>
              <a:t>eV)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24 GeV protons,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PSI </a:t>
            </a:r>
            <a:r>
              <a:rPr lang="en-US" sz="1600" dirty="0" err="1" smtClean="0"/>
              <a:t>pions</a:t>
            </a:r>
            <a:r>
              <a:rPr lang="en-US" sz="1600" dirty="0" smtClean="0"/>
              <a:t> (300 MeV)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59455" y="6388248"/>
            <a:ext cx="2743200" cy="365125"/>
          </a:xfrm>
        </p:spPr>
        <p:txBody>
          <a:bodyPr/>
          <a:lstStyle/>
          <a:p>
            <a:fld id="{34275321-DC5C-4322-A2B9-5B6365D1340B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9370" y="496175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990" y="4316628"/>
            <a:ext cx="3745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ffect of Karlsruhe protons most similar to </a:t>
            </a:r>
          </a:p>
          <a:p>
            <a:r>
              <a:rPr lang="en-US" sz="1600" dirty="0" smtClean="0"/>
              <a:t>the effect of neutrons in ATLAS12A sensors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flipV="1">
            <a:off x="4310591" y="4500992"/>
            <a:ext cx="548488" cy="21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498522" y="261257"/>
            <a:ext cx="6719207" cy="5308139"/>
            <a:chOff x="1219200" y="381000"/>
            <a:chExt cx="7039154" cy="5523131"/>
          </a:xfrm>
        </p:grpSpPr>
        <p:pic>
          <p:nvPicPr>
            <p:cNvPr id="25602" name="Picture 2" descr="H:\analog\TCT\3d\Bari\TopTC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381000"/>
              <a:ext cx="6019800" cy="4514850"/>
            </a:xfrm>
            <a:prstGeom prst="rect">
              <a:avLst/>
            </a:prstGeom>
            <a:noFill/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5486400" y="4343400"/>
              <a:ext cx="114300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4953000" y="2590800"/>
              <a:ext cx="1676400" cy="2590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429000" y="4800600"/>
              <a:ext cx="11430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429000" y="4800600"/>
              <a:ext cx="76200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29200" y="5257800"/>
              <a:ext cx="32291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O</a:t>
              </a:r>
              <a:r>
                <a:rPr lang="en-US" dirty="0"/>
                <a:t>ne strip connected to amplifier</a:t>
              </a:r>
            </a:p>
            <a:p>
              <a:r>
                <a:rPr lang="en-US" dirty="0"/>
                <a:t>and to HV via </a:t>
              </a:r>
              <a:r>
                <a:rPr lang="sl-SI" dirty="0"/>
                <a:t>B</a:t>
              </a:r>
              <a:r>
                <a:rPr lang="en-US" dirty="0" err="1"/>
                <a:t>ias</a:t>
              </a:r>
              <a:r>
                <a:rPr lang="en-US" dirty="0"/>
                <a:t>-T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0" y="5257800"/>
              <a:ext cx="3311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Surrounding strips and</a:t>
              </a:r>
            </a:p>
            <a:p>
              <a:r>
                <a:rPr lang="en-US" dirty="0"/>
                <a:t>bias ring connected to HV supply 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69879" y="6184900"/>
            <a:ext cx="2743200" cy="365125"/>
          </a:xfrm>
        </p:spPr>
        <p:txBody>
          <a:bodyPr/>
          <a:lstStyle/>
          <a:p>
            <a:pPr>
              <a:defRPr/>
            </a:pPr>
            <a:fld id="{929CC0DF-B335-4131-B457-437F34084A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52257" y="5823858"/>
            <a:ext cx="7543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Metal: connected to same potential (HV supply)!</a:t>
            </a:r>
            <a:endParaRPr lang="en-US" dirty="0">
              <a:solidFill>
                <a:srgbClr val="0033CC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dirty="0">
                <a:solidFill>
                  <a:srgbClr val="C00000"/>
                </a:solidFill>
              </a:rPr>
              <a:t>weighting field as when connected to multi-channel readout chip!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4107" y="155121"/>
            <a:ext cx="100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Top TCT</a:t>
            </a:r>
            <a:endParaRPr lang="en-US" sz="2000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205468" y="1021220"/>
            <a:ext cx="40712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Narrow laser beam directed to the top surface</a:t>
            </a:r>
          </a:p>
          <a:p>
            <a:endParaRPr lang="en-US" sz="1400" dirty="0"/>
          </a:p>
          <a:p>
            <a:r>
              <a:rPr lang="en-US" sz="1400" dirty="0" smtClean="0"/>
              <a:t>More detail about Top-TCT in:</a:t>
            </a:r>
          </a:p>
          <a:p>
            <a:endParaRPr lang="en-US" sz="1400" dirty="0" smtClean="0"/>
          </a:p>
          <a:p>
            <a:r>
              <a:rPr lang="en-US" sz="1400" dirty="0" smtClean="0"/>
              <a:t>Mandić et al., “</a:t>
            </a:r>
            <a:r>
              <a:rPr lang="en-US" sz="1400" i="1" dirty="0" smtClean="0"/>
              <a:t>TCT </a:t>
            </a:r>
            <a:r>
              <a:rPr lang="en-US" sz="1400" i="1" dirty="0"/>
              <a:t>measurements of </a:t>
            </a:r>
            <a:endParaRPr lang="en-US" sz="1400" i="1" dirty="0" smtClean="0"/>
          </a:p>
          <a:p>
            <a:r>
              <a:rPr lang="en-US" sz="1400" i="1" dirty="0" smtClean="0"/>
              <a:t>irradiated </a:t>
            </a:r>
            <a:r>
              <a:rPr lang="en-US" sz="1400" i="1" dirty="0"/>
              <a:t>strip detectors </a:t>
            </a:r>
            <a:r>
              <a:rPr lang="en-US" sz="1400" i="1" dirty="0" smtClean="0"/>
              <a:t>with a </a:t>
            </a:r>
            <a:r>
              <a:rPr lang="en-US" sz="1400" i="1" dirty="0"/>
              <a:t>focused </a:t>
            </a:r>
            <a:endParaRPr lang="en-US" sz="1400" i="1" dirty="0" smtClean="0"/>
          </a:p>
          <a:p>
            <a:r>
              <a:rPr lang="en-US" sz="1400" i="1" dirty="0" smtClean="0"/>
              <a:t>laser </a:t>
            </a:r>
            <a:r>
              <a:rPr lang="en-US" sz="1400" i="1" dirty="0"/>
              <a:t>beam</a:t>
            </a:r>
            <a:r>
              <a:rPr lang="en-US" sz="1400" dirty="0"/>
              <a:t>”, 2013 JINST 8 P04016 </a:t>
            </a:r>
            <a:r>
              <a:rPr lang="en-US" sz="1400" dirty="0" smtClean="0"/>
              <a:t>  </a:t>
            </a:r>
          </a:p>
          <a:p>
            <a:endParaRPr lang="en-US" sz="1400" dirty="0"/>
          </a:p>
          <a:p>
            <a:r>
              <a:rPr lang="en-US" sz="1400" dirty="0" smtClean="0"/>
              <a:t>or slides of RD50 meeting in Bari in2012</a:t>
            </a:r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indico.cern.ch/event/175330/contributions/</a:t>
            </a:r>
            <a:endParaRPr lang="en-US" sz="1400" dirty="0" smtClean="0"/>
          </a:p>
          <a:p>
            <a:r>
              <a:rPr lang="en-US" sz="1400" dirty="0" smtClean="0"/>
              <a:t>283763/attachments/</a:t>
            </a:r>
          </a:p>
          <a:p>
            <a:r>
              <a:rPr lang="en-US" sz="1400" dirty="0" smtClean="0"/>
              <a:t>225128/315042/Mandic_Bari_2012.pdf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54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13" y="1230605"/>
            <a:ext cx="5770204" cy="40201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197702" y="3795824"/>
            <a:ext cx="446567" cy="157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2930" y="5401338"/>
            <a:ext cx="8847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much larger contribution to the charge on signal strip from carriers drifting far away in detector irradiated in Birmingham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>
                <a:sym typeface="Wingdings" panose="05000000000000000000" pitchFamily="2" charset="2"/>
              </a:rPr>
              <a:t>l</a:t>
            </a:r>
            <a:r>
              <a:rPr lang="en-US" sz="1600" dirty="0" smtClean="0">
                <a:sym typeface="Wingdings" panose="05000000000000000000" pitchFamily="2" charset="2"/>
              </a:rPr>
              <a:t>arge charge sharing and therefore large cluster size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1600" dirty="0" smtClean="0">
                <a:sym typeface="Wingdings" panose="05000000000000000000" pitchFamily="2" charset="2"/>
              </a:rPr>
              <a:t> consistent with large field and large charge collection near the back plane seen by Edge -TCT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85612" y="1004155"/>
            <a:ext cx="16475" cy="144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4107" y="155121"/>
            <a:ext cx="100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Top TCT</a:t>
            </a:r>
            <a:endParaRPr lang="en-US" sz="20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397063" y="246657"/>
            <a:ext cx="2787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etal on signal strip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connected to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dirty="0" smtClean="0"/>
              <a:t> amplifier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385" y="1520456"/>
            <a:ext cx="45940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Laser beam  perpendicular to  </a:t>
            </a:r>
          </a:p>
          <a:p>
            <a:r>
              <a:rPr lang="en-US" dirty="0" smtClean="0"/>
              <a:t>     detector surface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ove the beam in steps across </a:t>
            </a:r>
          </a:p>
          <a:p>
            <a:r>
              <a:rPr lang="en-US" dirty="0"/>
              <a:t> </a:t>
            </a:r>
            <a:r>
              <a:rPr lang="en-US" dirty="0" smtClean="0"/>
              <a:t>    detector surface perpendicular</a:t>
            </a:r>
          </a:p>
          <a:p>
            <a:r>
              <a:rPr lang="en-US" dirty="0"/>
              <a:t> </a:t>
            </a:r>
            <a:r>
              <a:rPr lang="en-US" dirty="0" smtClean="0"/>
              <a:t>     to the strips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oints show charge collected on signal strip</a:t>
            </a:r>
          </a:p>
          <a:p>
            <a:r>
              <a:rPr lang="en-US" dirty="0" smtClean="0"/>
              <a:t>      when laser beam at this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2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008" y="180286"/>
            <a:ext cx="11745075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Conclusions: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unusual behavior of A17LS detectors irradiated with protons in Birmingham </a:t>
            </a:r>
            <a:r>
              <a:rPr lang="en-US" sz="1600" dirty="0" smtClean="0">
                <a:sym typeface="Wingdings" panose="05000000000000000000" pitchFamily="2" charset="2"/>
              </a:rPr>
              <a:t> different than after irradiation with neutrons or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protons at CYRIC or CERN-PS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e</a:t>
            </a:r>
            <a:r>
              <a:rPr lang="en-US" sz="1600" dirty="0" smtClean="0">
                <a:sym typeface="Wingdings" panose="05000000000000000000" pitchFamily="2" charset="2"/>
              </a:rPr>
              <a:t>ffect of Birmingham protons in this irradiation different than effect of 23 MeV protons in Karlsruhe on ATLAS12A detectors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(measured in2015)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Edge-TCT </a:t>
            </a:r>
            <a:r>
              <a:rPr lang="en-US" sz="1600" dirty="0"/>
              <a:t>shows large back side electric field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</a:t>
            </a:r>
            <a:r>
              <a:rPr lang="en-US" sz="1600" dirty="0"/>
              <a:t>looks like “type inversion” to n-type bulk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Top-TCT indicates more charge sharing after Birmingham irradiation</a:t>
            </a:r>
            <a:r>
              <a:rPr lang="en-US" sz="1600" dirty="0" smtClean="0">
                <a:sym typeface="Wingdings" panose="05000000000000000000" pitchFamily="2" charset="2"/>
              </a:rPr>
              <a:t>  consistent with high field at the back seen by E-TCT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 collected charge measured with Sr-90 with diodes for irradiated in Birmingham to 5e14, 1e15 and 2e15, </a:t>
            </a:r>
          </a:p>
          <a:p>
            <a:r>
              <a:rPr lang="en-US" sz="1600" dirty="0" smtClean="0"/>
              <a:t>      drop of charge collection after short term annealing</a:t>
            </a:r>
          </a:p>
          <a:p>
            <a:r>
              <a:rPr lang="en-US" sz="1600" dirty="0" smtClean="0"/>
              <a:t>       </a:t>
            </a:r>
            <a:r>
              <a:rPr lang="en-US" sz="1600" dirty="0" smtClean="0">
                <a:sym typeface="Wingdings" panose="05000000000000000000" pitchFamily="2" charset="2"/>
              </a:rPr>
              <a:t> consistent with charge collection measurements with mini detectors made by other groups</a:t>
            </a:r>
            <a:endParaRPr lang="en-US" sz="1600" dirty="0" smtClean="0"/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type inversion in p-type material and drop of collected charge after short (beneficial) annealing seen only in epitaxial silicon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irradiated at CERN-PS (e.g. </a:t>
            </a:r>
            <a:r>
              <a:rPr lang="en-US" sz="1600" dirty="0">
                <a:sym typeface="Wingdings" panose="05000000000000000000" pitchFamily="2" charset="2"/>
              </a:rPr>
              <a:t>P. Dias de </a:t>
            </a:r>
            <a:r>
              <a:rPr lang="en-US" sz="1600" dirty="0" smtClean="0">
                <a:sym typeface="Wingdings" panose="05000000000000000000" pitchFamily="2" charset="2"/>
              </a:rPr>
              <a:t>Almeida, RD50 workshop  </a:t>
            </a:r>
            <a:r>
              <a:rPr lang="en-US" sz="1600" dirty="0">
                <a:hlinkClick r:id="rId2"/>
              </a:rPr>
              <a:t>https://indico.cern.ch/event/663851/contributions/2788203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or </a:t>
            </a:r>
            <a:r>
              <a:rPr lang="en-US" sz="1600" dirty="0" err="1" smtClean="0"/>
              <a:t>Khomenkov</a:t>
            </a:r>
            <a:r>
              <a:rPr lang="en-US" sz="1600" dirty="0" smtClean="0"/>
              <a:t> et al., </a:t>
            </a:r>
            <a:r>
              <a:rPr lang="en-US" sz="1600" dirty="0"/>
              <a:t> </a:t>
            </a:r>
            <a:r>
              <a:rPr lang="en-US" sz="1600" dirty="0" smtClean="0"/>
              <a:t>2008 </a:t>
            </a:r>
            <a:r>
              <a:rPr lang="en-US" sz="1600" dirty="0"/>
              <a:t>IEEE Nuclear Science Symposium Conference </a:t>
            </a:r>
            <a:r>
              <a:rPr lang="en-US" sz="1600" dirty="0" smtClean="0"/>
              <a:t>Record, </a:t>
            </a:r>
            <a:r>
              <a:rPr lang="en-US" sz="1600" dirty="0" smtClean="0">
                <a:hlinkClick r:id="rId3"/>
              </a:rPr>
              <a:t>10.1109/NSSMIC.2008.4774876</a:t>
            </a:r>
            <a:r>
              <a:rPr lang="en-US" sz="1600" dirty="0" smtClean="0"/>
              <a:t> 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effects seen in this irradiation not understood </a:t>
            </a:r>
            <a:r>
              <a:rPr lang="en-US" sz="1600" dirty="0" smtClean="0">
                <a:sym typeface="Wingdings" panose="05000000000000000000" pitchFamily="2" charset="2"/>
              </a:rPr>
              <a:t></a:t>
            </a:r>
            <a:r>
              <a:rPr lang="en-US" sz="1600" dirty="0" smtClean="0"/>
              <a:t> </a:t>
            </a:r>
            <a:r>
              <a:rPr lang="en-US" sz="1600" dirty="0"/>
              <a:t>why </a:t>
            </a:r>
            <a:r>
              <a:rPr lang="en-US" sz="1600" dirty="0" smtClean="0"/>
              <a:t>this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</a:t>
            </a:r>
            <a:r>
              <a:rPr lang="en-US" sz="1600" dirty="0"/>
              <a:t>only </a:t>
            </a:r>
            <a:r>
              <a:rPr lang="en-US" sz="1600" dirty="0" smtClean="0"/>
              <a:t>with Birmingham protons and </a:t>
            </a:r>
            <a:r>
              <a:rPr lang="en-US" sz="1600" dirty="0"/>
              <a:t>not </a:t>
            </a:r>
            <a:r>
              <a:rPr lang="en-US" sz="1600" dirty="0" smtClean="0"/>
              <a:t>with </a:t>
            </a:r>
            <a:r>
              <a:rPr lang="en-US" sz="1600" dirty="0"/>
              <a:t>other proton </a:t>
            </a:r>
            <a:r>
              <a:rPr lang="en-US" sz="1600" dirty="0" smtClean="0"/>
              <a:t>sources?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</a:t>
            </a:r>
            <a:r>
              <a:rPr lang="en-US" sz="1600" dirty="0" smtClean="0">
                <a:sym typeface="Wingdings" panose="05000000000000000000" pitchFamily="2" charset="2"/>
              </a:rPr>
              <a:t>       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Outlook: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repeat irradiation of ATLAS17LS minis and diodes in Birmingham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747" y="409074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Gibljivost</a:t>
            </a:r>
            <a:r>
              <a:rPr lang="en-US" dirty="0" smtClean="0"/>
              <a:t> </a:t>
            </a:r>
            <a:r>
              <a:rPr lang="en-US" dirty="0" err="1" smtClean="0"/>
              <a:t>nosilcev</a:t>
            </a:r>
            <a:r>
              <a:rPr lang="en-US" dirty="0" smtClean="0"/>
              <a:t> v </a:t>
            </a:r>
            <a:r>
              <a:rPr lang="en-US" dirty="0" err="1" smtClean="0"/>
              <a:t>visoko</a:t>
            </a:r>
            <a:r>
              <a:rPr lang="en-US" dirty="0"/>
              <a:t> </a:t>
            </a:r>
            <a:r>
              <a:rPr lang="en-US" dirty="0" err="1" smtClean="0"/>
              <a:t>obsevanem</a:t>
            </a:r>
            <a:r>
              <a:rPr lang="en-US" dirty="0" smtClean="0"/>
              <a:t> </a:t>
            </a:r>
            <a:r>
              <a:rPr lang="en-US" dirty="0" err="1" smtClean="0"/>
              <a:t>siliciju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4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882" y="644236"/>
            <a:ext cx="206979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I-V </a:t>
            </a:r>
            <a:r>
              <a:rPr lang="en-US" dirty="0" err="1" smtClean="0"/>
              <a:t>pri</a:t>
            </a:r>
            <a:r>
              <a:rPr lang="en-US" dirty="0" smtClean="0"/>
              <a:t> 1 </a:t>
            </a:r>
            <a:r>
              <a:rPr lang="en-US" dirty="0" smtClean="0"/>
              <a:t>V forward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Calculation:</a:t>
            </a:r>
          </a:p>
          <a:p>
            <a:endParaRPr lang="en-US" dirty="0"/>
          </a:p>
          <a:p>
            <a:r>
              <a:rPr lang="en-US" dirty="0" err="1" smtClean="0"/>
              <a:t>Eg</a:t>
            </a:r>
            <a:r>
              <a:rPr lang="en-US" dirty="0" smtClean="0"/>
              <a:t> = 1.12 eV</a:t>
            </a:r>
          </a:p>
          <a:p>
            <a:endParaRPr lang="en-US" dirty="0" smtClean="0"/>
          </a:p>
          <a:p>
            <a:r>
              <a:rPr lang="en-US" dirty="0" smtClean="0"/>
              <a:t>Phi = 3e16</a:t>
            </a:r>
            <a:endParaRPr lang="en-US" dirty="0"/>
          </a:p>
          <a:p>
            <a:r>
              <a:rPr lang="en-US" dirty="0" err="1" smtClean="0"/>
              <a:t>mu_e+mu_h</a:t>
            </a:r>
            <a:r>
              <a:rPr lang="en-US" dirty="0" smtClean="0"/>
              <a:t> = 1500</a:t>
            </a:r>
          </a:p>
          <a:p>
            <a:endParaRPr lang="en-US" dirty="0" smtClean="0"/>
          </a:p>
          <a:p>
            <a:r>
              <a:rPr lang="en-US" dirty="0" smtClean="0"/>
              <a:t>Phi = 1e17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u_e+mu_h</a:t>
            </a:r>
            <a:r>
              <a:rPr lang="en-US" dirty="0" smtClean="0"/>
              <a:t> = 900</a:t>
            </a:r>
          </a:p>
          <a:p>
            <a:endParaRPr lang="en-US" dirty="0"/>
          </a:p>
          <a:p>
            <a:r>
              <a:rPr lang="en-US" dirty="0" smtClean="0"/>
              <a:t>Phi = 3e17</a:t>
            </a:r>
          </a:p>
          <a:p>
            <a:r>
              <a:rPr lang="en-US" dirty="0" err="1" smtClean="0"/>
              <a:t>mu_e</a:t>
            </a:r>
            <a:r>
              <a:rPr lang="en-US" dirty="0" smtClean="0"/>
              <a:t> + </a:t>
            </a:r>
            <a:r>
              <a:rPr lang="en-US" dirty="0" err="1" smtClean="0"/>
              <a:t>mu_h</a:t>
            </a:r>
            <a:r>
              <a:rPr lang="en-US" dirty="0" smtClean="0"/>
              <a:t> = 300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1" y="620425"/>
            <a:ext cx="8199831" cy="563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168" y="6104021"/>
            <a:ext cx="3378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Gibljivosti</a:t>
            </a:r>
            <a:r>
              <a:rPr lang="en-US" dirty="0" smtClean="0"/>
              <a:t> </a:t>
            </a:r>
            <a:r>
              <a:rPr lang="en-US" dirty="0" err="1" smtClean="0"/>
              <a:t>večje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merjeno</a:t>
            </a:r>
            <a:r>
              <a:rPr lang="en-US" dirty="0" smtClean="0"/>
              <a:t> s TCT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33800" y="6419172"/>
            <a:ext cx="4762500" cy="365125"/>
          </a:xfrm>
        </p:spPr>
        <p:txBody>
          <a:bodyPr/>
          <a:lstStyle/>
          <a:p>
            <a:r>
              <a:rPr lang="en-US" dirty="0" smtClean="0"/>
              <a:t>I. Mandić, 32nd RD50 workshop, June 2018, Hamburg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89222" y="5854047"/>
            <a:ext cx="2743200" cy="365125"/>
          </a:xfrm>
        </p:spPr>
        <p:txBody>
          <a:bodyPr/>
          <a:lstStyle/>
          <a:p>
            <a:fld id="{1A818568-98B3-41BD-9184-AAD831A1A33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549" y="9651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Mobility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251" y="632286"/>
            <a:ext cx="8825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from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Mikuž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al.: mobility estimated </a:t>
            </a:r>
            <a:r>
              <a:rPr lang="en-US" dirty="0" smtClean="0"/>
              <a:t>from velocity profiles in forward bias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Assumptions:  </a:t>
            </a:r>
            <a:r>
              <a:rPr lang="en-US" dirty="0" smtClean="0"/>
              <a:t>1) electric </a:t>
            </a:r>
            <a:r>
              <a:rPr lang="en-US" dirty="0"/>
              <a:t>field in forward bias: </a:t>
            </a:r>
            <a:r>
              <a:rPr lang="en-US" i="1" dirty="0"/>
              <a:t>E = V/D, 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 bias voltage, </a:t>
            </a:r>
            <a:r>
              <a:rPr lang="en-US" i="1" dirty="0"/>
              <a:t>D </a:t>
            </a:r>
            <a:r>
              <a:rPr lang="en-US" dirty="0"/>
              <a:t>detector thickness)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2) saturation velocity </a:t>
            </a:r>
            <a:r>
              <a:rPr lang="en-US" i="1" dirty="0" err="1" smtClean="0"/>
              <a:t>v</a:t>
            </a:r>
            <a:r>
              <a:rPr lang="en-US" b="1" i="1" baseline="-25000" dirty="0" err="1" smtClean="0"/>
              <a:t>sat</a:t>
            </a:r>
            <a:r>
              <a:rPr lang="en-US" dirty="0" smtClean="0"/>
              <a:t> = 190 um/ns does not change with </a:t>
            </a:r>
            <a:r>
              <a:rPr lang="en-US" dirty="0" err="1" smtClean="0"/>
              <a:t>fluence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3) </a:t>
            </a:r>
            <a:r>
              <a:rPr lang="en-US" dirty="0"/>
              <a:t>fit with: </a:t>
            </a:r>
            <a:r>
              <a:rPr lang="en-US" sz="2400" i="1" dirty="0"/>
              <a:t>v = µ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∙</a:t>
            </a:r>
            <a:r>
              <a:rPr lang="en-US" sz="2400" i="1" dirty="0"/>
              <a:t>E/(1+µ</a:t>
            </a:r>
            <a:r>
              <a:rPr lang="en-US" sz="2400" b="1" i="1" baseline="-25000" dirty="0"/>
              <a:t>0</a:t>
            </a:r>
            <a:r>
              <a:rPr lang="en-US" sz="2400" b="1" i="1" dirty="0"/>
              <a:t>∙</a:t>
            </a:r>
            <a:r>
              <a:rPr lang="en-US" sz="2400" i="1" dirty="0"/>
              <a:t>E/ </a:t>
            </a:r>
            <a:r>
              <a:rPr lang="en-US" sz="2400" i="1" dirty="0" err="1"/>
              <a:t>v</a:t>
            </a:r>
            <a:r>
              <a:rPr lang="en-US" sz="2400" b="1" i="1" baseline="-25000" dirty="0" err="1"/>
              <a:t>sat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5" y="2747711"/>
            <a:ext cx="5369116" cy="3740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250" y="3052210"/>
            <a:ext cx="13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7849" y="2062096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agreement with previous  measurements!</a:t>
            </a:r>
          </a:p>
          <a:p>
            <a:r>
              <a:rPr lang="en-US" dirty="0" smtClean="0"/>
              <a:t>Table from M. </a:t>
            </a:r>
            <a:r>
              <a:rPr lang="en-US" dirty="0" err="1" smtClean="0"/>
              <a:t>Mikuž</a:t>
            </a:r>
            <a:r>
              <a:rPr lang="en-US" dirty="0" smtClean="0"/>
              <a:t> et al.: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8464" y="5182709"/>
            <a:ext cx="612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at 3e17 uncertain </a:t>
            </a:r>
            <a:r>
              <a:rPr lang="en-US" dirty="0" smtClean="0">
                <a:sym typeface="Wingdings" panose="05000000000000000000" pitchFamily="2" charset="2"/>
              </a:rPr>
              <a:t> should be interpreted as upper limit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z</a:t>
            </a:r>
            <a:r>
              <a:rPr lang="en-US" dirty="0" smtClean="0"/>
              <a:t>ero field mobility decreases with </a:t>
            </a:r>
            <a:r>
              <a:rPr lang="en-US" dirty="0" err="1" smtClean="0"/>
              <a:t>fluence</a:t>
            </a:r>
            <a:r>
              <a:rPr lang="en-US" dirty="0" smtClean="0"/>
              <a:t>!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en-US" dirty="0" smtClean="0"/>
              <a:t>velocity increases linearly with field up to high </a:t>
            </a:r>
            <a:r>
              <a:rPr lang="en-US" i="1" dirty="0" smtClean="0"/>
              <a:t>E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34" y="2784232"/>
            <a:ext cx="3157538" cy="22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3" y="3553325"/>
            <a:ext cx="4455439" cy="31041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8" y="243780"/>
            <a:ext cx="4416381" cy="3076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84" y="569495"/>
            <a:ext cx="143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30 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79031" y="3842085"/>
            <a:ext cx="16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1000 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85162" y="1787966"/>
            <a:ext cx="657727" cy="60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86275" y="1833722"/>
            <a:ext cx="352927" cy="1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591014" y="2277250"/>
            <a:ext cx="376990" cy="160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44552" y="1843201"/>
            <a:ext cx="376990" cy="802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27962" y="2301313"/>
            <a:ext cx="393032" cy="80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789" y="3416968"/>
            <a:ext cx="4800823" cy="3344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28547" y="3906253"/>
            <a:ext cx="139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 300 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637159" y="1019767"/>
            <a:ext cx="222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1e15, 24 GeV protons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2443" y="56147"/>
            <a:ext cx="587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E-TCT, </a:t>
            </a:r>
            <a:r>
              <a:rPr lang="en-US" dirty="0" err="1" smtClean="0"/>
              <a:t>ponovitev</a:t>
            </a:r>
            <a:r>
              <a:rPr lang="en-US" dirty="0" smtClean="0"/>
              <a:t> </a:t>
            </a:r>
            <a:r>
              <a:rPr lang="en-US" dirty="0" err="1" smtClean="0"/>
              <a:t>meritvev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detector, </a:t>
            </a:r>
            <a:r>
              <a:rPr lang="en-US" dirty="0" err="1" smtClean="0"/>
              <a:t>ki</a:t>
            </a:r>
            <a:r>
              <a:rPr lang="en-US" dirty="0" smtClean="0"/>
              <a:t> se je </a:t>
            </a:r>
            <a:r>
              <a:rPr lang="en-US" dirty="0" err="1" smtClean="0"/>
              <a:t>čudno</a:t>
            </a:r>
            <a:r>
              <a:rPr lang="en-US" dirty="0" smtClean="0"/>
              <a:t> </a:t>
            </a:r>
            <a:r>
              <a:rPr lang="en-US" dirty="0" err="1" smtClean="0"/>
              <a:t>obnašal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 smtClean="0">
                <a:sym typeface="Wingdings" panose="05000000000000000000" pitchFamily="2" charset="2"/>
              </a:rPr>
              <a:t>Merili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praktikanti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letos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poleti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056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0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56" y="147235"/>
            <a:ext cx="8751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Obsevanje</a:t>
            </a:r>
            <a:r>
              <a:rPr lang="en-US" dirty="0" smtClean="0"/>
              <a:t> </a:t>
            </a:r>
            <a:r>
              <a:rPr lang="en-US" dirty="0" err="1" smtClean="0"/>
              <a:t>NurFET</a:t>
            </a:r>
            <a:r>
              <a:rPr lang="en-US" dirty="0" smtClean="0"/>
              <a:t> </a:t>
            </a:r>
            <a:r>
              <a:rPr lang="en-US" dirty="0" err="1" smtClean="0"/>
              <a:t>radfetov</a:t>
            </a:r>
            <a:r>
              <a:rPr lang="en-US" dirty="0" smtClean="0"/>
              <a:t> v </a:t>
            </a:r>
            <a:r>
              <a:rPr lang="en-US" dirty="0" smtClean="0"/>
              <a:t>IRRAD</a:t>
            </a:r>
            <a:r>
              <a:rPr lang="en-US" dirty="0" smtClean="0"/>
              <a:t> </a:t>
            </a:r>
            <a:r>
              <a:rPr lang="en-US" dirty="0" smtClean="0"/>
              <a:t>v </a:t>
            </a:r>
            <a:r>
              <a:rPr lang="en-US" dirty="0" err="1" smtClean="0"/>
              <a:t>CERNu</a:t>
            </a:r>
            <a:r>
              <a:rPr lang="en-US" dirty="0" smtClean="0"/>
              <a:t>, </a:t>
            </a:r>
            <a:r>
              <a:rPr lang="en-US" dirty="0" err="1" smtClean="0"/>
              <a:t>oktober</a:t>
            </a:r>
            <a:r>
              <a:rPr lang="en-US" dirty="0" smtClean="0"/>
              <a:t> 2018</a:t>
            </a:r>
          </a:p>
          <a:p>
            <a:endParaRPr lang="en-US" dirty="0" smtClean="0"/>
          </a:p>
          <a:p>
            <a:r>
              <a:rPr lang="en-US" dirty="0" err="1" smtClean="0"/>
              <a:t>Turški</a:t>
            </a:r>
            <a:r>
              <a:rPr lang="en-US" dirty="0" smtClean="0"/>
              <a:t> </a:t>
            </a:r>
            <a:r>
              <a:rPr lang="en-US" dirty="0" err="1" smtClean="0"/>
              <a:t>radfeti</a:t>
            </a:r>
            <a:r>
              <a:rPr lang="en-US" dirty="0" smtClean="0"/>
              <a:t>, 120 nm </a:t>
            </a:r>
            <a:r>
              <a:rPr lang="en-US" dirty="0" err="1" smtClean="0"/>
              <a:t>debelina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, test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morebitno</a:t>
            </a:r>
            <a:r>
              <a:rPr lang="en-US" dirty="0" smtClean="0"/>
              <a:t> </a:t>
            </a:r>
            <a:r>
              <a:rPr lang="en-US" dirty="0" err="1" smtClean="0"/>
              <a:t>uporabo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radiation monitor v </a:t>
            </a:r>
            <a:r>
              <a:rPr lang="en-US" dirty="0" err="1" smtClean="0"/>
              <a:t>Itk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6038" y="2704454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Obsevanje</a:t>
            </a:r>
            <a:r>
              <a:rPr lang="en-US" dirty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 v </a:t>
            </a:r>
            <a:r>
              <a:rPr lang="en-US" dirty="0" err="1" smtClean="0"/>
              <a:t>reaktorju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8" y="3031450"/>
            <a:ext cx="5725718" cy="2664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653" y="2386739"/>
            <a:ext cx="19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Kalibracija</a:t>
            </a:r>
            <a:r>
              <a:rPr lang="en-US" dirty="0" smtClean="0"/>
              <a:t> s Cz137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73" t="7702" r="8780" b="4462"/>
          <a:stretch/>
        </p:blipFill>
        <p:spPr>
          <a:xfrm>
            <a:off x="5742121" y="3210725"/>
            <a:ext cx="5751073" cy="2252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0284" y="5928102"/>
            <a:ext cx="28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prenizka</a:t>
            </a:r>
            <a:r>
              <a:rPr lang="en-US" dirty="0" smtClean="0"/>
              <a:t> </a:t>
            </a:r>
            <a:r>
              <a:rPr lang="en-US" dirty="0" err="1" smtClean="0"/>
              <a:t>dozna</a:t>
            </a:r>
            <a:r>
              <a:rPr lang="en-US" dirty="0" smtClean="0"/>
              <a:t> </a:t>
            </a:r>
            <a:r>
              <a:rPr lang="en-US" dirty="0" err="1" smtClean="0"/>
              <a:t>hitrost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Pričakuješ</a:t>
            </a:r>
            <a:r>
              <a:rPr lang="en-US" dirty="0" smtClean="0">
                <a:sym typeface="Wingdings" panose="05000000000000000000" pitchFamily="2" charset="2"/>
              </a:rPr>
              <a:t> ~20 </a:t>
            </a:r>
            <a:r>
              <a:rPr lang="en-US" dirty="0" err="1" smtClean="0">
                <a:sym typeface="Wingdings" panose="05000000000000000000" pitchFamily="2" charset="2"/>
              </a:rPr>
              <a:t>cGy</a:t>
            </a:r>
            <a:r>
              <a:rPr lang="en-US" dirty="0" smtClean="0">
                <a:sym typeface="Wingdings" panose="05000000000000000000" pitchFamily="2" charset="2"/>
              </a:rPr>
              <a:t>/s??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264" y="1924373"/>
            <a:ext cx="9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Krambi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5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76" y="94771"/>
            <a:ext cx="102760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of measurements with A17LS mini detectors irradiated with 28 MeV protons at Birmingham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8" y="2123187"/>
            <a:ext cx="4289959" cy="2934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34" y="2027276"/>
            <a:ext cx="4646588" cy="311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026" y="5306938"/>
            <a:ext cx="5268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after irradiation with 5e14 n/cm</a:t>
            </a:r>
            <a:r>
              <a:rPr lang="en-US" sz="1600" b="1" baseline="30000" dirty="0" smtClean="0"/>
              <a:t>2</a:t>
            </a:r>
            <a:r>
              <a:rPr lang="en-US" sz="1600" dirty="0" smtClean="0"/>
              <a:t> protons at Birmingham: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low collected charge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large cluster size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10065" y="3665222"/>
            <a:ext cx="552551" cy="183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98292" y="3913975"/>
            <a:ext cx="2220213" cy="1531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947" y="1010667"/>
            <a:ext cx="1050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presentation at </a:t>
            </a:r>
            <a:r>
              <a:rPr lang="en-US" sz="1400" dirty="0" err="1" smtClean="0"/>
              <a:t>Itk</a:t>
            </a:r>
            <a:r>
              <a:rPr lang="en-US" sz="1400" dirty="0" smtClean="0"/>
              <a:t> week in </a:t>
            </a:r>
            <a:r>
              <a:rPr lang="en-US" sz="1400" dirty="0" err="1" smtClean="0"/>
              <a:t>Oxord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https</a:t>
            </a:r>
            <a:r>
              <a:rPr lang="en-US" sz="1400" dirty="0"/>
              <a:t>://indico.cern.ch/event/726191/contributions/3151464/attachments/1722835/2782344/ITkStripSensors_MS3-tests_2018-09-26_v4.pdf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363" y="1690578"/>
            <a:ext cx="3004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Measurements from Birmingham: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358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r="17655" b="13333"/>
          <a:stretch/>
        </p:blipFill>
        <p:spPr>
          <a:xfrm rot="16200000">
            <a:off x="2552163" y="-1141425"/>
            <a:ext cx="3441700" cy="5943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053943" y="550191"/>
            <a:ext cx="104231" cy="2735621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04668" y="169817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mm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34602" y="3346102"/>
            <a:ext cx="3928906" cy="90435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2290" y="336619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mm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1151" y="3769807"/>
            <a:ext cx="4992357" cy="8876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48519" y="390880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43305" y="813917"/>
            <a:ext cx="1185706" cy="211015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-177" r="24431" b="2687"/>
          <a:stretch/>
        </p:blipFill>
        <p:spPr>
          <a:xfrm rot="16200000">
            <a:off x="3138434" y="2445098"/>
            <a:ext cx="2069963" cy="6162993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738365" y="4572000"/>
            <a:ext cx="1676" cy="1810378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sm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4206" y="491364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15199" y="3165231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26923" y="6101024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ide view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44273" y="47227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132456" y="1698171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~18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531430" y="572756"/>
            <a:ext cx="1406768" cy="3416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17618" y="160774"/>
            <a:ext cx="127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 senor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47" y="1195306"/>
            <a:ext cx="5783451" cy="43375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52089" y="2836190"/>
            <a:ext cx="3107409" cy="6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56902" y="3115159"/>
            <a:ext cx="6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žarek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0" y="1967043"/>
            <a:ext cx="5249111" cy="362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665" y="364210"/>
            <a:ext cx="4920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Temperaturna</a:t>
            </a:r>
            <a:r>
              <a:rPr lang="en-US" dirty="0" smtClean="0"/>
              <a:t> </a:t>
            </a:r>
            <a:r>
              <a:rPr lang="en-US" dirty="0" err="1" smtClean="0"/>
              <a:t>odvisnost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obsevanjem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25 </a:t>
            </a:r>
            <a:r>
              <a:rPr lang="en-US" dirty="0" err="1" smtClean="0"/>
              <a:t>uA</a:t>
            </a:r>
            <a:r>
              <a:rPr lang="en-US" dirty="0" smtClean="0"/>
              <a:t> </a:t>
            </a:r>
            <a:r>
              <a:rPr lang="en-US" dirty="0" err="1" smtClean="0"/>
              <a:t>boljše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200 </a:t>
            </a:r>
            <a:r>
              <a:rPr lang="en-US" dirty="0" err="1" smtClean="0"/>
              <a:t>uA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 </a:t>
            </a:r>
            <a:r>
              <a:rPr lang="en-US" dirty="0" err="1" smtClean="0"/>
              <a:t>nižji</a:t>
            </a:r>
            <a:r>
              <a:rPr lang="en-US" dirty="0" smtClean="0"/>
              <a:t> </a:t>
            </a:r>
            <a:r>
              <a:rPr lang="en-US" dirty="0" err="1" smtClean="0"/>
              <a:t>tok</a:t>
            </a:r>
            <a:r>
              <a:rPr lang="en-US" dirty="0" smtClean="0"/>
              <a:t>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ugoden</a:t>
            </a:r>
            <a:r>
              <a:rPr lang="en-US" dirty="0" smtClean="0"/>
              <a:t>, </a:t>
            </a:r>
            <a:r>
              <a:rPr lang="en-US" dirty="0" err="1" smtClean="0"/>
              <a:t>ker</a:t>
            </a:r>
            <a:r>
              <a:rPr lang="en-US" dirty="0" smtClean="0"/>
              <a:t> </a:t>
            </a:r>
            <a:r>
              <a:rPr lang="en-US" dirty="0" err="1" smtClean="0"/>
              <a:t>rabimo</a:t>
            </a:r>
            <a:r>
              <a:rPr lang="en-US" dirty="0" smtClean="0"/>
              <a:t> </a:t>
            </a:r>
            <a:r>
              <a:rPr lang="en-US" dirty="0" err="1" smtClean="0"/>
              <a:t>nižjo</a:t>
            </a:r>
            <a:r>
              <a:rPr lang="en-US" dirty="0" smtClean="0"/>
              <a:t> </a:t>
            </a:r>
            <a:r>
              <a:rPr lang="en-US" dirty="0" err="1" smtClean="0"/>
              <a:t>napetost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32" y="1981366"/>
            <a:ext cx="5738576" cy="36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47" y="1497325"/>
            <a:ext cx="6480707" cy="430733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332495" y="2389367"/>
            <a:ext cx="2324746" cy="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3141035"/>
            <a:ext cx="2580468" cy="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1960" y="185979"/>
            <a:ext cx="778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Dozna</a:t>
            </a:r>
            <a:r>
              <a:rPr lang="en-US" dirty="0" smtClean="0"/>
              <a:t> </a:t>
            </a:r>
            <a:r>
              <a:rPr lang="en-US" dirty="0" err="1" smtClean="0"/>
              <a:t>hitrost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. 1 </a:t>
            </a:r>
            <a:r>
              <a:rPr lang="en-US" dirty="0" err="1" smtClean="0"/>
              <a:t>Mrad</a:t>
            </a:r>
            <a:r>
              <a:rPr lang="en-US" dirty="0" smtClean="0"/>
              <a:t>/h  (3e13 p/cm2/h)</a:t>
            </a:r>
          </a:p>
          <a:p>
            <a:r>
              <a:rPr lang="en-US" dirty="0" err="1" smtClean="0"/>
              <a:t>Saturacija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6 h </a:t>
            </a:r>
            <a:r>
              <a:rPr lang="en-US" dirty="0" smtClean="0">
                <a:sym typeface="Wingdings" panose="05000000000000000000" pitchFamily="2" charset="2"/>
              </a:rPr>
              <a:t> to je 6 </a:t>
            </a:r>
            <a:r>
              <a:rPr lang="en-US" dirty="0" err="1" smtClean="0">
                <a:sym typeface="Wingdings" panose="05000000000000000000" pitchFamily="2" charset="2"/>
              </a:rPr>
              <a:t>Mrad</a:t>
            </a:r>
            <a:r>
              <a:rPr lang="en-US" dirty="0" smtClean="0">
                <a:sym typeface="Wingdings" panose="05000000000000000000" pitchFamily="2" charset="2"/>
              </a:rPr>
              <a:t> (60 </a:t>
            </a:r>
            <a:r>
              <a:rPr lang="en-US" dirty="0" err="1" smtClean="0">
                <a:sym typeface="Wingdings" panose="05000000000000000000" pitchFamily="2" charset="2"/>
              </a:rPr>
              <a:t>kGy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err="1" smtClean="0">
                <a:sym typeface="Wingdings" panose="05000000000000000000" pitchFamily="2" charset="2"/>
              </a:rPr>
              <a:t>ali</a:t>
            </a:r>
            <a:r>
              <a:rPr lang="en-US" dirty="0" smtClean="0">
                <a:sym typeface="Wingdings" panose="05000000000000000000" pitchFamily="2" charset="2"/>
              </a:rPr>
              <a:t> 2e14 p/cm2 je 1.2e14 </a:t>
            </a:r>
            <a:r>
              <a:rPr lang="en-US" dirty="0" err="1" smtClean="0">
                <a:sym typeface="Wingdings" panose="05000000000000000000" pitchFamily="2" charset="2"/>
              </a:rPr>
              <a:t>n_eq</a:t>
            </a:r>
            <a:r>
              <a:rPr lang="en-US" dirty="0" smtClean="0">
                <a:sym typeface="Wingdings" panose="05000000000000000000" pitchFamily="2" charset="2"/>
              </a:rPr>
              <a:t>/cm2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43180" y="2118147"/>
            <a:ext cx="1408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Radfeti</a:t>
            </a:r>
            <a:r>
              <a:rPr lang="en-US" sz="1600" dirty="0" smtClean="0"/>
              <a:t> v </a:t>
            </a:r>
            <a:r>
              <a:rPr lang="en-US" sz="1600" dirty="0" err="1" smtClean="0"/>
              <a:t>žarku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3953" y="2885313"/>
            <a:ext cx="1774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Radfeti</a:t>
            </a:r>
            <a:r>
              <a:rPr lang="en-US" sz="1600" dirty="0" smtClean="0"/>
              <a:t> 7 mm </a:t>
            </a:r>
            <a:r>
              <a:rPr lang="en-US" sz="1600" dirty="0" err="1" smtClean="0"/>
              <a:t>izven</a:t>
            </a:r>
            <a:endParaRPr lang="en-US" sz="1600" dirty="0" smtClean="0"/>
          </a:p>
          <a:p>
            <a:r>
              <a:rPr lang="en-US" sz="1600" dirty="0" err="1" smtClean="0"/>
              <a:t>žarka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13702" y="3241774"/>
            <a:ext cx="216976" cy="2975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9234" y="6418926"/>
            <a:ext cx="250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Žarek</a:t>
            </a:r>
            <a:r>
              <a:rPr lang="en-US" dirty="0" smtClean="0"/>
              <a:t> se je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odpeljal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9" y="1966016"/>
            <a:ext cx="5443895" cy="3447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170" y="243499"/>
            <a:ext cx="567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 the structure at 350 minutes. Fading can be seen.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505" y="1837348"/>
            <a:ext cx="5582553" cy="3535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417" y="5636351"/>
            <a:ext cx="290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Radfet</a:t>
            </a:r>
            <a:r>
              <a:rPr lang="en-US" dirty="0" smtClean="0"/>
              <a:t> in the central 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68046" y="5655204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Radfet</a:t>
            </a:r>
            <a:r>
              <a:rPr lang="en-US" dirty="0" smtClean="0"/>
              <a:t> 7 mm </a:t>
            </a:r>
            <a:r>
              <a:rPr lang="en-US" dirty="0" err="1" smtClean="0"/>
              <a:t>off-centre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16639" y="1573078"/>
            <a:ext cx="185978" cy="1363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9966" y="852407"/>
            <a:ext cx="668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Vidimo</a:t>
            </a:r>
            <a:r>
              <a:rPr lang="en-US" dirty="0" smtClean="0"/>
              <a:t> da output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čeprav</a:t>
            </a:r>
            <a:r>
              <a:rPr lang="en-US" dirty="0" smtClean="0"/>
              <a:t> se </a:t>
            </a:r>
            <a:r>
              <a:rPr lang="en-US" dirty="0" err="1" smtClean="0"/>
              <a:t>najbrž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vedno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obseva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Uporabno</a:t>
            </a:r>
            <a:r>
              <a:rPr lang="en-US" dirty="0" smtClean="0"/>
              <a:t> </a:t>
            </a:r>
            <a:r>
              <a:rPr lang="en-US" dirty="0" err="1" smtClean="0"/>
              <a:t>dinamično</a:t>
            </a:r>
            <a:r>
              <a:rPr lang="en-US" dirty="0" smtClean="0"/>
              <a:t> </a:t>
            </a:r>
            <a:r>
              <a:rPr lang="en-US" dirty="0" err="1" smtClean="0"/>
              <a:t>območje</a:t>
            </a:r>
            <a:r>
              <a:rPr lang="en-US" dirty="0" smtClean="0"/>
              <a:t> je </a:t>
            </a:r>
            <a:r>
              <a:rPr lang="en-US" dirty="0" err="1" smtClean="0"/>
              <a:t>verjetno</a:t>
            </a:r>
            <a:r>
              <a:rPr lang="en-US" dirty="0"/>
              <a:t> </a:t>
            </a:r>
            <a:r>
              <a:rPr lang="en-US" dirty="0" err="1" smtClean="0"/>
              <a:t>dosti</a:t>
            </a:r>
            <a:r>
              <a:rPr lang="en-US" dirty="0" smtClean="0"/>
              <a:t> pod 2e14 p/cm2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63" y="2049010"/>
            <a:ext cx="6176529" cy="4009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654" y="255722"/>
            <a:ext cx="5660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Annealilng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 smtClean="0"/>
              <a:t>manj</a:t>
            </a:r>
            <a:r>
              <a:rPr lang="en-US" dirty="0" smtClean="0"/>
              <a:t> </a:t>
            </a:r>
            <a:r>
              <a:rPr lang="en-US" dirty="0" err="1" smtClean="0"/>
              <a:t>obsevani</a:t>
            </a:r>
            <a:r>
              <a:rPr lang="en-US" dirty="0" smtClean="0"/>
              <a:t> </a:t>
            </a:r>
            <a:r>
              <a:rPr lang="en-US" dirty="0" err="1" smtClean="0"/>
              <a:t>radfeti</a:t>
            </a:r>
            <a:r>
              <a:rPr lang="en-US" dirty="0" smtClean="0"/>
              <a:t> so pod </a:t>
            </a:r>
            <a:r>
              <a:rPr lang="en-US" dirty="0" err="1" smtClean="0"/>
              <a:t>saturacijo</a:t>
            </a:r>
            <a:r>
              <a:rPr lang="en-US" dirty="0"/>
              <a:t> </a:t>
            </a:r>
            <a:r>
              <a:rPr lang="en-US" dirty="0" err="1" smtClean="0"/>
              <a:t>čitalca</a:t>
            </a:r>
            <a:r>
              <a:rPr lang="en-US" dirty="0" smtClean="0"/>
              <a:t> (~ 25 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obsevani</a:t>
            </a:r>
            <a:r>
              <a:rPr lang="en-US" dirty="0" smtClean="0"/>
              <a:t> so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vedno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25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Radfete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/>
              <a:t>vedno</a:t>
            </a:r>
            <a:r>
              <a:rPr lang="en-US" dirty="0" smtClean="0"/>
              <a:t> </a:t>
            </a:r>
            <a:r>
              <a:rPr lang="en-US" dirty="0" err="1" smtClean="0"/>
              <a:t>beremo</a:t>
            </a:r>
            <a:r>
              <a:rPr lang="en-US" dirty="0" smtClean="0"/>
              <a:t>, </a:t>
            </a:r>
            <a:r>
              <a:rPr lang="en-US" dirty="0" err="1" smtClean="0"/>
              <a:t>nov</a:t>
            </a:r>
            <a:r>
              <a:rPr lang="en-US" dirty="0" smtClean="0"/>
              <a:t> plot </a:t>
            </a:r>
            <a:r>
              <a:rPr lang="en-US" dirty="0" err="1" smtClean="0"/>
              <a:t>čez</a:t>
            </a:r>
            <a:r>
              <a:rPr lang="en-US" dirty="0" smtClean="0"/>
              <a:t> </a:t>
            </a:r>
            <a:r>
              <a:rPr lang="en-US" dirty="0" err="1" smtClean="0"/>
              <a:t>nekaj</a:t>
            </a:r>
            <a:r>
              <a:rPr lang="en-US" dirty="0" smtClean="0"/>
              <a:t> </a:t>
            </a:r>
            <a:r>
              <a:rPr lang="en-US" dirty="0" err="1" smtClean="0"/>
              <a:t>tednov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36" y="294468"/>
            <a:ext cx="54656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Zaključek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NurFET</a:t>
            </a:r>
            <a:r>
              <a:rPr lang="en-US" dirty="0" smtClean="0"/>
              <a:t> </a:t>
            </a:r>
            <a:r>
              <a:rPr lang="en-US" dirty="0" err="1" smtClean="0"/>
              <a:t>zazna</a:t>
            </a:r>
            <a:r>
              <a:rPr lang="en-US" dirty="0" smtClean="0"/>
              <a:t> </a:t>
            </a:r>
            <a:r>
              <a:rPr lang="en-US" dirty="0" err="1" smtClean="0"/>
              <a:t>sevanje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je fading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hadronski</a:t>
            </a:r>
            <a:r>
              <a:rPr lang="en-US" dirty="0" smtClean="0"/>
              <a:t> </a:t>
            </a:r>
            <a:r>
              <a:rPr lang="en-US" dirty="0" err="1" smtClean="0"/>
              <a:t>dozi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Najbrž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slabši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REM </a:t>
            </a:r>
            <a:r>
              <a:rPr lang="en-US" dirty="0" err="1" smtClean="0"/>
              <a:t>radfeti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potrebnih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še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nekaj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testov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 </a:t>
            </a:r>
            <a:r>
              <a:rPr lang="en-US" dirty="0" err="1" smtClean="0">
                <a:sym typeface="Wingdings" panose="05000000000000000000" pitchFamily="2" charset="2"/>
              </a:rPr>
              <a:t>kalibracijo</a:t>
            </a:r>
            <a:r>
              <a:rPr lang="en-US" dirty="0" smtClean="0">
                <a:sym typeface="Wingdings" panose="05000000000000000000" pitchFamily="2" charset="2"/>
              </a:rPr>
              <a:t> z </a:t>
            </a:r>
            <a:r>
              <a:rPr lang="en-US" dirty="0" err="1" smtClean="0">
                <a:sym typeface="Wingdings" panose="05000000000000000000" pitchFamily="2" charset="2"/>
              </a:rPr>
              <a:t>nabitimi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hadroni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nižji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dozni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hitrosti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51" y="1972266"/>
            <a:ext cx="6705887" cy="328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995" y="161478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Results from Santa Cruz (Sean Riedel, Cole </a:t>
            </a:r>
            <a:r>
              <a:rPr lang="en-US" sz="1600" dirty="0" err="1" smtClean="0"/>
              <a:t>Helling</a:t>
            </a:r>
            <a:r>
              <a:rPr lang="en-US" sz="1600" dirty="0" smtClean="0"/>
              <a:t> et al.)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56070" y="5048931"/>
            <a:ext cx="80418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For proton-irradiated sensors (Birmingham) see a charge deficit for </a:t>
            </a:r>
            <a:r>
              <a:rPr lang="en-US" sz="1600" dirty="0" err="1"/>
              <a:t>fluences</a:t>
            </a:r>
            <a:r>
              <a:rPr lang="en-US" sz="1600" dirty="0"/>
              <a:t>&gt;= 5e14 </a:t>
            </a:r>
            <a:r>
              <a:rPr lang="en-US" sz="1600" dirty="0" err="1"/>
              <a:t>neq</a:t>
            </a:r>
            <a:r>
              <a:rPr lang="en-US" sz="1600" dirty="0"/>
              <a:t>/cm^2</a:t>
            </a:r>
          </a:p>
          <a:p>
            <a:r>
              <a:rPr lang="en-US" sz="1600" dirty="0"/>
              <a:t>•Gets worse after annealing.</a:t>
            </a:r>
          </a:p>
          <a:p>
            <a:r>
              <a:rPr lang="en-US" sz="1600" dirty="0"/>
              <a:t>•CYRIC-irradiated sensor after annealing looks ok.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249" y="94771"/>
            <a:ext cx="102760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results of measurements with A17LS mini detectors irradiated with 28 MeV protons at Birmingham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35" y="911812"/>
            <a:ext cx="1050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presentation at </a:t>
            </a:r>
            <a:r>
              <a:rPr lang="en-US" sz="1400" dirty="0" err="1" smtClean="0"/>
              <a:t>Itk</a:t>
            </a:r>
            <a:r>
              <a:rPr lang="en-US" sz="1400" dirty="0" smtClean="0"/>
              <a:t> week in </a:t>
            </a:r>
            <a:r>
              <a:rPr lang="en-US" sz="1400" dirty="0" err="1" smtClean="0"/>
              <a:t>Oxord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https</a:t>
            </a:r>
            <a:r>
              <a:rPr lang="en-US" sz="1400" dirty="0"/>
              <a:t>://indico.cern.ch/event/726191/contributions/3151464/attachments/1722835/2782344/ITkStripSensors_MS3-tests_2018-09-26_v4.pdf</a:t>
            </a:r>
          </a:p>
        </p:txBody>
      </p:sp>
    </p:spTree>
    <p:extLst>
      <p:ext uri="{BB962C8B-B14F-4D97-AF65-F5344CB8AC3E}">
        <p14:creationId xmlns:p14="http://schemas.microsoft.com/office/powerpoint/2010/main" val="348676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089" y="278085"/>
            <a:ext cx="28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Samples and measurements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07812" y="1046668"/>
            <a:ext cx="104277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Devices </a:t>
            </a:r>
            <a:r>
              <a:rPr lang="en-US" dirty="0"/>
              <a:t>i</a:t>
            </a:r>
            <a:r>
              <a:rPr lang="en-US" dirty="0" smtClean="0"/>
              <a:t>rradiated with protons 28 MeV at Birmingham: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ATLAS17LS mini strip detector (W32, mini 8) to 5e14 n/cm</a:t>
            </a:r>
            <a:r>
              <a:rPr lang="en-US" b="1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Edge–TCT and Top-TCT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mm x 8 mm diodes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 I-V (1e14 and 5e14)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charge collection measurements with Sr-90: 1e14 (W30, 1-3), 5e14 and 1e15 (W29, 1-2) and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2e15 (W32,1-3)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ATALS17 LS mini strip detectors irradiated to 5e14 at CYRIC (W12, mini8), and CERN PS (W36, mini2)</a:t>
            </a:r>
            <a:r>
              <a:rPr lang="en-US" dirty="0" smtClean="0">
                <a:sym typeface="Wingdings" panose="05000000000000000000" pitchFamily="2" charset="2"/>
              </a:rPr>
              <a:t> TCT</a:t>
            </a:r>
          </a:p>
        </p:txBody>
      </p:sp>
    </p:spTree>
    <p:extLst>
      <p:ext uri="{BB962C8B-B14F-4D97-AF65-F5344CB8AC3E}">
        <p14:creationId xmlns:p14="http://schemas.microsoft.com/office/powerpoint/2010/main" val="189384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598" y="237512"/>
            <a:ext cx="360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I-V measurements (Vladimir </a:t>
            </a:r>
            <a:r>
              <a:rPr lang="en-US" u="sng" dirty="0" err="1" smtClean="0"/>
              <a:t>Cindro</a:t>
            </a:r>
            <a:r>
              <a:rPr lang="en-US" u="sng" dirty="0" smtClean="0"/>
              <a:t>)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6558" y="1025716"/>
            <a:ext cx="591597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easured with 8 x 8 mm</a:t>
            </a:r>
            <a:r>
              <a:rPr lang="en-US" sz="1600" b="1" baseline="30000" dirty="0" smtClean="0"/>
              <a:t>2 </a:t>
            </a:r>
            <a:r>
              <a:rPr lang="en-US" sz="1600" b="1" dirty="0" smtClean="0"/>
              <a:t> </a:t>
            </a:r>
            <a:r>
              <a:rPr lang="en-US" sz="1600" dirty="0" smtClean="0"/>
              <a:t>diodes irradiated in Birmingham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t 700 V extract value of </a:t>
            </a:r>
            <a:r>
              <a:rPr lang="el-GR" sz="1600" b="1" i="1" dirty="0" smtClean="0"/>
              <a:t>α</a:t>
            </a:r>
            <a:r>
              <a:rPr lang="en-US" sz="1600" dirty="0" smtClean="0"/>
              <a:t> after annealing for 80 minutes at 60 °C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theoretically expect: 4e-17 A/cm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package was warm when received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 detectors annealed for few days at RT during transport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Target </a:t>
            </a:r>
            <a:r>
              <a:rPr lang="en-US" sz="1600" dirty="0" err="1" smtClean="0">
                <a:sym typeface="Wingdings" panose="05000000000000000000" pitchFamily="2" charset="2"/>
              </a:rPr>
              <a:t>fluence</a:t>
            </a:r>
            <a:r>
              <a:rPr lang="en-US" sz="1600" dirty="0" smtClean="0">
                <a:sym typeface="Wingdings" panose="05000000000000000000" pitchFamily="2" charset="2"/>
              </a:rPr>
              <a:t> 1e14 n/cm</a:t>
            </a:r>
            <a:r>
              <a:rPr lang="en-US" sz="1600" baseline="30000" dirty="0" smtClean="0">
                <a:sym typeface="Wingdings" panose="05000000000000000000" pitchFamily="2" charset="2"/>
              </a:rPr>
              <a:t>2</a:t>
            </a:r>
            <a:r>
              <a:rPr lang="en-US" sz="1600" dirty="0" smtClean="0">
                <a:sym typeface="Wingdings" panose="05000000000000000000" pitchFamily="2" charset="2"/>
              </a:rPr>
              <a:t>: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Diode 1:  </a:t>
            </a:r>
            <a:r>
              <a:rPr lang="el-GR" sz="1600" b="1" i="1" dirty="0" smtClean="0"/>
              <a:t>α</a:t>
            </a:r>
            <a:r>
              <a:rPr lang="en-US" sz="1600" b="1" i="1" dirty="0" smtClean="0"/>
              <a:t> </a:t>
            </a:r>
            <a:r>
              <a:rPr lang="en-US" sz="1600" dirty="0" smtClean="0"/>
              <a:t>= 2.8e-17 A/cm                </a:t>
            </a:r>
          </a:p>
          <a:p>
            <a:r>
              <a:rPr lang="en-US" sz="1600" dirty="0" smtClean="0"/>
              <a:t>Diode 2:  </a:t>
            </a:r>
            <a:r>
              <a:rPr lang="el-GR" sz="1600" b="1" i="1" dirty="0"/>
              <a:t>α</a:t>
            </a:r>
            <a:r>
              <a:rPr lang="en-US" sz="1600" b="1" i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2.1e-17 A/cm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Target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5e14 n/cm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:</a:t>
            </a:r>
            <a:endParaRPr lang="en-US" sz="1600" dirty="0"/>
          </a:p>
          <a:p>
            <a:r>
              <a:rPr lang="en-US" sz="1600" dirty="0" smtClean="0"/>
              <a:t>Diode 3: </a:t>
            </a:r>
            <a:r>
              <a:rPr lang="el-GR" sz="1600" b="1" i="1" dirty="0"/>
              <a:t>α</a:t>
            </a:r>
            <a:r>
              <a:rPr lang="en-US" sz="1600" b="1" i="1" dirty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6.5e-17 A/cm              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3" y="724530"/>
            <a:ext cx="5653733" cy="4155814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2654405" y="3338145"/>
            <a:ext cx="63794" cy="69111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85993" y="3396904"/>
            <a:ext cx="3217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ndicates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smaller than target</a:t>
            </a:r>
          </a:p>
          <a:p>
            <a:r>
              <a:rPr lang="en-US" sz="1600" dirty="0" smtClean="0"/>
              <a:t>or too much annealing </a:t>
            </a:r>
          </a:p>
          <a:p>
            <a:r>
              <a:rPr lang="en-US" sz="1600" dirty="0" smtClean="0"/>
              <a:t>or current measurement error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2614413" y="4566166"/>
            <a:ext cx="57150" cy="43815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8701" y="6012077"/>
            <a:ext cx="636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dirty="0" err="1" smtClean="0"/>
              <a:t>luences</a:t>
            </a:r>
            <a:r>
              <a:rPr lang="en-US" dirty="0" smtClean="0"/>
              <a:t> ~ OK,  may be max. 50% different than target </a:t>
            </a:r>
            <a:r>
              <a:rPr lang="en-US" dirty="0" err="1" smtClean="0"/>
              <a:t>fluences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2901" y="4455330"/>
            <a:ext cx="3467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Points to larger than target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but:</a:t>
            </a:r>
            <a:endParaRPr lang="en-US" sz="1600" dirty="0"/>
          </a:p>
          <a:p>
            <a:r>
              <a:rPr lang="en-US" sz="1600" dirty="0" smtClean="0"/>
              <a:t>I-V curve not very nice</a:t>
            </a: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ym typeface="Wingdings" panose="05000000000000000000" pitchFamily="2" charset="2"/>
              </a:rPr>
              <a:t>current from depleted volume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      could be overestimated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331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316" y="632927"/>
            <a:ext cx="3114675" cy="29622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14" y="0"/>
            <a:ext cx="9558556" cy="498940"/>
          </a:xfrm>
        </p:spPr>
        <p:txBody>
          <a:bodyPr>
            <a:noAutofit/>
          </a:bodyPr>
          <a:lstStyle/>
          <a:p>
            <a:r>
              <a:rPr lang="en-US" sz="1800" b="1" u="sng" baseline="30000" dirty="0" smtClean="0">
                <a:latin typeface="+mn-lt"/>
              </a:rPr>
              <a:t/>
            </a:r>
            <a:br>
              <a:rPr lang="en-US" sz="1800" b="1" u="sng" baseline="30000" dirty="0" smtClean="0">
                <a:latin typeface="+mn-lt"/>
              </a:rPr>
            </a:br>
            <a:r>
              <a:rPr lang="en-US" sz="1800" b="1" u="sng" baseline="30000" dirty="0">
                <a:latin typeface="+mn-lt"/>
              </a:rPr>
              <a:t> </a:t>
            </a:r>
            <a:r>
              <a:rPr lang="en-US" sz="1800" b="1" u="sng" dirty="0" smtClean="0">
                <a:latin typeface="+mn-lt"/>
              </a:rPr>
              <a:t>Single channel </a:t>
            </a:r>
            <a:r>
              <a:rPr lang="sl-SI" sz="1800" b="1" u="sng" baseline="30000" dirty="0" smtClean="0">
                <a:latin typeface="+mn-lt"/>
              </a:rPr>
              <a:t>90</a:t>
            </a:r>
            <a:r>
              <a:rPr lang="sl-SI" sz="1800" b="1" u="sng" dirty="0" smtClean="0">
                <a:latin typeface="+mn-lt"/>
              </a:rPr>
              <a:t>Sr setup</a:t>
            </a:r>
            <a:endParaRPr lang="sl-SI" sz="1800" b="1" u="sng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9379" y="4015746"/>
            <a:ext cx="6090146" cy="2070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ORTEC-142 charge sensitive amplifier + </a:t>
            </a:r>
            <a:r>
              <a:rPr lang="en-US" sz="1800" dirty="0"/>
              <a:t>25 ns shaper </a:t>
            </a:r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Calibrated</a:t>
            </a:r>
            <a:r>
              <a:rPr lang="en-US" sz="1800" dirty="0" smtClean="0"/>
              <a:t> </a:t>
            </a:r>
            <a:r>
              <a:rPr lang="en-US" sz="1800" dirty="0"/>
              <a:t>with </a:t>
            </a:r>
            <a:r>
              <a:rPr lang="sl-SI" sz="1800" dirty="0" smtClean="0"/>
              <a:t>a </a:t>
            </a:r>
            <a:r>
              <a:rPr lang="en-US" sz="1800" dirty="0" smtClean="0"/>
              <a:t>300 </a:t>
            </a:r>
            <a:r>
              <a:rPr lang="en-US" sz="1800" dirty="0"/>
              <a:t>µm thick Si pad </a:t>
            </a:r>
            <a:r>
              <a:rPr lang="en-US" sz="1800" dirty="0" smtClean="0"/>
              <a:t>detector</a:t>
            </a:r>
          </a:p>
          <a:p>
            <a:r>
              <a:rPr lang="en-US" sz="1800" dirty="0" smtClean="0"/>
              <a:t>Measured at T = -30°C up to ~ 550 V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 measurements of collected charge with diodes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912595-0366-4B32-8F85-1414F2F042D6}" type="slidenum">
              <a:rPr lang="sl-SI" smtClean="0"/>
              <a:t>6</a:t>
            </a:fld>
            <a:endParaRPr lang="sl-SI"/>
          </a:p>
        </p:txBody>
      </p:sp>
      <p:grpSp>
        <p:nvGrpSpPr>
          <p:cNvPr id="7" name="Group 6"/>
          <p:cNvGrpSpPr/>
          <p:nvPr/>
        </p:nvGrpSpPr>
        <p:grpSpPr>
          <a:xfrm>
            <a:off x="1633894" y="560131"/>
            <a:ext cx="5804150" cy="2985336"/>
            <a:chOff x="1755815" y="252121"/>
            <a:chExt cx="5804150" cy="2985336"/>
          </a:xfrm>
        </p:grpSpPr>
        <p:pic>
          <p:nvPicPr>
            <p:cNvPr id="8" name="Picture 2" descr="I:\ATLAS\HVCMOS\ChESS\Q-TCT setu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5815" y="252121"/>
              <a:ext cx="5475033" cy="298533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084932" y="674654"/>
              <a:ext cx="13705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detector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12795" y="469294"/>
              <a:ext cx="324717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ORTEC 142 charge sensitive amplifier + custom made shaper</a:t>
              </a:r>
              <a:r>
                <a:rPr lang="sl-SI" sz="1600" dirty="0"/>
                <a:t> (25 ns)</a:t>
              </a:r>
              <a:r>
                <a:rPr lang="en-US" sz="1600" dirty="0"/>
                <a:t> </a:t>
              </a:r>
              <a:endParaRPr lang="sl-SI" sz="1600" dirty="0"/>
            </a:p>
            <a:p>
              <a:r>
                <a:rPr lang="en-US" sz="1600" dirty="0"/>
                <a:t>+</a:t>
              </a:r>
              <a:r>
                <a:rPr lang="sl-SI" sz="1600" dirty="0"/>
                <a:t> </a:t>
              </a:r>
              <a:r>
                <a:rPr lang="en-US" sz="1600" dirty="0"/>
                <a:t>digital oscilloscope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56910" y="2396691"/>
            <a:ext cx="539177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/>
              <a:t>ampl.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8559" y="1215432"/>
            <a:ext cx="377274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baseline="30000" dirty="0"/>
              <a:t>90</a:t>
            </a:r>
            <a:r>
              <a:rPr lang="sl-SI" sz="1600" dirty="0"/>
              <a:t>Sr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9772" y="2199121"/>
            <a:ext cx="452615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/>
              <a:t>PMT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84105" y="2735467"/>
            <a:ext cx="910946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/>
              <a:t>cooling jig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94834" y="3063532"/>
            <a:ext cx="430173" cy="31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sl-SI" sz="1600" dirty="0"/>
              <a:t>DUT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17819" y="2556153"/>
            <a:ext cx="110740" cy="4928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940" y="823784"/>
            <a:ext cx="4973918" cy="39054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31745" y="313953"/>
            <a:ext cx="520352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esults from mini-strips from: V. </a:t>
            </a:r>
            <a:r>
              <a:rPr lang="en-US" sz="1600" dirty="0" err="1" smtClean="0"/>
              <a:t>Cindro</a:t>
            </a:r>
            <a:r>
              <a:rPr lang="en-US" sz="1600" dirty="0" smtClean="0"/>
              <a:t>, Hiroshima 2017</a:t>
            </a:r>
          </a:p>
          <a:p>
            <a:r>
              <a:rPr lang="en-US" altLang="en-US" sz="1600" dirty="0">
                <a:hlinkClick r:id="rId3"/>
              </a:rPr>
              <a:t>https://doi.org/10.1016/j.nima.2018.10.007</a:t>
            </a:r>
            <a:r>
              <a:rPr lang="en-US" altLang="en-US" sz="1200" dirty="0"/>
              <a:t> 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3245" y="672346"/>
            <a:ext cx="399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iodes (A17LS) irradiated at Birmingham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50" y="79313"/>
            <a:ext cx="30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Collected charge, Sr-90, diodes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467958" y="4766794"/>
            <a:ext cx="97362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iode irradiated to 1e14 n/cm</a:t>
            </a:r>
            <a:r>
              <a:rPr lang="en-US" sz="1600" b="1" baseline="30000" dirty="0" smtClean="0"/>
              <a:t>2</a:t>
            </a:r>
            <a:r>
              <a:rPr lang="en-US" sz="1600" dirty="0" smtClean="0"/>
              <a:t> in Birmingham looks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iodes irradiated to 5e14, 1e15, 2e15 n/cm</a:t>
            </a:r>
            <a:r>
              <a:rPr lang="en-US" sz="1600" b="1" baseline="30000" dirty="0" smtClean="0"/>
              <a:t>2</a:t>
            </a:r>
            <a:r>
              <a:rPr lang="en-US" sz="1600" dirty="0" smtClean="0"/>
              <a:t> in Birmingham: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much lower charge than with minis irradiated with neutrons or protons at CYRIC 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     (</a:t>
            </a:r>
            <a:r>
              <a:rPr lang="en-US" sz="1600" dirty="0" smtClean="0">
                <a:sym typeface="Wingdings" panose="05000000000000000000" pitchFamily="2" charset="2"/>
              </a:rPr>
              <a:t>expect somewhat less charge with diodes but the difference should be smaller)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collected charge drops after annealing for 80 minutes at 60°C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 consistent with charge collection measurements with mini strip detectors (Birmingham, Santa Cruz, Toronto)</a:t>
            </a:r>
            <a:r>
              <a:rPr lang="en-US" sz="1600" dirty="0" smtClean="0"/>
              <a:t>    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20" y="956756"/>
            <a:ext cx="5037817" cy="360766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7921256" y="3830595"/>
            <a:ext cx="357771" cy="140062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9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27239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Edge TCT</a:t>
            </a:r>
            <a:r>
              <a:rPr lang="en-US" b="1" u="sng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 l="-279"/>
          <a:stretch>
            <a:fillRect/>
          </a:stretch>
        </p:blipFill>
        <p:spPr bwMode="auto">
          <a:xfrm>
            <a:off x="3242389" y="527068"/>
            <a:ext cx="5536895" cy="285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396" y="3949625"/>
            <a:ext cx="1005512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dirty="0" smtClean="0"/>
              <a:t>Velocity profile: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Induced current at </a:t>
            </a:r>
            <a:r>
              <a:rPr lang="en-US" sz="1600" i="1" dirty="0" smtClean="0"/>
              <a:t>t</a:t>
            </a:r>
            <a:r>
              <a:rPr lang="en-US" sz="1600" dirty="0" smtClean="0"/>
              <a:t> ~ 0 (immediately after the laser pulse)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proportional </a:t>
            </a:r>
            <a:r>
              <a:rPr lang="en-US" sz="1600" dirty="0"/>
              <a:t>to carrier velocity at laser spot </a:t>
            </a:r>
            <a:r>
              <a:rPr lang="en-US" sz="1600" dirty="0" smtClean="0"/>
              <a:t>location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   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if </a:t>
            </a:r>
            <a:r>
              <a:rPr lang="en-US" sz="2000" b="1" i="1" dirty="0" smtClean="0"/>
              <a:t>E</a:t>
            </a:r>
            <a:r>
              <a:rPr lang="en-US" sz="1600" dirty="0" smtClean="0"/>
              <a:t> not too large, </a:t>
            </a:r>
            <a:r>
              <a:rPr lang="en-US" sz="2000" b="1" i="1" dirty="0" smtClean="0"/>
              <a:t>I</a:t>
            </a:r>
            <a:r>
              <a:rPr lang="en-US" sz="1600" dirty="0" smtClean="0"/>
              <a:t> proportional to </a:t>
            </a:r>
            <a:r>
              <a:rPr lang="en-US" sz="2000" b="1" i="1" dirty="0" smtClean="0"/>
              <a:t>E</a:t>
            </a:r>
            <a:r>
              <a:rPr lang="en-US" sz="1600" dirty="0" smtClean="0"/>
              <a:t>  </a:t>
            </a:r>
            <a:r>
              <a:rPr lang="en-US" sz="1600" dirty="0" smtClean="0">
                <a:sym typeface="Wingdings" pitchFamily="2" charset="2"/>
              </a:rPr>
              <a:t>( </a:t>
            </a:r>
            <a:r>
              <a:rPr lang="en-US" sz="1600" b="1" i="1" dirty="0" err="1" smtClean="0">
                <a:sym typeface="Wingdings" pitchFamily="2" charset="2"/>
              </a:rPr>
              <a:t>E</a:t>
            </a:r>
            <a:r>
              <a:rPr lang="en-US" sz="1600" b="1" i="1" baseline="-25000" dirty="0" err="1" smtClean="0">
                <a:sym typeface="Wingdings" pitchFamily="2" charset="2"/>
              </a:rPr>
              <a:t>w</a:t>
            </a:r>
            <a:r>
              <a:rPr lang="en-US" sz="1600" b="1" i="1" baseline="-25000" dirty="0" smtClean="0">
                <a:sym typeface="Wingdings" pitchFamily="2" charset="2"/>
              </a:rPr>
              <a:t> </a:t>
            </a:r>
            <a:r>
              <a:rPr lang="en-US" sz="1600" i="1" dirty="0" smtClean="0">
                <a:sym typeface="Wingdings" pitchFamily="2" charset="2"/>
              </a:rPr>
              <a:t>~ </a:t>
            </a:r>
            <a:r>
              <a:rPr lang="en-US" sz="1600" dirty="0" smtClean="0">
                <a:sym typeface="Wingdings" pitchFamily="2" charset="2"/>
              </a:rPr>
              <a:t>constant, </a:t>
            </a:r>
            <a:r>
              <a:rPr lang="en-US" sz="1400" dirty="0" smtClean="0">
                <a:sym typeface="Wingdings" pitchFamily="2" charset="2"/>
              </a:rPr>
              <a:t>see: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z="1400" dirty="0" smtClean="0"/>
              <a:t>G. </a:t>
            </a:r>
            <a:r>
              <a:rPr lang="en-US" sz="1400" dirty="0" err="1" smtClean="0"/>
              <a:t>Kramberger</a:t>
            </a:r>
            <a:r>
              <a:rPr lang="en-US" sz="1400" dirty="0" smtClean="0"/>
              <a:t>, et </a:t>
            </a:r>
            <a:r>
              <a:rPr lang="en-US" sz="1400" dirty="0" err="1" smtClean="0"/>
              <a:t>al.,IEEE</a:t>
            </a:r>
            <a:r>
              <a:rPr lang="en-US" sz="1400" dirty="0" smtClean="0"/>
              <a:t> Trans. </a:t>
            </a:r>
            <a:r>
              <a:rPr lang="en-US" sz="1400" dirty="0" err="1" smtClean="0"/>
              <a:t>Nucl</a:t>
            </a:r>
            <a:r>
              <a:rPr lang="en-US" sz="1400" dirty="0" smtClean="0"/>
              <a:t>. Sci. NS-57 (2010) 2294.</a:t>
            </a:r>
            <a:r>
              <a:rPr lang="en-US" dirty="0" smtClean="0"/>
              <a:t>)</a:t>
            </a:r>
            <a:endParaRPr lang="sl-SI" dirty="0" smtClean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963775" y="4949625"/>
          <a:ext cx="4793541" cy="33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načba" r:id="rId4" imgW="3162300" imgH="228600" progId="Equation.3">
                  <p:embed/>
                </p:oleObj>
              </mc:Choice>
              <mc:Fallback>
                <p:oleObj name="Enačba" r:id="rId4" imgW="316230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775" y="4949625"/>
                        <a:ext cx="4793541" cy="33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59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5321-DC5C-4322-A2B9-5B6365D1340B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4" y="668110"/>
            <a:ext cx="5053511" cy="3520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51" y="683028"/>
            <a:ext cx="5060061" cy="35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227239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Edge TCT</a:t>
            </a:r>
            <a:r>
              <a:rPr lang="en-US" b="1" u="sng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13" y="4505032"/>
            <a:ext cx="107820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</a:t>
            </a:r>
            <a:r>
              <a:rPr lang="en-US" sz="1600" dirty="0" smtClean="0"/>
              <a:t>elocity profiles after irradiation at Birmingham very different than after irradiation at CYRIC or CERN-PS or neutrons</a:t>
            </a:r>
          </a:p>
          <a:p>
            <a:r>
              <a:rPr lang="en-US" sz="1600" dirty="0" smtClean="0"/>
              <a:t>    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smtClean="0"/>
              <a:t> high carrier velocity (electric field) near back plane (</a:t>
            </a:r>
            <a:r>
              <a:rPr lang="en-US" sz="1600" i="1" dirty="0" smtClean="0"/>
              <a:t>y</a:t>
            </a:r>
            <a:r>
              <a:rPr lang="en-US" sz="1600" dirty="0" smtClean="0"/>
              <a:t> = 300 µm)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  looks like n-type bulk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CYRIC, CERN-PS and neutron profiles look as expected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        differences between protons (CYRIC and CERN-PS) and neutrons can be explained by the oxygen in the substrate material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profile after neutron irradiation measured with </a:t>
            </a:r>
            <a:r>
              <a:rPr lang="en-US" sz="1600" dirty="0" smtClean="0">
                <a:sym typeface="Wingdings" panose="05000000000000000000" pitchFamily="2" charset="2"/>
              </a:rPr>
              <a:t>ATLAS12EC-R0 </a:t>
            </a:r>
            <a:r>
              <a:rPr lang="en-US" sz="1600" dirty="0">
                <a:sym typeface="Wingdings" panose="05000000000000000000" pitchFamily="2" charset="2"/>
              </a:rPr>
              <a:t>mini detectors  same substrate as </a:t>
            </a:r>
            <a:r>
              <a:rPr lang="en-US" sz="1600" dirty="0" smtClean="0">
                <a:sym typeface="Wingdings" panose="05000000000000000000" pitchFamily="2" charset="2"/>
              </a:rPr>
              <a:t>A17LS</a:t>
            </a:r>
            <a:endParaRPr lang="en-US" sz="1600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1711841" y="3944679"/>
            <a:ext cx="2987750" cy="85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8771" y="3987209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-16570" y="3635376"/>
            <a:ext cx="12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et. surface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430920" flipV="1">
            <a:off x="28979" y="3406468"/>
            <a:ext cx="1600721" cy="564041"/>
          </a:xfrm>
          <a:prstGeom prst="arc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1635</Words>
  <Application>Microsoft Office PowerPoint</Application>
  <PresentationFormat>Widescreen</PresentationFormat>
  <Paragraphs>289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Enačba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Single channel 90Sr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2</cp:revision>
  <dcterms:created xsi:type="dcterms:W3CDTF">2018-11-09T12:52:09Z</dcterms:created>
  <dcterms:modified xsi:type="dcterms:W3CDTF">2018-11-09T12:56:00Z</dcterms:modified>
</cp:coreProperties>
</file>