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42" r:id="rId3"/>
    <p:sldId id="318" r:id="rId4"/>
    <p:sldId id="343" r:id="rId5"/>
    <p:sldId id="317" r:id="rId6"/>
    <p:sldId id="320" r:id="rId7"/>
    <p:sldId id="347" r:id="rId8"/>
    <p:sldId id="344" r:id="rId9"/>
    <p:sldId id="345" r:id="rId10"/>
    <p:sldId id="346" r:id="rId11"/>
    <p:sldId id="323" r:id="rId12"/>
    <p:sldId id="349" r:id="rId13"/>
    <p:sldId id="350" r:id="rId14"/>
    <p:sldId id="351" r:id="rId15"/>
    <p:sldId id="352" r:id="rId16"/>
    <p:sldId id="348" r:id="rId17"/>
    <p:sldId id="335" r:id="rId18"/>
    <p:sldId id="339" r:id="rId19"/>
    <p:sldId id="341" r:id="rId20"/>
  </p:sldIdLst>
  <p:sldSz cx="12192000" cy="6858000"/>
  <p:notesSz cx="6805613" cy="99441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jan" initials="B" lastIdx="1" clrIdx="0">
    <p:extLst>
      <p:ext uri="{19B8F6BF-5375-455C-9EA6-DF929625EA0E}">
        <p15:presenceInfo xmlns:p15="http://schemas.microsoft.com/office/powerpoint/2012/main" userId="Boj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5B9BD5"/>
    <a:srgbClr val="FF00FF"/>
    <a:srgbClr val="B800B4"/>
    <a:srgbClr val="FFE2FE"/>
    <a:srgbClr val="00C8B4"/>
    <a:srgbClr val="F4F316"/>
    <a:srgbClr val="0DFD1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32" autoAdjust="0"/>
  </p:normalViewPr>
  <p:slideViewPr>
    <p:cSldViewPr snapToGrid="0">
      <p:cViewPr>
        <p:scale>
          <a:sx n="75" d="100"/>
          <a:sy n="75" d="100"/>
        </p:scale>
        <p:origin x="216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57702-262A-4A69-89F4-FF107EA4D994}" type="datetimeFigureOut">
              <a:rPr lang="sl-SI" smtClean="0"/>
              <a:t>7. 12. 2018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B9295-F01E-4418-AE92-A44BACFDB2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313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9295-F01E-4418-AE92-A44BACFDB248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620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56" y="23813"/>
            <a:ext cx="2787888" cy="17856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05" y="137467"/>
            <a:ext cx="3505850" cy="107276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523999" y="2017059"/>
            <a:ext cx="9439835" cy="1465916"/>
          </a:xfr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524000" y="3482975"/>
            <a:ext cx="9439834" cy="67655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524000" y="4827775"/>
            <a:ext cx="9439834" cy="1304084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498077"/>
            <a:ext cx="3744255" cy="359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456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C7D8-175B-408D-9C0B-58F9DB5B8CF3}" type="datetime1">
              <a:rPr lang="sl-SI" smtClean="0"/>
              <a:t>7. 12. 2018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72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944-7492-4D26-A560-FBB91AA5D072}" type="datetime1">
              <a:rPr lang="sl-SI" smtClean="0"/>
              <a:t>7. 12. 2018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229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4284-1B01-4F93-A820-6FB95691A460}" type="datetime1">
              <a:rPr lang="sl-SI" smtClean="0"/>
              <a:t>7. 12. 2018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11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28918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48640"/>
            <a:ext cx="12192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4117" y="735105"/>
            <a:ext cx="11757675" cy="5791819"/>
          </a:xfrm>
        </p:spPr>
        <p:txBody>
          <a:bodyPr>
            <a:normAutofit/>
          </a:bodyPr>
          <a:lstStyle>
            <a:lvl1pPr>
              <a:buClr>
                <a:srgbClr val="C00000"/>
              </a:buClr>
              <a:defRPr sz="2000"/>
            </a:lvl1pPr>
            <a:lvl2pPr>
              <a:buClr>
                <a:srgbClr val="C00000"/>
              </a:buClr>
              <a:defRPr sz="18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345" y="1"/>
            <a:ext cx="428500" cy="5486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20112" y="-1"/>
            <a:ext cx="571888" cy="548641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448800" y="6624919"/>
            <a:ext cx="1905000" cy="228971"/>
          </a:xfrm>
        </p:spPr>
        <p:txBody>
          <a:bodyPr/>
          <a:lstStyle/>
          <a:p>
            <a:fld id="{BE4A75EC-C585-42B9-AF89-4C44EEF84A69}" type="datetime1">
              <a:rPr lang="sl-SI" smtClean="0"/>
              <a:t>7. 12. 2018</a:t>
            </a:fld>
            <a:endParaRPr lang="sl-S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5540" y="6624919"/>
            <a:ext cx="5903260" cy="233455"/>
          </a:xfrm>
        </p:spPr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624919"/>
            <a:ext cx="838199" cy="233080"/>
          </a:xfrm>
        </p:spPr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228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0975-74AC-413E-A126-8E90FD045B82}" type="datetime1">
              <a:rPr lang="sl-SI" smtClean="0"/>
              <a:t>7. 12. 2018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1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338E-EF6B-4907-BD73-3EB34C2B9D69}" type="datetime1">
              <a:rPr lang="sl-SI" smtClean="0"/>
              <a:t>7. 12. 2018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069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3563-E6CD-4349-B160-BFC59F76F3CD}" type="datetime1">
              <a:rPr lang="sl-SI" smtClean="0"/>
              <a:t>7. 12. 2018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419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905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571129"/>
            <a:ext cx="3720352" cy="286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640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905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9448800" y="6624919"/>
            <a:ext cx="1905000" cy="228971"/>
          </a:xfrm>
        </p:spPr>
        <p:txBody>
          <a:bodyPr/>
          <a:lstStyle/>
          <a:p>
            <a:fld id="{210CB85A-837E-468A-9002-CF681FF777A8}" type="datetime1">
              <a:rPr lang="sl-SI" smtClean="0"/>
              <a:t>7. 12. 2018</a:t>
            </a:fld>
            <a:endParaRPr lang="sl-SI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5540" y="6624919"/>
            <a:ext cx="5903260" cy="233455"/>
          </a:xfrm>
        </p:spPr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624919"/>
            <a:ext cx="838199" cy="233080"/>
          </a:xfrm>
        </p:spPr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53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6EB1-6709-4CF1-BE6D-E8F508AF9847}" type="datetime1">
              <a:rPr lang="sl-SI" smtClean="0"/>
              <a:t>7. 12. 2018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74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559E-4035-4E85-8066-F50DA8A53D35}" type="datetime1">
              <a:rPr lang="sl-SI" smtClean="0"/>
              <a:t>7. 12. 2018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63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624919"/>
            <a:ext cx="1905000" cy="228971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fld id="{C0B4102A-F959-4CF8-B06E-7DCDD9AD4328}" type="datetime1">
              <a:rPr lang="sl-SI" smtClean="0"/>
              <a:t>7. 12. 2018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5540" y="6624919"/>
            <a:ext cx="5903260" cy="233455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F9 weekly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624919"/>
            <a:ext cx="838199" cy="233080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5F5A13-7CE5-40AC-B0CE-891E93987F96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24919"/>
            <a:ext cx="3545540" cy="2330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Bojan Hiti (IJS)</a:t>
            </a:r>
            <a:endParaRPr lang="en-GB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1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hiti/testbeam_analysis_dr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089120" y="14903"/>
            <a:ext cx="4084320" cy="1895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084320" cy="134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 smtClean="0"/>
              <a:t>Beam test results with BCM' and TowerJazz CMOS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F9 weekly, </a:t>
            </a:r>
            <a:r>
              <a:rPr lang="sl-SI" sz="2000" dirty="0" smtClean="0"/>
              <a:t>Ljubljana, Slovenia, </a:t>
            </a:r>
            <a:r>
              <a:rPr lang="sl-SI" dirty="0" smtClean="0"/>
              <a:t>07</a:t>
            </a:r>
            <a:r>
              <a:rPr lang="sl-SI" sz="2000" dirty="0" smtClean="0"/>
              <a:t>. 12. </a:t>
            </a:r>
            <a:r>
              <a:rPr lang="sl-SI" sz="2000" dirty="0" smtClean="0"/>
              <a:t>2018</a:t>
            </a:r>
            <a:endParaRPr lang="en-GB" sz="20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23999" y="5051868"/>
            <a:ext cx="9439834" cy="573578"/>
          </a:xfrm>
        </p:spPr>
        <p:txBody>
          <a:bodyPr>
            <a:noAutofit/>
          </a:bodyPr>
          <a:lstStyle/>
          <a:p>
            <a:r>
              <a:rPr lang="sl-SI" dirty="0"/>
              <a:t>Bojan Hiti (Jožef Stefan Institute, Ljubljana, Slovenia)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29" y="0"/>
            <a:ext cx="1742811" cy="11162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2" y="123555"/>
            <a:ext cx="1661278" cy="1216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076" y="89922"/>
            <a:ext cx="2341509" cy="7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Chip 2 channel 3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6F80-F460-41B6-91A9-5CC1A978E418}" type="datetime1">
              <a:rPr lang="sl-SI" smtClean="0"/>
              <a:t>7. 12. 2018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10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429"/>
            <a:ext cx="4691978" cy="3179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9005"/>
            <a:ext cx="4691978" cy="31795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651947"/>
            <a:ext cx="4437476" cy="3007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78" y="3712187"/>
            <a:ext cx="4613498" cy="3126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109" y="1310886"/>
            <a:ext cx="3195891" cy="21656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289" y="3321280"/>
            <a:ext cx="2941529" cy="199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1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Conclusions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1738993"/>
            <a:ext cx="11757675" cy="4787931"/>
          </a:xfrm>
        </p:spPr>
        <p:txBody>
          <a:bodyPr/>
          <a:lstStyle/>
          <a:p>
            <a:r>
              <a:rPr lang="sl-SI" dirty="0" smtClean="0"/>
              <a:t>Debugged the software, now nice test beam results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Final analysis code uploaded to Git:</a:t>
            </a:r>
          </a:p>
          <a:p>
            <a:pPr lvl="1"/>
            <a:r>
              <a:rPr lang="sl-SI" dirty="0">
                <a:sym typeface="Wingdings" panose="05000000000000000000" pitchFamily="2" charset="2"/>
                <a:hlinkClick r:id="rId2"/>
              </a:rPr>
              <a:t>https://</a:t>
            </a:r>
            <a:r>
              <a:rPr lang="sl-SI" dirty="0" smtClean="0">
                <a:sym typeface="Wingdings" panose="05000000000000000000" pitchFamily="2" charset="2"/>
                <a:hlinkClick r:id="rId2"/>
              </a:rPr>
              <a:t>github.com/bhiti/testbeam_analysis_drs</a:t>
            </a:r>
            <a:endParaRPr lang="sl-SI" dirty="0" smtClean="0">
              <a:sym typeface="Wingdings" panose="05000000000000000000" pitchFamily="2" charset="2"/>
            </a:endParaRP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The plan is to create a Git repository with the "full" test beam software collected in one place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Working on obtaining an eos partition to save the BCM' data</a:t>
            </a:r>
            <a:endParaRPr lang="sl-SI" dirty="0" smtClean="0">
              <a:sym typeface="Wingdings" panose="05000000000000000000" pitchFamily="2" charset="2"/>
            </a:endParaRPr>
          </a:p>
          <a:p>
            <a:pPr lvl="1"/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F0AB-598F-4685-AB32-C661D49C0FB2}" type="datetime1">
              <a:rPr lang="sl-SI" smtClean="0"/>
              <a:t>7. 12. 2018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9120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FCDE-7835-4AF1-BBA8-D662C90A4FB2}" type="datetime1">
              <a:rPr lang="sl-SI" smtClean="0"/>
              <a:t>7. 12. 2018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12</a:t>
            </a:fld>
            <a:endParaRPr lang="sl-SI"/>
          </a:p>
        </p:txBody>
      </p:sp>
      <p:sp>
        <p:nvSpPr>
          <p:cNvPr id="7" name="TextBox 6"/>
          <p:cNvSpPr txBox="1"/>
          <p:nvPr/>
        </p:nvSpPr>
        <p:spPr>
          <a:xfrm>
            <a:off x="2319995" y="2522765"/>
            <a:ext cx="713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PART 2: TowerJazz Investigator CMOS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3551376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TowerJazz Investigator</a:t>
            </a:r>
            <a:endParaRPr lang="sl-S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6EB1-6709-4CF1-BE6D-E8F508AF9847}" type="datetime1">
              <a:rPr lang="sl-SI" smtClean="0"/>
              <a:t>7. 12. 2018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13</a:t>
            </a:fld>
            <a:endParaRPr lang="sl-SI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3798" y="3863029"/>
            <a:ext cx="3125002" cy="2239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993" y="652532"/>
            <a:ext cx="2728913" cy="312826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707568" y="3838851"/>
            <a:ext cx="1951032" cy="2781583"/>
            <a:chOff x="2963868" y="2948153"/>
            <a:chExt cx="2137374" cy="3047250"/>
          </a:xfrm>
        </p:grpSpPr>
        <p:sp>
          <p:nvSpPr>
            <p:cNvPr id="10" name="Rectangle 9"/>
            <p:cNvSpPr/>
            <p:nvPr/>
          </p:nvSpPr>
          <p:spPr>
            <a:xfrm>
              <a:off x="2963868" y="3290421"/>
              <a:ext cx="2137374" cy="2137374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19795" y="3446348"/>
              <a:ext cx="1825520" cy="1825520"/>
            </a:xfrm>
            <a:prstGeom prst="rect">
              <a:avLst/>
            </a:prstGeom>
            <a:solidFill>
              <a:srgbClr val="A8EDD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47894" y="3548148"/>
              <a:ext cx="1811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8 x 8 active pixels</a:t>
              </a:r>
              <a:endParaRPr lang="sl-SI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15224" y="2948153"/>
              <a:ext cx="1876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10 x 10 pixel array</a:t>
              </a:r>
              <a:endParaRPr lang="sl-SI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94596" y="5626071"/>
              <a:ext cx="1475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>
                  <a:solidFill>
                    <a:schemeClr val="bg1">
                      <a:lumMod val="50000"/>
                    </a:schemeClr>
                  </a:solidFill>
                </a:rPr>
                <a:t>dummy pixels</a:t>
              </a:r>
              <a:endParaRPr lang="sl-SI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5" name="Straight Arrow Connector 14"/>
            <p:cNvCxnSpPr>
              <a:endCxn id="10" idx="2"/>
            </p:cNvCxnSpPr>
            <p:nvPr/>
          </p:nvCxnSpPr>
          <p:spPr>
            <a:xfrm flipV="1">
              <a:off x="4032554" y="5427795"/>
              <a:ext cx="1" cy="23066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117982" y="797152"/>
            <a:ext cx="6241997" cy="551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CMOS prototype based on small collection electrode architecture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Old (2015) analog only design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Based on this prototype fully monolithic chips TJ MonoPix and TJ MALTA have been produced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Fully monolithic samples have reduced efficiency in pixel corners after irradiation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Agenda: Measure efficiency with Investigator and correlate with E-TCT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Caveat: can read out only one pixel per channel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readout 2 x 2 pixels (50 x 50 um2 pixel size) – low rate!</a:t>
            </a:r>
          </a:p>
          <a:p>
            <a:pPr lvl="1"/>
            <a:endParaRPr lang="sl-SI" dirty="0" smtClean="0">
              <a:sym typeface="Wingdings" panose="05000000000000000000" pitchFamily="2" charset="2"/>
            </a:endParaRPr>
          </a:p>
          <a:p>
            <a:pPr lvl="1"/>
            <a:endParaRPr lang="sl-SI" dirty="0" smtClean="0">
              <a:sym typeface="Wingdings" panose="05000000000000000000" pitchFamily="2" charset="2"/>
            </a:endParaRPr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85701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Test beam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ym typeface="Wingdings" panose="05000000000000000000" pitchFamily="2" charset="2"/>
              </a:rPr>
              <a:t>Sample:</a:t>
            </a:r>
          </a:p>
          <a:p>
            <a:pPr lvl="1"/>
            <a:r>
              <a:rPr lang="sl-SI" dirty="0">
                <a:sym typeface="Wingdings" panose="05000000000000000000" pitchFamily="2" charset="2"/>
              </a:rPr>
              <a:t>1e15 neutron irradiated </a:t>
            </a:r>
            <a:endParaRPr lang="sl-SI" dirty="0" smtClean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ROI: 1250 x 400 um2 (DUT 100 x 100 um2 – cca. 0.5 % area)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Charge sensitive amplifier – relatively complicated charge calculation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Pick up was also present</a:t>
            </a:r>
            <a:endParaRPr lang="sl-SI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Beam </a:t>
            </a:r>
            <a:r>
              <a:rPr lang="sl-SI" dirty="0">
                <a:sym typeface="Wingdings" panose="05000000000000000000" pitchFamily="2" charset="2"/>
              </a:rPr>
              <a:t>intensity was HUGE. Still working on reconstructing tracks</a:t>
            </a:r>
          </a:p>
          <a:p>
            <a:r>
              <a:rPr lang="sl-SI" dirty="0">
                <a:sym typeface="Wingdings" panose="05000000000000000000" pitchFamily="2" charset="2"/>
              </a:rPr>
              <a:t>For now only spectra</a:t>
            </a:r>
          </a:p>
          <a:p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75EC-C585-42B9-AF89-4C44EEF84A69}" type="datetime1">
              <a:rPr lang="sl-SI" smtClean="0"/>
              <a:t>7. 12. 2018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14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7"/>
          <a:stretch/>
        </p:blipFill>
        <p:spPr>
          <a:xfrm>
            <a:off x="7496708" y="2617060"/>
            <a:ext cx="4166302" cy="26392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99310" y="5326595"/>
            <a:ext cx="3298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Waveforms of 4 channels</a:t>
            </a:r>
          </a:p>
          <a:p>
            <a:r>
              <a:rPr lang="sl-SI" dirty="0" smtClean="0">
                <a:solidFill>
                  <a:srgbClr val="009900"/>
                </a:solidFill>
              </a:rPr>
              <a:t>Signal wf</a:t>
            </a:r>
            <a:r>
              <a:rPr lang="sl-SI" dirty="0" smtClean="0"/>
              <a:t>, </a:t>
            </a:r>
            <a:r>
              <a:rPr lang="sl-SI" dirty="0" smtClean="0">
                <a:solidFill>
                  <a:srgbClr val="0000FF"/>
                </a:solidFill>
              </a:rPr>
              <a:t>2 references</a:t>
            </a:r>
            <a:r>
              <a:rPr lang="sl-SI" dirty="0" smtClean="0"/>
              <a:t>, </a:t>
            </a:r>
            <a:r>
              <a:rPr lang="sl-SI" dirty="0" smtClean="0">
                <a:solidFill>
                  <a:srgbClr val="FF0000"/>
                </a:solidFill>
              </a:rPr>
              <a:t>discarded</a:t>
            </a:r>
          </a:p>
          <a:p>
            <a:r>
              <a:rPr lang="sl-SI" dirty="0" smtClean="0"/>
              <a:t>Charge = </a:t>
            </a:r>
            <a:r>
              <a:rPr lang="sl-SI" dirty="0" smtClean="0">
                <a:solidFill>
                  <a:srgbClr val="009900"/>
                </a:solidFill>
              </a:rPr>
              <a:t>signal</a:t>
            </a:r>
            <a:r>
              <a:rPr lang="sl-SI" dirty="0" smtClean="0"/>
              <a:t> – </a:t>
            </a:r>
            <a:r>
              <a:rPr lang="sl-SI" dirty="0" smtClean="0">
                <a:solidFill>
                  <a:srgbClr val="0000FF"/>
                </a:solidFill>
              </a:rPr>
              <a:t>reference</a:t>
            </a:r>
            <a:r>
              <a:rPr lang="sl-SI" dirty="0" smtClean="0"/>
              <a:t>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6926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Charge spectra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675" y="3531032"/>
            <a:ext cx="4303109" cy="2916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75EC-C585-42B9-AF89-4C44EEF84A69}" type="datetime1">
              <a:rPr lang="sl-SI" smtClean="0"/>
              <a:t>7. 12. 2018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15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" y="620692"/>
            <a:ext cx="4303109" cy="291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676" y="615032"/>
            <a:ext cx="4303109" cy="291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" y="3617146"/>
            <a:ext cx="4303109" cy="291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97784" y="1507788"/>
            <a:ext cx="3104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110k entries</a:t>
            </a:r>
          </a:p>
          <a:p>
            <a:r>
              <a:rPr lang="sl-SI" dirty="0" smtClean="0"/>
              <a:t>expect 130 full wfs per channel</a:t>
            </a:r>
          </a:p>
          <a:p>
            <a:endParaRPr lang="sl-SI" dirty="0"/>
          </a:p>
          <a:p>
            <a:r>
              <a:rPr lang="sl-SI" dirty="0" smtClean="0"/>
              <a:t>tracking t.b.d.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08430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6ECA-D549-446D-9537-CB2980AC5D1B}" type="datetime1">
              <a:rPr lang="sl-SI" smtClean="0"/>
              <a:t>7. 12. 2018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16</a:t>
            </a:fld>
            <a:endParaRPr lang="sl-SI"/>
          </a:p>
        </p:txBody>
      </p:sp>
      <p:sp>
        <p:nvSpPr>
          <p:cNvPr id="7" name="TextBox 6"/>
          <p:cNvSpPr txBox="1"/>
          <p:nvPr/>
        </p:nvSpPr>
        <p:spPr>
          <a:xfrm>
            <a:off x="5210175" y="2763941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BACKUP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4083131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163" y="1340921"/>
            <a:ext cx="3118168" cy="3107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Trigger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1747410"/>
            <a:ext cx="6922749" cy="4779513"/>
          </a:xfrm>
        </p:spPr>
        <p:txBody>
          <a:bodyPr/>
          <a:lstStyle/>
          <a:p>
            <a:r>
              <a:rPr lang="sl-SI" dirty="0" smtClean="0"/>
              <a:t>Acquisition triggered by the FEI4 module</a:t>
            </a:r>
          </a:p>
          <a:p>
            <a:r>
              <a:rPr lang="sl-SI" dirty="0" smtClean="0"/>
              <a:t>ROI to trigger only on tracks through the active area</a:t>
            </a:r>
          </a:p>
          <a:p>
            <a:r>
              <a:rPr lang="sl-SI" dirty="0" smtClean="0"/>
              <a:t>ROI determined in a test run by self triggering on the DUT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FD46-D500-483B-8656-2914527BCF73}" type="datetime1">
              <a:rPr lang="sl-SI" smtClean="0"/>
              <a:t>7. 12. 2018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17</a:t>
            </a:fld>
            <a:endParaRPr lang="sl-SI"/>
          </a:p>
        </p:txBody>
      </p:sp>
      <p:sp>
        <p:nvSpPr>
          <p:cNvPr id="46" name="Rectangle 45"/>
          <p:cNvSpPr/>
          <p:nvPr/>
        </p:nvSpPr>
        <p:spPr>
          <a:xfrm>
            <a:off x="10202636" y="2015027"/>
            <a:ext cx="1117427" cy="1076463"/>
          </a:xfrm>
          <a:prstGeom prst="rect">
            <a:avLst/>
          </a:prstGeom>
          <a:solidFill>
            <a:srgbClr val="5B9BD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Rectangle 46"/>
          <p:cNvSpPr/>
          <p:nvPr/>
        </p:nvSpPr>
        <p:spPr>
          <a:xfrm>
            <a:off x="8111807" y="3172297"/>
            <a:ext cx="1595440" cy="1237131"/>
          </a:xfrm>
          <a:prstGeom prst="rect">
            <a:avLst/>
          </a:prstGeom>
          <a:solidFill>
            <a:srgbClr val="5B9BD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8" name="TextBox 47"/>
          <p:cNvSpPr txBox="1"/>
          <p:nvPr/>
        </p:nvSpPr>
        <p:spPr>
          <a:xfrm>
            <a:off x="8382205" y="4488237"/>
            <a:ext cx="2932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Example ROI:</a:t>
            </a:r>
          </a:p>
          <a:p>
            <a:r>
              <a:rPr lang="sl-SI" dirty="0" smtClean="0"/>
              <a:t>(chip 1, ch. </a:t>
            </a:r>
            <a:r>
              <a:rPr lang="sl-SI" dirty="0" smtClean="0"/>
              <a:t>4) </a:t>
            </a:r>
            <a:r>
              <a:rPr lang="sl-SI" dirty="0" smtClean="0"/>
              <a:t>+ (chip 2, ch. </a:t>
            </a:r>
            <a:r>
              <a:rPr lang="sl-SI" dirty="0" smtClean="0"/>
              <a:t>4)</a:t>
            </a:r>
            <a:endParaRPr lang="sl-SI" dirty="0"/>
          </a:p>
        </p:txBody>
      </p:sp>
      <p:grpSp>
        <p:nvGrpSpPr>
          <p:cNvPr id="50" name="Group 49"/>
          <p:cNvGrpSpPr/>
          <p:nvPr/>
        </p:nvGrpSpPr>
        <p:grpSpPr>
          <a:xfrm>
            <a:off x="612322" y="3592038"/>
            <a:ext cx="5992585" cy="1989256"/>
            <a:chOff x="612322" y="3137268"/>
            <a:chExt cx="5992585" cy="1989256"/>
          </a:xfrm>
        </p:grpSpPr>
        <p:sp>
          <p:nvSpPr>
            <p:cNvPr id="26" name="Rectangle 25"/>
            <p:cNvSpPr/>
            <p:nvPr/>
          </p:nvSpPr>
          <p:spPr>
            <a:xfrm>
              <a:off x="612322" y="3377910"/>
              <a:ext cx="1061358" cy="800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 smtClean="0">
                  <a:solidFill>
                    <a:schemeClr val="tx1"/>
                  </a:solidFill>
                </a:rPr>
                <a:t>FEI4 ROI</a:t>
              </a:r>
              <a:endParaRPr lang="sl-SI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214611" y="3376505"/>
              <a:ext cx="1390296" cy="800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 smtClean="0">
                  <a:solidFill>
                    <a:schemeClr val="tx1"/>
                  </a:solidFill>
                </a:rPr>
                <a:t>Telescope</a:t>
              </a:r>
              <a:endParaRPr lang="sl-SI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71843" y="3377910"/>
              <a:ext cx="1376605" cy="800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 smtClean="0">
                  <a:solidFill>
                    <a:schemeClr val="tx1"/>
                  </a:solidFill>
                </a:rPr>
                <a:t>DRS4</a:t>
              </a:r>
              <a:endParaRPr lang="sl-SI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6" idx="3"/>
              <a:endCxn id="28" idx="1"/>
            </p:cNvCxnSpPr>
            <p:nvPr/>
          </p:nvCxnSpPr>
          <p:spPr>
            <a:xfrm>
              <a:off x="1673680" y="3778013"/>
              <a:ext cx="9981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8" idx="3"/>
              <a:endCxn id="27" idx="1"/>
            </p:cNvCxnSpPr>
            <p:nvPr/>
          </p:nvCxnSpPr>
          <p:spPr>
            <a:xfrm flipV="1">
              <a:off x="4048448" y="3776608"/>
              <a:ext cx="1166163" cy="14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7" idx="2"/>
            </p:cNvCxnSpPr>
            <p:nvPr/>
          </p:nvCxnSpPr>
          <p:spPr>
            <a:xfrm flipH="1">
              <a:off x="5902915" y="4176710"/>
              <a:ext cx="6844" cy="503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143002" y="4679798"/>
              <a:ext cx="4759913" cy="1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26" idx="2"/>
            </p:cNvCxnSpPr>
            <p:nvPr/>
          </p:nvCxnSpPr>
          <p:spPr>
            <a:xfrm flipV="1">
              <a:off x="1143001" y="4178115"/>
              <a:ext cx="0" cy="5030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798262" y="3137268"/>
              <a:ext cx="7360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l-SI" dirty="0" smtClean="0"/>
                <a:t>HitOR</a:t>
              </a:r>
            </a:p>
            <a:p>
              <a:pPr algn="ctr"/>
              <a:r>
                <a:rPr lang="sl-SI" dirty="0" smtClean="0"/>
                <a:t>ROI</a:t>
              </a:r>
              <a:endParaRPr lang="sl-SI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83867" y="4757192"/>
              <a:ext cx="1428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read out FEI4</a:t>
              </a:r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3900300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Waveform subtraction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8" y="735105"/>
            <a:ext cx="7765214" cy="5791819"/>
          </a:xfrm>
        </p:spPr>
        <p:txBody>
          <a:bodyPr/>
          <a:lstStyle/>
          <a:p>
            <a:r>
              <a:rPr lang="sl-SI" dirty="0" smtClean="0"/>
              <a:t>Pick up has the same shape in all the channels</a:t>
            </a:r>
          </a:p>
          <a:p>
            <a:r>
              <a:rPr lang="sl-SI" dirty="0" smtClean="0"/>
              <a:t>Subtracting </a:t>
            </a:r>
            <a:r>
              <a:rPr lang="sl-SI" b="1" dirty="0" smtClean="0">
                <a:solidFill>
                  <a:srgbClr val="FF0000"/>
                </a:solidFill>
              </a:rPr>
              <a:t>Ch. 2 </a:t>
            </a:r>
            <a:r>
              <a:rPr lang="sl-SI" dirty="0" smtClean="0"/>
              <a:t>from </a:t>
            </a:r>
            <a:r>
              <a:rPr lang="sl-SI" b="1" dirty="0" smtClean="0"/>
              <a:t>Ch. 1 </a:t>
            </a:r>
            <a:r>
              <a:rPr lang="sl-SI" dirty="0" smtClean="0"/>
              <a:t>reduces "noise" by a factor of ≈ 2</a:t>
            </a:r>
          </a:p>
          <a:p>
            <a:r>
              <a:rPr lang="sl-SI" dirty="0" smtClean="0"/>
              <a:t>Additional selection has to be introduced for events when signal only in </a:t>
            </a:r>
            <a:r>
              <a:rPr lang="sl-SI" b="1" dirty="0" smtClean="0">
                <a:solidFill>
                  <a:srgbClr val="FF0000"/>
                </a:solidFill>
              </a:rPr>
              <a:t>Ch. </a:t>
            </a:r>
            <a:r>
              <a:rPr lang="sl-SI" b="1" dirty="0" smtClean="0">
                <a:solidFill>
                  <a:srgbClr val="FF0000"/>
                </a:solidFill>
              </a:rPr>
              <a:t>2</a:t>
            </a:r>
            <a:endParaRPr lang="sl-SI" b="1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F849-4F71-4D80-BD67-8A24071F05C6}" type="datetime1">
              <a:rPr lang="sl-SI" smtClean="0"/>
              <a:t>7. 12. 2018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18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5" r="7190"/>
          <a:stretch/>
        </p:blipFill>
        <p:spPr>
          <a:xfrm>
            <a:off x="8185618" y="609600"/>
            <a:ext cx="3885637" cy="2604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8002228" y="735098"/>
            <a:ext cx="49885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 smtClean="0"/>
              <a:t>U (V)</a:t>
            </a:r>
            <a:endParaRPr lang="sl-SI" sz="1200" dirty="0"/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72" y="3200406"/>
            <a:ext cx="4962517" cy="33628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30" y="3300021"/>
            <a:ext cx="4495470" cy="30463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43025" y="3200406"/>
            <a:ext cx="25013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Noise before subtraction</a:t>
            </a:r>
            <a:endParaRPr lang="sl-SI" dirty="0"/>
          </a:p>
        </p:txBody>
      </p:sp>
      <p:sp>
        <p:nvSpPr>
          <p:cNvPr id="14" name="TextBox 13"/>
          <p:cNvSpPr txBox="1"/>
          <p:nvPr/>
        </p:nvSpPr>
        <p:spPr>
          <a:xfrm>
            <a:off x="6626979" y="3124207"/>
            <a:ext cx="23358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Noise after subtraction</a:t>
            </a:r>
            <a:endParaRPr lang="sl-SI" dirty="0"/>
          </a:p>
        </p:txBody>
      </p:sp>
      <p:sp>
        <p:nvSpPr>
          <p:cNvPr id="15" name="Right Arrow 14"/>
          <p:cNvSpPr/>
          <p:nvPr/>
        </p:nvSpPr>
        <p:spPr>
          <a:xfrm>
            <a:off x="4467225" y="4534322"/>
            <a:ext cx="857250" cy="680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1476" y="4534321"/>
            <a:ext cx="1518790" cy="153203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425586" y="5334000"/>
            <a:ext cx="719611" cy="190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ectangle 17"/>
          <p:cNvSpPr/>
          <p:nvPr/>
        </p:nvSpPr>
        <p:spPr>
          <a:xfrm>
            <a:off x="10687050" y="4529837"/>
            <a:ext cx="1253216" cy="8898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5266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Waveform subtraction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" y="782638"/>
            <a:ext cx="6143625" cy="4191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13D9-0913-4042-970C-BFC41F1B930E}" type="datetime1">
              <a:rPr lang="sl-SI" smtClean="0"/>
              <a:t>7. 12. 2018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19</a:t>
            </a:fld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6582895" y="1630363"/>
            <a:ext cx="2348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rgbClr val="0000FF"/>
                </a:solidFill>
              </a:rPr>
              <a:t>Blue wf</a:t>
            </a:r>
            <a:r>
              <a:rPr lang="sl-SI" sz="2000" b="1" dirty="0" smtClean="0"/>
              <a:t> = Black - </a:t>
            </a:r>
            <a:r>
              <a:rPr lang="sl-SI" sz="2000" b="1" dirty="0" smtClean="0">
                <a:solidFill>
                  <a:srgbClr val="FF0000"/>
                </a:solidFill>
              </a:rPr>
              <a:t>red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2895" y="2180200"/>
            <a:ext cx="5304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Fine tuning of the phase between </a:t>
            </a:r>
            <a:r>
              <a:rPr lang="sl-SI" b="1" dirty="0" smtClean="0"/>
              <a:t>black</a:t>
            </a:r>
            <a:r>
              <a:rPr lang="sl-SI" dirty="0" smtClean="0"/>
              <a:t> and </a:t>
            </a:r>
            <a:r>
              <a:rPr lang="sl-SI" b="1" dirty="0" smtClean="0">
                <a:solidFill>
                  <a:srgbClr val="FF0000"/>
                </a:solidFill>
              </a:rPr>
              <a:t>red</a:t>
            </a:r>
            <a:r>
              <a:rPr lang="sl-SI" dirty="0" smtClean="0"/>
              <a:t> might reduce the noise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906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October 2018 Test beam campaign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Test beam at CERN SPS H6 10 – 24 October, +120 GeV hadrons</a:t>
            </a:r>
          </a:p>
          <a:p>
            <a:r>
              <a:rPr lang="sl-SI" sz="2400" dirty="0" smtClean="0"/>
              <a:t>Two separate projects:</a:t>
            </a:r>
          </a:p>
          <a:p>
            <a:pPr lvl="1"/>
            <a:r>
              <a:rPr lang="sl-SI" sz="2000" dirty="0" smtClean="0"/>
              <a:t>PART 1: BCM' prototype readout chip</a:t>
            </a:r>
          </a:p>
          <a:p>
            <a:pPr lvl="1"/>
            <a:r>
              <a:rPr lang="sl-SI" sz="2000" dirty="0" smtClean="0"/>
              <a:t>PART 2: TowerJazz CMOS investigator</a:t>
            </a:r>
          </a:p>
          <a:p>
            <a:r>
              <a:rPr lang="sl-SI" sz="2400" dirty="0" smtClean="0"/>
              <a:t>Kartel beam telescope </a:t>
            </a:r>
          </a:p>
          <a:p>
            <a:pPr lvl="1"/>
            <a:r>
              <a:rPr lang="sl-SI" sz="2000" dirty="0" smtClean="0"/>
              <a:t>6 mimosa planes + 1 FEI4 module</a:t>
            </a:r>
          </a:p>
          <a:p>
            <a:pPr lvl="1"/>
            <a:r>
              <a:rPr lang="sl-SI" sz="2000" dirty="0" smtClean="0"/>
              <a:t>&lt; 5 </a:t>
            </a:r>
            <a:r>
              <a:rPr lang="el-GR" sz="2000" dirty="0" smtClean="0"/>
              <a:t>μ</a:t>
            </a:r>
            <a:r>
              <a:rPr lang="sl-SI" sz="2000" dirty="0" smtClean="0"/>
              <a:t>m tracking resolution</a:t>
            </a:r>
          </a:p>
          <a:p>
            <a:r>
              <a:rPr lang="sl-SI" sz="2400" dirty="0" smtClean="0"/>
              <a:t>DRS4 readout of DUTs, few channels</a:t>
            </a:r>
            <a:endParaRPr lang="sl-SI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530E-2642-40F6-84C9-162CD4987512}" type="datetime1">
              <a:rPr lang="sl-SI" smtClean="0"/>
              <a:t>7. 12. 2018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472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CERN H6 test beam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8" y="735105"/>
            <a:ext cx="5683490" cy="5791819"/>
          </a:xfrm>
        </p:spPr>
        <p:txBody>
          <a:bodyPr/>
          <a:lstStyle/>
          <a:p>
            <a:r>
              <a:rPr lang="sl-SI" dirty="0"/>
              <a:t>10 – 17 </a:t>
            </a:r>
            <a:r>
              <a:rPr lang="sl-SI" dirty="0" smtClean="0"/>
              <a:t>October, CERN SPS H6 test beam: 120 GeV hadrons</a:t>
            </a:r>
          </a:p>
          <a:p>
            <a:r>
              <a:rPr lang="sl-SI" dirty="0" smtClean="0"/>
              <a:t>Mimosa beam telescope</a:t>
            </a:r>
          </a:p>
          <a:p>
            <a:pPr lvl="1"/>
            <a:r>
              <a:rPr lang="sl-SI" dirty="0" smtClean="0"/>
              <a:t>6 mimosa planes for tracking</a:t>
            </a:r>
          </a:p>
          <a:p>
            <a:pPr lvl="1"/>
            <a:r>
              <a:rPr lang="sl-SI" dirty="0" smtClean="0"/>
              <a:t>1 FEI4 module for timing and region of interest (ROI) trigger</a:t>
            </a:r>
          </a:p>
          <a:p>
            <a:pPr lvl="1"/>
            <a:r>
              <a:rPr lang="sl-SI" dirty="0" smtClean="0"/>
              <a:t>Tracking resolution ≈ 3 </a:t>
            </a:r>
            <a:r>
              <a:rPr lang="el-GR" dirty="0" smtClean="0"/>
              <a:t>μ</a:t>
            </a:r>
            <a:r>
              <a:rPr lang="sl-SI" dirty="0" smtClean="0"/>
              <a:t>m</a:t>
            </a:r>
          </a:p>
          <a:p>
            <a:r>
              <a:rPr lang="sl-SI" dirty="0" smtClean="0"/>
              <a:t>DRS 4 analog readout</a:t>
            </a:r>
          </a:p>
          <a:p>
            <a:pPr lvl="1"/>
            <a:r>
              <a:rPr lang="sl-SI" dirty="0" smtClean="0"/>
              <a:t>3 GS/s acquisition rate, 700 MHz bandwidth</a:t>
            </a:r>
          </a:p>
          <a:p>
            <a:pPr lvl="1"/>
            <a:r>
              <a:rPr lang="sl-SI" dirty="0" smtClean="0"/>
              <a:t>Recorded </a:t>
            </a:r>
            <a:r>
              <a:rPr lang="sl-SI" b="1" dirty="0" smtClean="0"/>
              <a:t>one channel per chip</a:t>
            </a:r>
            <a:r>
              <a:rPr lang="sl-SI" dirty="0" smtClean="0"/>
              <a:t> per run – two channels per run</a:t>
            </a:r>
          </a:p>
          <a:p>
            <a:r>
              <a:rPr lang="sl-SI" dirty="0" smtClean="0"/>
              <a:t>Dataset:</a:t>
            </a:r>
          </a:p>
          <a:p>
            <a:pPr lvl="1"/>
            <a:r>
              <a:rPr lang="sl-SI" dirty="0" smtClean="0"/>
              <a:t>All channels measured (separate runs)</a:t>
            </a:r>
          </a:p>
          <a:p>
            <a:pPr lvl="1"/>
            <a:r>
              <a:rPr lang="sl-SI" dirty="0"/>
              <a:t>200k telescope triggers per channel </a:t>
            </a: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/>
              <a:t>60k tracks</a:t>
            </a:r>
          </a:p>
          <a:p>
            <a:pPr lvl="1"/>
            <a:r>
              <a:rPr lang="sl-SI" dirty="0" smtClean="0"/>
              <a:t>All tests done with one version of front end configuration</a:t>
            </a:r>
          </a:p>
          <a:p>
            <a:pPr lvl="1"/>
            <a:r>
              <a:rPr lang="sl-SI" dirty="0" smtClean="0"/>
              <a:t>+ </a:t>
            </a:r>
            <a:r>
              <a:rPr lang="sl-SI" dirty="0"/>
              <a:t>1000 V bias </a:t>
            </a:r>
            <a:r>
              <a:rPr lang="sl-SI" dirty="0" smtClean="0"/>
              <a:t>voltage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76B2-CD40-4FA4-BA09-290B8F353F04}" type="datetime1">
              <a:rPr lang="sl-SI" smtClean="0"/>
              <a:t>7. 12. 2018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3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02" y="1119361"/>
            <a:ext cx="5887571" cy="44156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46723" y="2422187"/>
            <a:ext cx="486383" cy="1439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8946086" y="1942300"/>
            <a:ext cx="5870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DUT</a:t>
            </a:r>
            <a:endParaRPr lang="sl-SI" dirty="0"/>
          </a:p>
        </p:txBody>
      </p:sp>
      <p:sp>
        <p:nvSpPr>
          <p:cNvPr id="11" name="Rectangle 10"/>
          <p:cNvSpPr/>
          <p:nvPr/>
        </p:nvSpPr>
        <p:spPr>
          <a:xfrm>
            <a:off x="7451387" y="2869660"/>
            <a:ext cx="1303505" cy="71984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9863847" y="2967277"/>
            <a:ext cx="1303505" cy="71984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6642543" y="2311632"/>
            <a:ext cx="23400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3 planes + timing + ROI</a:t>
            </a:r>
            <a:endParaRPr lang="sl-SI" dirty="0"/>
          </a:p>
        </p:txBody>
      </p:sp>
      <p:sp>
        <p:nvSpPr>
          <p:cNvPr id="14" name="TextBox 13"/>
          <p:cNvSpPr txBox="1"/>
          <p:nvPr/>
        </p:nvSpPr>
        <p:spPr>
          <a:xfrm>
            <a:off x="10828247" y="2496298"/>
            <a:ext cx="9669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3 planes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4199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FCDE-7835-4AF1-BBA8-D662C90A4FB2}" type="datetime1">
              <a:rPr lang="sl-SI" smtClean="0"/>
              <a:t>7. 12. 2018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4</a:t>
            </a:fld>
            <a:endParaRPr lang="sl-SI"/>
          </a:p>
        </p:txBody>
      </p:sp>
      <p:sp>
        <p:nvSpPr>
          <p:cNvPr id="7" name="TextBox 6"/>
          <p:cNvSpPr txBox="1"/>
          <p:nvPr/>
        </p:nvSpPr>
        <p:spPr>
          <a:xfrm>
            <a:off x="4543425" y="2686050"/>
            <a:ext cx="2688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PART 1: BCM'</a:t>
            </a:r>
            <a:endParaRPr lang="sl-SI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032" y="4085955"/>
            <a:ext cx="1661278" cy="121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3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BCM' chip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42" y="810233"/>
            <a:ext cx="7152315" cy="4515136"/>
          </a:xfrm>
        </p:spPr>
        <p:txBody>
          <a:bodyPr/>
          <a:lstStyle/>
          <a:p>
            <a:r>
              <a:rPr lang="sl-SI" dirty="0" smtClean="0"/>
              <a:t>BCM': Readout ASIC prototype for ATLAS Beam Condition Monitor (BCM) upgrade for HL-LHC</a:t>
            </a:r>
          </a:p>
          <a:p>
            <a:r>
              <a:rPr lang="sl-SI" dirty="0" smtClean="0"/>
              <a:t>Analog front end with 4 readout channels</a:t>
            </a:r>
          </a:p>
          <a:p>
            <a:pPr lvl="1"/>
            <a:r>
              <a:rPr lang="sl-SI" dirty="0" smtClean="0"/>
              <a:t>Current amplifier, fast pulses (baseline restored after &lt; 25 ns)</a:t>
            </a:r>
          </a:p>
          <a:p>
            <a:r>
              <a:rPr lang="sl-SI" dirty="0" smtClean="0"/>
              <a:t>Two BCM' wire bonded to a specially segmented diamond sensor </a:t>
            </a:r>
          </a:p>
          <a:p>
            <a:r>
              <a:rPr lang="sl-SI" dirty="0" smtClean="0"/>
              <a:t>Large pitch bump bonding also considered to reduce capacitance</a:t>
            </a:r>
          </a:p>
          <a:p>
            <a:r>
              <a:rPr lang="sl-SI" dirty="0" smtClean="0"/>
              <a:t>Chip configuration with external DACs via a Labview interface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3A42-7D36-4B8A-BEDF-A22FE11F11C9}" type="datetime1">
              <a:rPr lang="sl-SI" smtClean="0"/>
              <a:t>7. 12. 2018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5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74841" y="3624121"/>
            <a:ext cx="3356142" cy="2517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025" r="7487"/>
          <a:stretch/>
        </p:blipFill>
        <p:spPr>
          <a:xfrm>
            <a:off x="7704306" y="607806"/>
            <a:ext cx="4406630" cy="242711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040619" y="3543731"/>
            <a:ext cx="2743653" cy="2677886"/>
            <a:chOff x="2040619" y="3543731"/>
            <a:chExt cx="2743653" cy="2677886"/>
          </a:xfrm>
        </p:grpSpPr>
        <p:sp>
          <p:nvSpPr>
            <p:cNvPr id="9" name="Rectangle 8"/>
            <p:cNvSpPr/>
            <p:nvPr/>
          </p:nvSpPr>
          <p:spPr>
            <a:xfrm>
              <a:off x="2106386" y="3543731"/>
              <a:ext cx="2677886" cy="267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39043" y="3575957"/>
              <a:ext cx="473528" cy="12328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61555" y="3575957"/>
              <a:ext cx="2091420" cy="14369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08421" y="4192360"/>
              <a:ext cx="744554" cy="7365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39043" y="4840990"/>
              <a:ext cx="473528" cy="1718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2139043" y="5045097"/>
              <a:ext cx="1158893" cy="16088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39042" y="5238210"/>
              <a:ext cx="1158893" cy="92484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34987" y="5047910"/>
              <a:ext cx="1417987" cy="111514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57471" y="5205984"/>
              <a:ext cx="595503" cy="5890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43980" y="4374509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[1, </a:t>
              </a:r>
              <a:r>
                <a:rPr lang="sl-SI" dirty="0" smtClean="0"/>
                <a:t>4]</a:t>
              </a:r>
              <a:endParaRPr lang="sl-SI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3896" y="5331301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[1, </a:t>
              </a:r>
              <a:r>
                <a:rPr lang="sl-SI" dirty="0" smtClean="0"/>
                <a:t>1]</a:t>
              </a:r>
              <a:endParaRPr lang="sl-SI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67466" y="5416173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[1, </a:t>
              </a:r>
              <a:r>
                <a:rPr lang="sl-SI" dirty="0" smtClean="0"/>
                <a:t>2]</a:t>
              </a:r>
              <a:endParaRPr lang="sl-SI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60461" y="4109748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[1, </a:t>
              </a:r>
              <a:r>
                <a:rPr lang="sl-SI" dirty="0" smtClean="0"/>
                <a:t>3]</a:t>
              </a:r>
              <a:endParaRPr lang="sl-SI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40619" y="4101583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[2, </a:t>
              </a:r>
              <a:r>
                <a:rPr lang="sl-SI" dirty="0" smtClean="0"/>
                <a:t>1]</a:t>
              </a:r>
              <a:endParaRPr lang="sl-SI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90085" y="5495189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[2, </a:t>
              </a:r>
              <a:r>
                <a:rPr lang="sl-SI" dirty="0" smtClean="0"/>
                <a:t>4]</a:t>
              </a:r>
              <a:endParaRPr lang="sl-SI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90714" y="4765900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[2, </a:t>
              </a:r>
              <a:r>
                <a:rPr lang="sl-SI" sz="1400" dirty="0" smtClean="0"/>
                <a:t>2]</a:t>
              </a:r>
              <a:endParaRPr lang="sl-SI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2416" y="4974549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[2, </a:t>
              </a:r>
              <a:r>
                <a:rPr lang="sl-SI" sz="1400" dirty="0" smtClean="0"/>
                <a:t>3]</a:t>
              </a:r>
              <a:endParaRPr lang="sl-SI" sz="1400" dirty="0"/>
            </a:p>
          </p:txBody>
        </p:sp>
      </p:grpSp>
      <p:sp>
        <p:nvSpPr>
          <p:cNvPr id="27" name="Right Arrow 26"/>
          <p:cNvSpPr/>
          <p:nvPr/>
        </p:nvSpPr>
        <p:spPr>
          <a:xfrm>
            <a:off x="5019675" y="4743841"/>
            <a:ext cx="628650" cy="462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TextBox 27"/>
          <p:cNvSpPr txBox="1"/>
          <p:nvPr/>
        </p:nvSpPr>
        <p:spPr>
          <a:xfrm>
            <a:off x="5743852" y="4802183"/>
            <a:ext cx="7745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Chip 1</a:t>
            </a:r>
            <a:endParaRPr lang="sl-SI" dirty="0"/>
          </a:p>
        </p:txBody>
      </p:sp>
      <p:sp>
        <p:nvSpPr>
          <p:cNvPr id="29" name="TextBox 28"/>
          <p:cNvSpPr txBox="1"/>
          <p:nvPr/>
        </p:nvSpPr>
        <p:spPr>
          <a:xfrm>
            <a:off x="331527" y="4828205"/>
            <a:ext cx="7745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Chip 2</a:t>
            </a:r>
            <a:endParaRPr lang="sl-SI" dirty="0"/>
          </a:p>
        </p:txBody>
      </p:sp>
      <p:sp>
        <p:nvSpPr>
          <p:cNvPr id="30" name="Right Arrow 29"/>
          <p:cNvSpPr/>
          <p:nvPr/>
        </p:nvSpPr>
        <p:spPr>
          <a:xfrm rot="10800000">
            <a:off x="1307137" y="4755777"/>
            <a:ext cx="628650" cy="462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27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Charge measurement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669475"/>
            <a:ext cx="6614833" cy="5424745"/>
          </a:xfrm>
        </p:spPr>
        <p:txBody>
          <a:bodyPr/>
          <a:lstStyle/>
          <a:p>
            <a:r>
              <a:rPr lang="sl-SI" dirty="0" smtClean="0"/>
              <a:t>Average waveform of 1000 acquisitons</a:t>
            </a:r>
          </a:p>
          <a:p>
            <a:r>
              <a:rPr lang="sl-SI" dirty="0" smtClean="0"/>
              <a:t>Select an integration window around the peak [</a:t>
            </a:r>
            <a:r>
              <a:rPr lang="sl-SI" i="1" dirty="0" smtClean="0"/>
              <a:t>t</a:t>
            </a:r>
            <a:r>
              <a:rPr lang="sl-SI" baseline="-25000" dirty="0" smtClean="0"/>
              <a:t>min</a:t>
            </a:r>
            <a:r>
              <a:rPr lang="sl-SI" dirty="0" smtClean="0"/>
              <a:t>, </a:t>
            </a:r>
            <a:r>
              <a:rPr lang="sl-SI" i="1" dirty="0" smtClean="0"/>
              <a:t>t</a:t>
            </a:r>
            <a:r>
              <a:rPr lang="sl-SI" baseline="-25000" dirty="0" smtClean="0"/>
              <a:t>max</a:t>
            </a:r>
            <a:r>
              <a:rPr lang="sl-SI" dirty="0" smtClean="0"/>
              <a:t>] (typically [– 6 ns, 6 ns</a:t>
            </a:r>
            <a:r>
              <a:rPr lang="sl-SI" dirty="0" smtClean="0"/>
              <a:t>])</a:t>
            </a:r>
          </a:p>
          <a:p>
            <a:r>
              <a:rPr lang="sl-SI" dirty="0" smtClean="0"/>
              <a:t>Waveform subtraction to mitigate pick up – w.r.t. track position</a:t>
            </a:r>
            <a:endParaRPr lang="sl-SI" dirty="0" smtClean="0"/>
          </a:p>
          <a:p>
            <a:r>
              <a:rPr lang="sl-SI" dirty="0" smtClean="0"/>
              <a:t>Signal = Integral around the peak  </a:t>
            </a:r>
          </a:p>
          <a:p>
            <a:r>
              <a:rPr lang="sl-SI" dirty="0" smtClean="0"/>
              <a:t>Hit </a:t>
            </a:r>
            <a:r>
              <a:rPr lang="sl-SI" dirty="0" smtClean="0"/>
              <a:t>criterium: </a:t>
            </a:r>
            <a:r>
              <a:rPr lang="sl-SI" dirty="0" smtClean="0">
                <a:solidFill>
                  <a:srgbClr val="C00000"/>
                </a:solidFill>
              </a:rPr>
              <a:t>signal &gt; </a:t>
            </a:r>
            <a:r>
              <a:rPr lang="sl-SI" dirty="0" smtClean="0">
                <a:solidFill>
                  <a:srgbClr val="C00000"/>
                </a:solidFill>
              </a:rPr>
              <a:t>4</a:t>
            </a:r>
            <a:r>
              <a:rPr lang="el-GR" dirty="0" smtClean="0">
                <a:solidFill>
                  <a:srgbClr val="C00000"/>
                </a:solidFill>
              </a:rPr>
              <a:t>σ</a:t>
            </a:r>
            <a:r>
              <a:rPr lang="sl-SI" dirty="0" smtClean="0">
                <a:solidFill>
                  <a:srgbClr val="C00000"/>
                </a:solidFill>
              </a:rPr>
              <a:t> </a:t>
            </a:r>
            <a:r>
              <a:rPr lang="sl-SI" dirty="0" smtClean="0">
                <a:solidFill>
                  <a:srgbClr val="C00000"/>
                </a:solidFill>
              </a:rPr>
              <a:t>above noise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6B00-57D0-45BB-80ED-34EEC2E2FDE3}" type="datetime1">
              <a:rPr lang="sl-SI" smtClean="0"/>
              <a:t>7. 12. 2018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6</a:t>
            </a:fld>
            <a:endParaRPr lang="sl-SI"/>
          </a:p>
        </p:txBody>
      </p:sp>
      <p:grpSp>
        <p:nvGrpSpPr>
          <p:cNvPr id="21" name="Group 20"/>
          <p:cNvGrpSpPr/>
          <p:nvPr/>
        </p:nvGrpSpPr>
        <p:grpSpPr>
          <a:xfrm>
            <a:off x="584584" y="3421508"/>
            <a:ext cx="4112427" cy="2830527"/>
            <a:chOff x="524886" y="3794393"/>
            <a:chExt cx="4112427" cy="283052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886" y="3838132"/>
              <a:ext cx="4112427" cy="2786788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2873829" y="4212774"/>
              <a:ext cx="0" cy="2032907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35850" y="4226382"/>
              <a:ext cx="0" cy="2032907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873829" y="5055684"/>
              <a:ext cx="967855" cy="1434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907722" y="3809762"/>
              <a:ext cx="1378114" cy="229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35542" y="3794393"/>
              <a:ext cx="1491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dirty="0" smtClean="0"/>
                <a:t>Noise spectrum</a:t>
              </a:r>
              <a:endParaRPr lang="sl-SI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15326" y="4301928"/>
              <a:ext cx="10395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dirty="0" smtClean="0">
                  <a:solidFill>
                    <a:srgbClr val="C00000"/>
                  </a:solidFill>
                </a:rPr>
                <a:t>baseline offset</a:t>
              </a:r>
              <a:endParaRPr lang="sl-SI" sz="1600" dirty="0">
                <a:solidFill>
                  <a:srgbClr val="C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77312" y="4731582"/>
              <a:ext cx="5405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dirty="0" smtClean="0">
                  <a:solidFill>
                    <a:srgbClr val="C00000"/>
                  </a:solidFill>
                </a:rPr>
                <a:t>+4</a:t>
              </a:r>
              <a:r>
                <a:rPr lang="el-GR" dirty="0" smtClean="0">
                  <a:solidFill>
                    <a:srgbClr val="C00000"/>
                  </a:solidFill>
                </a:rPr>
                <a:t>σ</a:t>
              </a:r>
              <a:endParaRPr lang="sl-SI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010525" y="-4483"/>
            <a:ext cx="4181474" cy="3053107"/>
            <a:chOff x="6660359" y="1575022"/>
            <a:chExt cx="4997261" cy="364875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90"/>
            <a:stretch/>
          </p:blipFill>
          <p:spPr>
            <a:xfrm>
              <a:off x="6660359" y="1575022"/>
              <a:ext cx="4997261" cy="364875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012985" y="1575022"/>
              <a:ext cx="20751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dirty="0" smtClean="0"/>
                <a:t>Single event waveform</a:t>
              </a:r>
              <a:endParaRPr lang="sl-SI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88592" y="3493628"/>
              <a:ext cx="13246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dirty="0" smtClean="0"/>
                <a:t>charge 20 mV</a:t>
              </a:r>
            </a:p>
            <a:p>
              <a:r>
                <a:rPr lang="sl-SI" sz="1600" dirty="0" smtClean="0"/>
                <a:t>(Landau tail)</a:t>
              </a:r>
              <a:endParaRPr lang="sl-SI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6555381" y="1958489"/>
              <a:ext cx="49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l-SI" sz="1200" dirty="0" smtClean="0"/>
                <a:t>U (V)</a:t>
              </a:r>
              <a:endParaRPr lang="sl-SI" sz="1200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418" y="3002881"/>
            <a:ext cx="4755825" cy="36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3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Chip 2, channel 1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46" y="678128"/>
            <a:ext cx="5493129" cy="372242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6BB6-FDCE-4E79-A09E-06D94A6FBB47}" type="datetime1">
              <a:rPr lang="sl-SI" smtClean="0"/>
              <a:t>7. 12. 2018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7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626"/>
            <a:ext cx="5538140" cy="3752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87" y="4400549"/>
            <a:ext cx="2209800" cy="22388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17287" y="4443524"/>
            <a:ext cx="557315" cy="1076463"/>
          </a:xfrm>
          <a:prstGeom prst="rect">
            <a:avLst/>
          </a:prstGeom>
          <a:solidFill>
            <a:srgbClr val="5B9BD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02" y="4384986"/>
            <a:ext cx="3349812" cy="227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5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Channel 2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01"/>
            <a:ext cx="5334000" cy="361458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657E-50BD-4161-9BC9-57E5435E4792}" type="datetime1">
              <a:rPr lang="sl-SI" smtClean="0"/>
              <a:t>7. 12. 2018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8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4817"/>
            <a:ext cx="5257800" cy="356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6"/>
          <a:stretch/>
        </p:blipFill>
        <p:spPr>
          <a:xfrm>
            <a:off x="5451327" y="4039499"/>
            <a:ext cx="3069695" cy="2454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5"/>
          <a:stretch/>
        </p:blipFill>
        <p:spPr>
          <a:xfrm>
            <a:off x="369653" y="4021306"/>
            <a:ext cx="3032592" cy="2441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8993" y="4122713"/>
            <a:ext cx="2209800" cy="22388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828993" y="5177255"/>
            <a:ext cx="619125" cy="204087"/>
          </a:xfrm>
          <a:prstGeom prst="rect">
            <a:avLst/>
          </a:prstGeom>
          <a:solidFill>
            <a:srgbClr val="5B9BD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734675" y="5279298"/>
            <a:ext cx="1304118" cy="1082291"/>
          </a:xfrm>
          <a:prstGeom prst="rect">
            <a:avLst/>
          </a:prstGeom>
          <a:solidFill>
            <a:srgbClr val="5B9BD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497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Channel 3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69" y="613755"/>
            <a:ext cx="4969407" cy="336752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AD61-2BCF-4E96-B1A4-38AD57340278}" type="datetime1">
              <a:rPr lang="sl-SI" smtClean="0"/>
              <a:t>7. 12. 2018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9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5" y="4064697"/>
            <a:ext cx="3598210" cy="24383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37" y="4064697"/>
            <a:ext cx="3677049" cy="2491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" y="596594"/>
            <a:ext cx="4984601" cy="3377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2200" y="3875063"/>
            <a:ext cx="2209800" cy="22388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048468" y="5047040"/>
            <a:ext cx="991007" cy="267910"/>
          </a:xfrm>
          <a:prstGeom prst="rect">
            <a:avLst/>
          </a:prstGeom>
          <a:solidFill>
            <a:srgbClr val="5B9BD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01300" y="3870579"/>
            <a:ext cx="1714500" cy="1282674"/>
          </a:xfrm>
          <a:prstGeom prst="rect">
            <a:avLst/>
          </a:prstGeom>
          <a:solidFill>
            <a:srgbClr val="5B9BD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Oval 13"/>
          <p:cNvSpPr/>
          <p:nvPr/>
        </p:nvSpPr>
        <p:spPr>
          <a:xfrm>
            <a:off x="6248400" y="528919"/>
            <a:ext cx="695325" cy="1757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TextBox 14"/>
          <p:cNvSpPr txBox="1"/>
          <p:nvPr/>
        </p:nvSpPr>
        <p:spPr>
          <a:xfrm>
            <a:off x="6825459" y="2038561"/>
            <a:ext cx="194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zoom on next slide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48965</TotalTime>
  <Words>852</Words>
  <Application>Microsoft Office PowerPoint</Application>
  <PresentationFormat>Widescreen</PresentationFormat>
  <Paragraphs>178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 Presentation</vt:lpstr>
      <vt:lpstr>October 2018 Test beam campaign</vt:lpstr>
      <vt:lpstr>CERN H6 test beam</vt:lpstr>
      <vt:lpstr>PowerPoint Presentation</vt:lpstr>
      <vt:lpstr>BCM' chip</vt:lpstr>
      <vt:lpstr>Charge measurement</vt:lpstr>
      <vt:lpstr>Chip 2, channel 1</vt:lpstr>
      <vt:lpstr>Channel 2</vt:lpstr>
      <vt:lpstr>Channel 3</vt:lpstr>
      <vt:lpstr>Chip 2 channel 3</vt:lpstr>
      <vt:lpstr>Conclusions</vt:lpstr>
      <vt:lpstr>PowerPoint Presentation</vt:lpstr>
      <vt:lpstr>TowerJazz Investigator</vt:lpstr>
      <vt:lpstr>Test beam</vt:lpstr>
      <vt:lpstr>Charge spectra</vt:lpstr>
      <vt:lpstr>PowerPoint Presentation</vt:lpstr>
      <vt:lpstr>Trigger</vt:lpstr>
      <vt:lpstr>Waveform subtraction</vt:lpstr>
      <vt:lpstr>Waveform subtraction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</dc:creator>
  <cp:lastModifiedBy>Bojan</cp:lastModifiedBy>
  <cp:revision>655</cp:revision>
  <cp:lastPrinted>2018-09-03T11:44:39Z</cp:lastPrinted>
  <dcterms:created xsi:type="dcterms:W3CDTF">2017-11-14T08:43:15Z</dcterms:created>
  <dcterms:modified xsi:type="dcterms:W3CDTF">2018-12-07T09:58:16Z</dcterms:modified>
</cp:coreProperties>
</file>