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5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3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1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7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1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8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1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7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7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8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66BEC-9AB9-7B4D-AAE9-FDD75DC27C52}" type="datetimeFigureOut">
              <a:rPr lang="en-US" smtClean="0"/>
              <a:t>6. 12. 18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EAE3-6E5B-864C-B087-FA81D191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2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CCE  measurements on ATL17LS </a:t>
            </a:r>
            <a:r>
              <a:rPr lang="en-US" sz="2400" dirty="0" err="1" smtClean="0"/>
              <a:t>ministrip</a:t>
            </a:r>
            <a:r>
              <a:rPr lang="en-US" sz="2400" dirty="0" smtClean="0"/>
              <a:t> sensors  in Ljubljana –comparison  with R0, thin and thick </a:t>
            </a:r>
            <a:r>
              <a:rPr lang="en-US" sz="2400" dirty="0"/>
              <a:t>a</a:t>
            </a:r>
            <a:r>
              <a:rPr lang="en-US" sz="2400" dirty="0" smtClean="0"/>
              <a:t>ctive regions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- preliminary results!!!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690627" cy="1756810"/>
          </a:xfrm>
        </p:spPr>
        <p:txBody>
          <a:bodyPr>
            <a:normAutofit fontScale="85000" lnSpcReduction="20000"/>
          </a:bodyPr>
          <a:lstStyle/>
          <a:p>
            <a:r>
              <a:rPr lang="en-US" sz="1700" dirty="0" smtClean="0"/>
              <a:t>Sensors irradiated at TRIGA reactor in Ljubljana, 1 </a:t>
            </a:r>
            <a:r>
              <a:rPr lang="en-US" sz="1700" dirty="0" err="1" smtClean="0"/>
              <a:t>Mev</a:t>
            </a:r>
            <a:r>
              <a:rPr lang="en-US" sz="1700" dirty="0" smtClean="0"/>
              <a:t> equivalent </a:t>
            </a:r>
            <a:r>
              <a:rPr lang="en-US" sz="1700" dirty="0" err="1" smtClean="0"/>
              <a:t>fluences</a:t>
            </a:r>
            <a:r>
              <a:rPr lang="en-US" sz="1700" dirty="0" smtClean="0"/>
              <a:t> 10</a:t>
            </a:r>
            <a:r>
              <a:rPr lang="en-US" sz="1700" baseline="30000" dirty="0" smtClean="0"/>
              <a:t>14</a:t>
            </a:r>
            <a:r>
              <a:rPr lang="en-US" sz="1700" dirty="0" smtClean="0"/>
              <a:t>, 5 10</a:t>
            </a:r>
            <a:r>
              <a:rPr lang="en-US" sz="1700" baseline="30000" dirty="0" smtClean="0"/>
              <a:t>14</a:t>
            </a:r>
            <a:r>
              <a:rPr lang="en-US" sz="1700" dirty="0" smtClean="0"/>
              <a:t>, 10</a:t>
            </a:r>
            <a:r>
              <a:rPr lang="en-US" sz="1700" baseline="30000" dirty="0" smtClean="0"/>
              <a:t>15</a:t>
            </a:r>
            <a:r>
              <a:rPr lang="en-US" sz="1700" dirty="0" smtClean="0"/>
              <a:t>, </a:t>
            </a:r>
            <a:r>
              <a:rPr lang="en-US" sz="1700" dirty="0" smtClean="0"/>
              <a:t>2 10</a:t>
            </a:r>
            <a:r>
              <a:rPr lang="en-US" sz="1700" baseline="30000" dirty="0" smtClean="0"/>
              <a:t>15</a:t>
            </a:r>
            <a:r>
              <a:rPr lang="en-US" sz="1700" dirty="0" smtClean="0"/>
              <a:t> </a:t>
            </a:r>
            <a:r>
              <a:rPr lang="en-US" sz="1700" dirty="0" smtClean="0"/>
              <a:t>cm</a:t>
            </a:r>
            <a:r>
              <a:rPr lang="en-US" sz="1700" baseline="30000" dirty="0" smtClean="0"/>
              <a:t>-2</a:t>
            </a:r>
          </a:p>
          <a:p>
            <a:r>
              <a:rPr lang="en-US" sz="1700" dirty="0" smtClean="0"/>
              <a:t>measurements at T = -20C</a:t>
            </a:r>
          </a:p>
          <a:p>
            <a:r>
              <a:rPr lang="en-US" sz="1700" dirty="0" smtClean="0"/>
              <a:t>standard cuts – seed 3.5 </a:t>
            </a:r>
            <a:r>
              <a:rPr lang="en-US" sz="1700" dirty="0" err="1" smtClean="0"/>
              <a:t>σ</a:t>
            </a:r>
            <a:r>
              <a:rPr lang="en-US" sz="1700" dirty="0" smtClean="0"/>
              <a:t>, </a:t>
            </a:r>
            <a:r>
              <a:rPr lang="en-US" sz="1700" dirty="0" err="1" smtClean="0"/>
              <a:t>neighbour</a:t>
            </a:r>
            <a:r>
              <a:rPr lang="en-US" sz="1700" dirty="0" smtClean="0"/>
              <a:t> 1.5 </a:t>
            </a:r>
            <a:r>
              <a:rPr lang="en-US" sz="1700" dirty="0" err="1" smtClean="0"/>
              <a:t>σ</a:t>
            </a:r>
            <a:endParaRPr lang="en-US" sz="1700" dirty="0" smtClean="0"/>
          </a:p>
          <a:p>
            <a:r>
              <a:rPr lang="en-US" sz="1700" dirty="0" smtClean="0"/>
              <a:t>“narrow” collimation</a:t>
            </a:r>
          </a:p>
          <a:p>
            <a:r>
              <a:rPr lang="en-US" sz="1700" dirty="0" smtClean="0"/>
              <a:t>“narrow “ clusters </a:t>
            </a:r>
          </a:p>
          <a:p>
            <a:r>
              <a:rPr lang="en-US" sz="1700" dirty="0"/>
              <a:t>t</a:t>
            </a:r>
            <a:r>
              <a:rPr lang="en-US" sz="1700" dirty="0" smtClean="0"/>
              <a:t>hin and thick sensors (nominal active thickness 240 </a:t>
            </a:r>
            <a:r>
              <a:rPr lang="en-US" sz="1700" dirty="0" err="1" smtClean="0"/>
              <a:t>μm</a:t>
            </a:r>
            <a:r>
              <a:rPr lang="en-US" sz="1700" dirty="0" smtClean="0"/>
              <a:t> and 290 </a:t>
            </a:r>
            <a:r>
              <a:rPr lang="en-US" sz="1700" dirty="0" err="1" smtClean="0"/>
              <a:t>μm</a:t>
            </a:r>
            <a:r>
              <a:rPr lang="en-US" sz="1700" dirty="0" smtClean="0"/>
              <a:t>) with same </a:t>
            </a:r>
            <a:r>
              <a:rPr lang="en-US" sz="1700" dirty="0" err="1" smtClean="0"/>
              <a:t>fluence</a:t>
            </a:r>
            <a:r>
              <a:rPr lang="en-US" sz="1700" dirty="0" smtClean="0"/>
              <a:t>  measured on the same </a:t>
            </a:r>
            <a:r>
              <a:rPr lang="en-US" sz="1700" dirty="0" err="1" smtClean="0"/>
              <a:t>Alibava</a:t>
            </a:r>
            <a:r>
              <a:rPr lang="en-US" sz="1700" dirty="0" smtClean="0"/>
              <a:t> board </a:t>
            </a:r>
          </a:p>
          <a:p>
            <a:endParaRPr lang="en-US" sz="2000" dirty="0" smtClean="0"/>
          </a:p>
        </p:txBody>
      </p:sp>
      <p:pic>
        <p:nvPicPr>
          <p:cNvPr id="5" name="Picture 4" descr="Screen Shot 2018-11-08 at 09.36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73" y="3357011"/>
            <a:ext cx="5589927" cy="3201019"/>
          </a:xfrm>
          <a:prstGeom prst="rect">
            <a:avLst/>
          </a:prstGeom>
        </p:spPr>
      </p:pic>
      <p:pic>
        <p:nvPicPr>
          <p:cNvPr id="6" name="Picture 5" descr="cluster_ACNARROW_5E14_MOD3_80minannealed_300V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90207"/>
            <a:ext cx="3392492" cy="23006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6200347"/>
            <a:ext cx="4334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width 300 V,  neutrons 5 10</a:t>
            </a:r>
            <a:r>
              <a:rPr lang="en-US" baseline="30000" dirty="0" smtClean="0"/>
              <a:t>14 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0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Fluence</a:t>
            </a:r>
            <a:r>
              <a:rPr lang="en-US" sz="3200" dirty="0" smtClean="0"/>
              <a:t> 10</a:t>
            </a:r>
            <a:r>
              <a:rPr lang="en-US" sz="3200" baseline="30000" dirty="0" smtClean="0"/>
              <a:t>14</a:t>
            </a:r>
            <a:r>
              <a:rPr lang="en-US" sz="3200" dirty="0" smtClean="0"/>
              <a:t> ncm</a:t>
            </a:r>
            <a:r>
              <a:rPr lang="en-US" sz="3200" baseline="30000" dirty="0" smtClean="0"/>
              <a:t>-2</a:t>
            </a:r>
            <a:endParaRPr lang="en-US" sz="3200" dirty="0"/>
          </a:p>
        </p:txBody>
      </p:sp>
      <p:pic>
        <p:nvPicPr>
          <p:cNvPr id="7" name="Picture 6" descr="10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93" y="2047261"/>
            <a:ext cx="4747395" cy="3713814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4846991" y="1417638"/>
            <a:ext cx="3076318" cy="6557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85150" y="860365"/>
            <a:ext cx="194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R0 </a:t>
            </a:r>
            <a:r>
              <a:rPr lang="en-US" sz="2400" dirty="0" err="1" smtClean="0"/>
              <a:t>fluence</a:t>
            </a:r>
            <a:r>
              <a:rPr lang="en-US" sz="2400" dirty="0" smtClean="0"/>
              <a:t> = 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88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14859" y="480234"/>
            <a:ext cx="36389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3200" dirty="0" err="1"/>
              <a:t>F</a:t>
            </a:r>
            <a:r>
              <a:rPr lang="en-US" sz="3200" dirty="0" err="1" smtClean="0"/>
              <a:t>luence</a:t>
            </a:r>
            <a:r>
              <a:rPr lang="en-US" sz="3200" dirty="0" smtClean="0"/>
              <a:t>   5 10</a:t>
            </a:r>
            <a:r>
              <a:rPr lang="en-US" sz="3200" baseline="30000" dirty="0" smtClean="0"/>
              <a:t>14</a:t>
            </a:r>
            <a:r>
              <a:rPr lang="en-US" sz="3200" dirty="0" smtClean="0"/>
              <a:t> cm</a:t>
            </a:r>
            <a:r>
              <a:rPr lang="en-US" sz="3200" baseline="30000" dirty="0" smtClean="0"/>
              <a:t>-2</a:t>
            </a:r>
            <a:endParaRPr lang="en-US" sz="3200" dirty="0"/>
          </a:p>
        </p:txBody>
      </p:sp>
      <p:pic>
        <p:nvPicPr>
          <p:cNvPr id="2" name="Picture 1" descr="510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509" y="1323749"/>
            <a:ext cx="4930752" cy="39322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27587" y="5867425"/>
            <a:ext cx="6756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Voltage on ATL17LS limited by breakdown on supporting board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404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Fluence</a:t>
            </a:r>
            <a:r>
              <a:rPr lang="en-US" sz="3200" dirty="0" smtClean="0"/>
              <a:t> 10</a:t>
            </a:r>
            <a:r>
              <a:rPr lang="en-US" sz="3200" baseline="30000" dirty="0" smtClean="0"/>
              <a:t>15</a:t>
            </a:r>
            <a:r>
              <a:rPr lang="en-US" sz="3200" dirty="0" smtClean="0"/>
              <a:t>ncm</a:t>
            </a:r>
            <a:r>
              <a:rPr lang="en-US" sz="3200" baseline="30000" dirty="0" smtClean="0"/>
              <a:t>-2</a:t>
            </a:r>
            <a:endParaRPr lang="en-US" sz="3200" dirty="0"/>
          </a:p>
        </p:txBody>
      </p:sp>
      <p:pic>
        <p:nvPicPr>
          <p:cNvPr id="4" name="Picture 3" descr="1015befo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64" y="1732803"/>
            <a:ext cx="3791743" cy="3253754"/>
          </a:xfrm>
          <a:prstGeom prst="rect">
            <a:avLst/>
          </a:prstGeom>
        </p:spPr>
      </p:pic>
      <p:pic>
        <p:nvPicPr>
          <p:cNvPr id="5" name="Picture 4" descr="1015af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030" y="1750691"/>
            <a:ext cx="4192871" cy="38113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0274" y="5724317"/>
            <a:ext cx="4726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 has higher leakage current – higher </a:t>
            </a:r>
            <a:r>
              <a:rPr lang="en-US" dirty="0" err="1" smtClean="0"/>
              <a:t>fluence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1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Fluence</a:t>
            </a:r>
            <a:r>
              <a:rPr lang="en-US" sz="3200" dirty="0" smtClean="0"/>
              <a:t> 2 10</a:t>
            </a:r>
            <a:r>
              <a:rPr lang="en-US" sz="3200" baseline="30000" dirty="0" smtClean="0"/>
              <a:t>15 </a:t>
            </a:r>
            <a:r>
              <a:rPr lang="en-US" sz="3200" dirty="0" smtClean="0"/>
              <a:t>ncm</a:t>
            </a:r>
            <a:r>
              <a:rPr lang="en-US" sz="3200" baseline="30000" dirty="0" smtClean="0"/>
              <a:t>-2</a:t>
            </a:r>
            <a:endParaRPr lang="en-US" sz="3200" dirty="0"/>
          </a:p>
        </p:txBody>
      </p:sp>
      <p:pic>
        <p:nvPicPr>
          <p:cNvPr id="4" name="Picture 3" descr="21015befo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65" y="1984997"/>
            <a:ext cx="3936504" cy="2369614"/>
          </a:xfrm>
          <a:prstGeom prst="rect">
            <a:avLst/>
          </a:prstGeom>
        </p:spPr>
      </p:pic>
      <p:pic>
        <p:nvPicPr>
          <p:cNvPr id="5" name="Picture 4" descr="21015af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707" y="1984997"/>
            <a:ext cx="4364079" cy="236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2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ATL17LS and R0 have same  CCE within the measurement uncertainty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iscrepancy at  10</a:t>
            </a:r>
            <a:r>
              <a:rPr lang="en-US" sz="2400" baseline="30000" dirty="0" smtClean="0"/>
              <a:t>15</a:t>
            </a:r>
            <a:r>
              <a:rPr lang="en-US" sz="2400" dirty="0" smtClean="0"/>
              <a:t>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not clearly understood, different </a:t>
            </a:r>
            <a:r>
              <a:rPr lang="en-US" sz="2400" dirty="0" err="1" smtClean="0"/>
              <a:t>fluences</a:t>
            </a:r>
            <a:r>
              <a:rPr lang="en-US" sz="2400" dirty="0"/>
              <a:t>?</a:t>
            </a:r>
            <a:endParaRPr lang="en-US" sz="2400" dirty="0" smtClean="0"/>
          </a:p>
          <a:p>
            <a:r>
              <a:rPr lang="en-US" sz="2400" dirty="0" smtClean="0"/>
              <a:t>thin and thick sensors have very similar CCE after irradiation to 5 10</a:t>
            </a:r>
            <a:r>
              <a:rPr lang="en-US" sz="2400" baseline="30000" dirty="0" smtClean="0"/>
              <a:t>14 </a:t>
            </a:r>
            <a:r>
              <a:rPr lang="en-US" sz="2400" dirty="0" smtClean="0"/>
              <a:t>cm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 and more</a:t>
            </a:r>
          </a:p>
          <a:p>
            <a:r>
              <a:rPr lang="en-US" sz="2400" dirty="0" smtClean="0"/>
              <a:t>thin sensor  has smaller signal at the low </a:t>
            </a:r>
            <a:r>
              <a:rPr lang="en-US" sz="2400" dirty="0" err="1" smtClean="0"/>
              <a:t>fluence</a:t>
            </a:r>
            <a:r>
              <a:rPr lang="en-US" sz="2400" dirty="0" smtClean="0"/>
              <a:t> compared to standard  – as expected for 240 </a:t>
            </a:r>
            <a:r>
              <a:rPr lang="en-US" sz="2400" dirty="0" err="1" smtClean="0"/>
              <a:t>μm</a:t>
            </a:r>
            <a:r>
              <a:rPr lang="en-US" sz="2400" dirty="0" smtClean="0"/>
              <a:t>  thick active region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121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205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CCE  measurements on ATL17LS ministrip sensors  in Ljubljana –comparison  with R0, thin and thick active regions - preliminary results!!!</vt:lpstr>
      <vt:lpstr>Fluence 1014 ncm-2</vt:lpstr>
      <vt:lpstr>PowerPoint Presentation</vt:lpstr>
      <vt:lpstr>Fluence 1015ncm-2</vt:lpstr>
      <vt:lpstr>Fluence 2 1015 ncm-2</vt:lpstr>
      <vt:lpstr>Conclusions</vt:lpstr>
    </vt:vector>
  </TitlesOfParts>
  <Company>Jožef Stefan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Cindro</dc:creator>
  <cp:lastModifiedBy>Vladimir Cindro</cp:lastModifiedBy>
  <cp:revision>17</cp:revision>
  <dcterms:created xsi:type="dcterms:W3CDTF">2018-11-05T14:00:44Z</dcterms:created>
  <dcterms:modified xsi:type="dcterms:W3CDTF">2018-12-06T08:56:41Z</dcterms:modified>
</cp:coreProperties>
</file>