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2" r:id="rId5"/>
    <p:sldId id="260" r:id="rId6"/>
    <p:sldId id="261" r:id="rId7"/>
    <p:sldId id="263" r:id="rId8"/>
    <p:sldId id="264" r:id="rId9"/>
    <p:sldId id="266" r:id="rId10"/>
    <p:sldId id="265" r:id="rId11"/>
    <p:sldId id="267" r:id="rId12"/>
    <p:sldId id="270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1B9-4B3A-842F-71B67754D3C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1B9-4B3A-842F-71B67754D3C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1B9-4B3A-842F-71B67754D3C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1B9-4B3A-842F-71B67754D3CD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33.299999999999997</c:v>
                </c:pt>
                <c:pt idx="1">
                  <c:v>33.299999999999997</c:v>
                </c:pt>
                <c:pt idx="2">
                  <c:v>33.299999999999997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EF-4331-974F-1C8D85DCFF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0.31357</cdr:x>
      <cdr:y>0.90279</cdr:y>
    </cdr:from>
    <cdr:to>
      <cdr:x>0.72014</cdr:x>
      <cdr:y>0.99299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2473059" y="3928355"/>
          <a:ext cx="3206442" cy="39247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sl-SI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0AD91-5429-40CE-BC49-FB2B3FD1FABB}" type="datetimeFigureOut">
              <a:rPr lang="sl-SI" smtClean="0"/>
              <a:t>23.01.2020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D7CCF-939C-4AED-973B-1EC0AFDE95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2540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D7CCF-939C-4AED-973B-1EC0AFDE95E9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59512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D7CCF-939C-4AED-973B-1EC0AFDE95E9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88468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D7CCF-939C-4AED-973B-1EC0AFDE95E9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68436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D7CCF-939C-4AED-973B-1EC0AFDE95E9}" type="slidenum">
              <a:rPr lang="sl-SI" smtClean="0"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0252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CBF6-3602-451D-B554-F784E2E72D2F}" type="datetimeFigureOut">
              <a:rPr lang="sl-SI" smtClean="0"/>
              <a:t>23.01.2020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7A76-EF07-402A-9F37-B02020B6F4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0494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CBF6-3602-451D-B554-F784E2E72D2F}" type="datetimeFigureOut">
              <a:rPr lang="sl-SI" smtClean="0"/>
              <a:t>23.01.2020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7A76-EF07-402A-9F37-B02020B6F4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2707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CBF6-3602-451D-B554-F784E2E72D2F}" type="datetimeFigureOut">
              <a:rPr lang="sl-SI" smtClean="0"/>
              <a:t>23.01.2020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7A76-EF07-402A-9F37-B02020B6F4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16999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CBF6-3602-451D-B554-F784E2E72D2F}" type="datetimeFigureOut">
              <a:rPr lang="sl-SI" smtClean="0"/>
              <a:t>23.01.2020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7A76-EF07-402A-9F37-B02020B6F4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5617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CBF6-3602-451D-B554-F784E2E72D2F}" type="datetimeFigureOut">
              <a:rPr lang="sl-SI" smtClean="0"/>
              <a:t>23.01.2020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7A76-EF07-402A-9F37-B02020B6F4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5863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CBF6-3602-451D-B554-F784E2E72D2F}" type="datetimeFigureOut">
              <a:rPr lang="sl-SI" smtClean="0"/>
              <a:t>23.01.2020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7A76-EF07-402A-9F37-B02020B6F4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307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CBF6-3602-451D-B554-F784E2E72D2F}" type="datetimeFigureOut">
              <a:rPr lang="sl-SI" smtClean="0"/>
              <a:t>23.01.2020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7A76-EF07-402A-9F37-B02020B6F4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886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CBF6-3602-451D-B554-F784E2E72D2F}" type="datetimeFigureOut">
              <a:rPr lang="sl-SI" smtClean="0"/>
              <a:t>23.01.2020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7A76-EF07-402A-9F37-B02020B6F4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6801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CBF6-3602-451D-B554-F784E2E72D2F}" type="datetimeFigureOut">
              <a:rPr lang="sl-SI" smtClean="0"/>
              <a:t>23.01.2020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7A76-EF07-402A-9F37-B02020B6F4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1112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CBF6-3602-451D-B554-F784E2E72D2F}" type="datetimeFigureOut">
              <a:rPr lang="sl-SI" smtClean="0"/>
              <a:t>23.01.2020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7A76-EF07-402A-9F37-B02020B6F4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567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CBF6-3602-451D-B554-F784E2E72D2F}" type="datetimeFigureOut">
              <a:rPr lang="sl-SI" smtClean="0"/>
              <a:t>23.01.2020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7A76-EF07-402A-9F37-B02020B6F4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2001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3CBF6-3602-451D-B554-F784E2E72D2F}" type="datetimeFigureOut">
              <a:rPr lang="sl-SI" smtClean="0"/>
              <a:t>23.01.2020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87A76-EF07-402A-9F37-B02020B6F4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9326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naslov 1"/>
          <p:cNvSpPr txBox="1">
            <a:spLocks/>
          </p:cNvSpPr>
          <p:nvPr/>
        </p:nvSpPr>
        <p:spPr bwMode="auto">
          <a:xfrm>
            <a:off x="2965379" y="3301280"/>
            <a:ext cx="4618276" cy="151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500" b="1" u="sng" kern="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Prof. Primož </a:t>
            </a:r>
            <a:r>
              <a:rPr lang="sl-SI" sz="1500" b="1" u="sng" kern="0" dirty="0">
                <a:ea typeface="Calibri" panose="020F0502020204030204" pitchFamily="34" charset="0"/>
                <a:cs typeface="Times New Roman" panose="02020603050405020304" pitchFamily="18" charset="0"/>
              </a:rPr>
              <a:t>Strojan</a:t>
            </a:r>
            <a:r>
              <a:rPr lang="sl-SI" sz="1500" b="1" kern="0" dirty="0">
                <a:ea typeface="Calibri" panose="020F0502020204030204" pitchFamily="34" charset="0"/>
                <a:cs typeface="Times New Roman" panose="02020603050405020304" pitchFamily="18" charset="0"/>
              </a:rPr>
              <a:t>, Onkološki inštitut Ljubljana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500" b="1" kern="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Dr. Božidar </a:t>
            </a:r>
            <a:r>
              <a:rPr lang="sl-SI" sz="1500" b="1" kern="0" dirty="0">
                <a:ea typeface="Calibri" panose="020F0502020204030204" pitchFamily="34" charset="0"/>
                <a:cs typeface="Times New Roman" panose="02020603050405020304" pitchFamily="18" charset="0"/>
              </a:rPr>
              <a:t>Casar, Onkološki inštitut Ljubljana</a:t>
            </a:r>
          </a:p>
          <a:p>
            <a:pPr marL="0" indent="0">
              <a:spcBef>
                <a:spcPts val="450"/>
              </a:spcBef>
              <a:spcAft>
                <a:spcPts val="0"/>
              </a:spcAft>
              <a:buNone/>
            </a:pPr>
            <a:r>
              <a:rPr lang="sl-SI" sz="1500" b="1" kern="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Mr. Janko </a:t>
            </a:r>
            <a:r>
              <a:rPr lang="sl-SI" sz="1500" b="1" kern="0" dirty="0">
                <a:ea typeface="Calibri" panose="020F0502020204030204" pitchFamily="34" charset="0"/>
                <a:cs typeface="Times New Roman" panose="02020603050405020304" pitchFamily="18" charset="0"/>
              </a:rPr>
              <a:t>Burgar, </a:t>
            </a:r>
            <a:r>
              <a:rPr lang="sl-SI" sz="1500" b="1" kern="0" dirty="0" err="1">
                <a:ea typeface="Calibri" panose="020F0502020204030204" pitchFamily="34" charset="0"/>
                <a:cs typeface="Times New Roman" panose="02020603050405020304" pitchFamily="18" charset="0"/>
              </a:rPr>
              <a:t>Cosylab</a:t>
            </a:r>
            <a:r>
              <a:rPr lang="sl-SI" sz="1500" b="1" kern="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1500" b="1" kern="0" dirty="0" err="1">
                <a:ea typeface="Calibri" panose="020F0502020204030204" pitchFamily="34" charset="0"/>
                <a:cs typeface="Times New Roman" panose="02020603050405020304" pitchFamily="18" charset="0"/>
              </a:rPr>
              <a:t>d.d</a:t>
            </a:r>
            <a:r>
              <a:rPr lang="sl-SI" sz="1500" b="1" kern="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sl-SI" sz="1500" kern="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sl-SI" sz="1500" kern="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sl-SI" sz="1500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sz="1500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65378" y="5276422"/>
            <a:ext cx="26931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500" kern="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Ljubljana, 23.1.2020</a:t>
            </a:r>
            <a:endParaRPr lang="sl-SI" sz="1500" kern="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472219" y="3347079"/>
            <a:ext cx="435701" cy="429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Rezultat iskanja slik za cosyla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572" y="3851784"/>
            <a:ext cx="1257984" cy="221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Naslov 2"/>
          <p:cNvSpPr txBox="1">
            <a:spLocks/>
          </p:cNvSpPr>
          <p:nvPr/>
        </p:nvSpPr>
        <p:spPr>
          <a:xfrm>
            <a:off x="700839" y="144315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8500" b="1" i="0" u="sng" strike="noStrike" kern="1200" cap="none" spc="0" normalizeH="0" baseline="0" noProof="0" dirty="0" smtClean="0">
                <a:ln>
                  <a:noFill/>
                </a:ln>
                <a:solidFill>
                  <a:srgbClr val="FCAF2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SIPTC</a:t>
            </a:r>
            <a:endParaRPr kumimoji="0" lang="sl-SI" sz="4000" b="1" i="0" u="sng" strike="noStrike" kern="1200" cap="none" spc="0" normalizeH="0" baseline="0" noProof="0" dirty="0" smtClean="0">
              <a:ln>
                <a:noFill/>
              </a:ln>
              <a:solidFill>
                <a:srgbClr val="FCAF23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4000" b="1" dirty="0" smtClean="0">
                <a:solidFill>
                  <a:srgbClr val="FCAF23"/>
                </a:solidFill>
              </a:rPr>
              <a:t>SLOVENIAN PROTON THERAPY CENTER</a:t>
            </a:r>
            <a:endParaRPr kumimoji="0" lang="sl-SI" sz="4000" b="1" i="0" u="none" strike="noStrike" kern="1200" cap="none" spc="0" normalizeH="0" baseline="0" noProof="0" dirty="0">
              <a:ln>
                <a:noFill/>
              </a:ln>
              <a:solidFill>
                <a:srgbClr val="FCAF23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11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Advantages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011"/>
            <a:ext cx="7886700" cy="1907306"/>
          </a:xfrm>
        </p:spPr>
        <p:txBody>
          <a:bodyPr/>
          <a:lstStyle/>
          <a:p>
            <a:pPr marL="342000" indent="-342900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3200" dirty="0"/>
              <a:t>RT in SLOVENIA: </a:t>
            </a:r>
            <a:endParaRPr lang="sl-SI" sz="3200" dirty="0" smtClean="0"/>
          </a:p>
          <a:p>
            <a:pPr marL="913500" lvl="2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en-US" sz="2400" dirty="0" smtClean="0"/>
              <a:t>tradition</a:t>
            </a:r>
            <a:endParaRPr lang="sl-SI" sz="2400" dirty="0" smtClean="0"/>
          </a:p>
          <a:p>
            <a:pPr marL="913500" lvl="2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400" dirty="0" smtClean="0"/>
              <a:t>quality</a:t>
            </a:r>
            <a:endParaRPr lang="sl-SI" sz="2400" dirty="0" smtClean="0"/>
          </a:p>
          <a:p>
            <a:pPr marL="913500" lvl="2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400" dirty="0" smtClean="0"/>
              <a:t>international </a:t>
            </a:r>
            <a:r>
              <a:rPr lang="en-US" sz="2400" dirty="0"/>
              <a:t>recognition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186" y="3307866"/>
            <a:ext cx="3976435" cy="29335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4188" y="3285317"/>
            <a:ext cx="4404160" cy="3046988"/>
          </a:xfrm>
          <a:prstGeom prst="rect">
            <a:avLst/>
          </a:prstGeom>
          <a:noFill/>
          <a:ln w="19050" cap="flat" cmpd="sng" algn="ctr">
            <a:solidFill>
              <a:srgbClr val="FF993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sl-SI" kern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19346" y="3285317"/>
            <a:ext cx="4119216" cy="3116238"/>
          </a:xfrm>
          <a:prstGeom prst="rect">
            <a:avLst/>
          </a:prstGeom>
          <a:ln w="19050">
            <a:solidFill>
              <a:srgbClr val="FF9933"/>
            </a:solidFill>
          </a:ln>
        </p:spPr>
        <p:txBody>
          <a:bodyPr wrap="square">
            <a:spAutoFit/>
          </a:bodyPr>
          <a:lstStyle/>
          <a:p>
            <a:pPr marL="0" lvl="1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sl-SI" altLang="sl-SI" b="1" kern="0" dirty="0" smtClean="0">
                <a:solidFill>
                  <a:srgbClr val="282859"/>
                </a:solidFill>
                <a:latin typeface="Arial"/>
                <a:ea typeface="ＭＳ Ｐゴシック" panose="020B0600070205080204" pitchFamily="34" charset="-128"/>
              </a:rPr>
              <a:t>IAEA: CENTER OF COMPETENCE</a:t>
            </a:r>
          </a:p>
          <a:p>
            <a:pPr marL="342900" lvl="1" indent="-342900" defTabSz="914400" fontAlgn="base">
              <a:spcBef>
                <a:spcPts val="800"/>
              </a:spcBef>
              <a:spcAft>
                <a:spcPct val="0"/>
              </a:spcAft>
              <a:buFont typeface="+mj-lt"/>
              <a:buAutoNum type="arabicParenR"/>
              <a:defRPr/>
            </a:pPr>
            <a:r>
              <a:rPr lang="en-US" altLang="sl-SI" sz="1700" kern="0" dirty="0" smtClean="0">
                <a:solidFill>
                  <a:srgbClr val="282859"/>
                </a:solidFill>
                <a:latin typeface="Arial"/>
                <a:ea typeface="ＭＳ Ｐゴシック" panose="020B0600070205080204" pitchFamily="34" charset="-128"/>
              </a:rPr>
              <a:t>center </a:t>
            </a:r>
            <a:r>
              <a:rPr lang="en-US" altLang="sl-SI" sz="1700" kern="0" dirty="0">
                <a:solidFill>
                  <a:srgbClr val="282859"/>
                </a:solidFill>
                <a:latin typeface="Arial"/>
                <a:ea typeface="ＭＳ Ｐゴシック" panose="020B0600070205080204" pitchFamily="34" charset="-128"/>
              </a:rPr>
              <a:t>capable of delivering a </a:t>
            </a:r>
            <a:r>
              <a:rPr lang="en-US" altLang="sl-SI" sz="1700" b="1" kern="0" dirty="0">
                <a:solidFill>
                  <a:srgbClr val="A03228"/>
                </a:solidFill>
                <a:latin typeface="Arial"/>
                <a:ea typeface="ＭＳ Ｐゴシック" panose="020B0600070205080204" pitchFamily="34" charset="-128"/>
              </a:rPr>
              <a:t>sustainable radiotherapy</a:t>
            </a:r>
            <a:r>
              <a:rPr lang="en-US" altLang="sl-SI" sz="1700" kern="0" dirty="0">
                <a:solidFill>
                  <a:srgbClr val="282859"/>
                </a:solidFill>
                <a:latin typeface="Arial"/>
                <a:ea typeface="ＭＳ Ｐゴシック" panose="020B0600070205080204" pitchFamily="34" charset="-128"/>
              </a:rPr>
              <a:t> service to </a:t>
            </a:r>
            <a:r>
              <a:rPr lang="en-US" altLang="sl-SI" sz="1700" b="1" kern="0" dirty="0">
                <a:solidFill>
                  <a:srgbClr val="A03228"/>
                </a:solidFill>
                <a:latin typeface="Arial"/>
                <a:ea typeface="ＭＳ Ｐゴシック" panose="020B0600070205080204" pitchFamily="34" charset="-128"/>
              </a:rPr>
              <a:t>international standards</a:t>
            </a:r>
            <a:r>
              <a:rPr lang="en-US" altLang="sl-SI" sz="1700" kern="0" dirty="0">
                <a:solidFill>
                  <a:srgbClr val="282859"/>
                </a:solidFill>
                <a:latin typeface="Arial"/>
                <a:ea typeface="ＭＳ Ｐゴシック" panose="020B0600070205080204" pitchFamily="34" charset="-128"/>
              </a:rPr>
              <a:t>;</a:t>
            </a:r>
          </a:p>
          <a:p>
            <a:pPr marL="342900" lvl="1" indent="-342900" defTabSz="914400" fontAlgn="base">
              <a:spcBef>
                <a:spcPts val="800"/>
              </a:spcBef>
              <a:spcAft>
                <a:spcPct val="0"/>
              </a:spcAft>
              <a:buFont typeface="+mj-lt"/>
              <a:buAutoNum type="arabicParenR"/>
              <a:defRPr/>
            </a:pPr>
            <a:r>
              <a:rPr lang="en-US" altLang="sl-SI" sz="1700" kern="0" dirty="0">
                <a:solidFill>
                  <a:srgbClr val="282859"/>
                </a:solidFill>
                <a:latin typeface="Arial"/>
                <a:ea typeface="ＭＳ Ｐゴシック" panose="020B0600070205080204" pitchFamily="34" charset="-128"/>
              </a:rPr>
              <a:t>center that can serve as a </a:t>
            </a:r>
            <a:r>
              <a:rPr lang="en-US" altLang="sl-SI" sz="1700" b="1" kern="0" dirty="0">
                <a:solidFill>
                  <a:srgbClr val="A03228"/>
                </a:solidFill>
                <a:latin typeface="Arial"/>
                <a:ea typeface="ＭＳ Ｐゴシック" panose="020B0600070205080204" pitchFamily="34" charset="-128"/>
              </a:rPr>
              <a:t>model</a:t>
            </a:r>
            <a:r>
              <a:rPr lang="en-US" altLang="sl-SI" sz="1700" kern="0" dirty="0">
                <a:solidFill>
                  <a:srgbClr val="282859"/>
                </a:solidFill>
                <a:latin typeface="Arial"/>
                <a:ea typeface="ＭＳ Ｐゴシック" panose="020B0600070205080204" pitchFamily="34" charset="-128"/>
              </a:rPr>
              <a:t> for other radiotherapy centers in the </a:t>
            </a:r>
            <a:r>
              <a:rPr lang="en-US" altLang="sl-SI" sz="1700" kern="0" dirty="0" smtClean="0">
                <a:solidFill>
                  <a:srgbClr val="282859"/>
                </a:solidFill>
                <a:latin typeface="Arial"/>
                <a:ea typeface="ＭＳ Ｐゴシック" panose="020B0600070205080204" pitchFamily="34" charset="-128"/>
              </a:rPr>
              <a:t>country</a:t>
            </a:r>
            <a:r>
              <a:rPr lang="sl-SI" altLang="sl-SI" sz="1700" kern="0" dirty="0" smtClean="0">
                <a:solidFill>
                  <a:srgbClr val="282859"/>
                </a:solidFill>
                <a:latin typeface="Arial"/>
                <a:ea typeface="ＭＳ Ｐゴシック" panose="020B0600070205080204" pitchFamily="34" charset="-128"/>
              </a:rPr>
              <a:t> </a:t>
            </a:r>
            <a:r>
              <a:rPr lang="sl-SI" altLang="sl-SI" sz="1700" kern="0" dirty="0" err="1" smtClean="0">
                <a:solidFill>
                  <a:srgbClr val="282859"/>
                </a:solidFill>
                <a:latin typeface="Arial"/>
                <a:ea typeface="ＭＳ Ｐゴシック" panose="020B0600070205080204" pitchFamily="34" charset="-128"/>
              </a:rPr>
              <a:t>and</a:t>
            </a:r>
            <a:r>
              <a:rPr lang="sl-SI" altLang="sl-SI" sz="1700" kern="0" dirty="0" smtClean="0">
                <a:solidFill>
                  <a:srgbClr val="282859"/>
                </a:solidFill>
                <a:latin typeface="Arial"/>
                <a:ea typeface="ＭＳ Ｐゴシック" panose="020B0600070205080204" pitchFamily="34" charset="-128"/>
              </a:rPr>
              <a:t> the </a:t>
            </a:r>
            <a:r>
              <a:rPr lang="sl-SI" altLang="sl-SI" sz="1700" kern="0" dirty="0" err="1" smtClean="0">
                <a:solidFill>
                  <a:srgbClr val="282859"/>
                </a:solidFill>
                <a:latin typeface="Arial"/>
                <a:ea typeface="ＭＳ Ｐゴシック" panose="020B0600070205080204" pitchFamily="34" charset="-128"/>
              </a:rPr>
              <a:t>region</a:t>
            </a:r>
            <a:r>
              <a:rPr lang="en-US" altLang="sl-SI" sz="1700" kern="0" dirty="0" smtClean="0">
                <a:solidFill>
                  <a:srgbClr val="282859"/>
                </a:solidFill>
                <a:latin typeface="Arial"/>
                <a:ea typeface="ＭＳ Ｐゴシック" panose="020B0600070205080204" pitchFamily="34" charset="-128"/>
              </a:rPr>
              <a:t>;</a:t>
            </a:r>
            <a:endParaRPr lang="en-US" altLang="sl-SI" sz="1700" kern="0" dirty="0">
              <a:solidFill>
                <a:srgbClr val="282859"/>
              </a:solidFill>
              <a:latin typeface="Arial"/>
              <a:ea typeface="ＭＳ Ｐゴシック" panose="020B0600070205080204" pitchFamily="34" charset="-128"/>
            </a:endParaRPr>
          </a:p>
          <a:p>
            <a:pPr marL="342900" lvl="1" indent="-342900" defTabSz="914400" fontAlgn="base">
              <a:spcBef>
                <a:spcPts val="800"/>
              </a:spcBef>
              <a:spcAft>
                <a:spcPct val="0"/>
              </a:spcAft>
              <a:buFont typeface="+mj-lt"/>
              <a:buAutoNum type="arabicParenR"/>
              <a:defRPr/>
            </a:pPr>
            <a:r>
              <a:rPr lang="en-US" altLang="sl-SI" sz="1700" kern="0" dirty="0">
                <a:solidFill>
                  <a:srgbClr val="282859"/>
                </a:solidFill>
                <a:latin typeface="Arial"/>
                <a:ea typeface="ＭＳ Ｐゴシック" panose="020B0600070205080204" pitchFamily="34" charset="-128"/>
              </a:rPr>
              <a:t>a </a:t>
            </a:r>
            <a:r>
              <a:rPr lang="en-US" altLang="sl-SI" sz="1700" b="1" kern="0" dirty="0">
                <a:solidFill>
                  <a:srgbClr val="A03228"/>
                </a:solidFill>
                <a:latin typeface="Arial"/>
                <a:ea typeface="ＭＳ Ｐゴシック" panose="020B0600070205080204" pitchFamily="34" charset="-128"/>
              </a:rPr>
              <a:t>training center</a:t>
            </a:r>
            <a:r>
              <a:rPr lang="en-US" altLang="sl-SI" sz="1700" kern="0" dirty="0">
                <a:solidFill>
                  <a:srgbClr val="282859"/>
                </a:solidFill>
                <a:latin typeface="Arial"/>
                <a:ea typeface="ＭＳ Ｐゴシック" panose="020B0600070205080204" pitchFamily="34" charset="-128"/>
              </a:rPr>
              <a:t> that can offer professional training of staff working in radiotherapy.</a:t>
            </a:r>
            <a:endParaRPr lang="sl-SI" altLang="sl-SI" sz="1700" kern="0" dirty="0">
              <a:solidFill>
                <a:srgbClr val="282859"/>
              </a:solidFill>
              <a:latin typeface="Arial"/>
              <a:ea typeface="ＭＳ Ｐゴシック" panose="020B0600070205080204" pitchFamily="34" charset="-128"/>
            </a:endParaRPr>
          </a:p>
        </p:txBody>
      </p:sp>
      <p:pic>
        <p:nvPicPr>
          <p:cNvPr id="8" name="Picture 7" descr="Screen Shot 2015-11-24 at 06.49.03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2250" y="6050347"/>
            <a:ext cx="768820" cy="7812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40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9171" y="2681742"/>
            <a:ext cx="750565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OIL is the leading cancer treatment institution in this part of Europe</a:t>
            </a:r>
            <a:endParaRPr lang="en-US" sz="800" b="1" dirty="0" smtClean="0">
              <a:solidFill>
                <a:srgbClr val="C00000"/>
              </a:solidFill>
            </a:endParaRPr>
          </a:p>
          <a:p>
            <a:pPr marL="342900" indent="-34290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Department of </a:t>
            </a:r>
            <a:r>
              <a:rPr lang="en-US" sz="2400" dirty="0" smtClean="0"/>
              <a:t>Radiotherapy</a:t>
            </a:r>
            <a:r>
              <a:rPr lang="sl-SI" sz="2400" dirty="0" smtClean="0"/>
              <a:t>: </a:t>
            </a:r>
            <a:r>
              <a:rPr lang="en-US" sz="2400" b="1" dirty="0" smtClean="0">
                <a:solidFill>
                  <a:srgbClr val="C00000"/>
                </a:solidFill>
              </a:rPr>
              <a:t>Concentration of personnel, </a:t>
            </a:r>
            <a:r>
              <a:rPr lang="sl-SI" sz="2400" b="1" dirty="0" err="1" smtClean="0">
                <a:solidFill>
                  <a:srgbClr val="C00000"/>
                </a:solidFill>
              </a:rPr>
              <a:t>equipment</a:t>
            </a:r>
            <a:r>
              <a:rPr lang="sl-SI" sz="2400" b="1" dirty="0" smtClean="0">
                <a:solidFill>
                  <a:srgbClr val="C00000"/>
                </a:solidFill>
              </a:rPr>
              <a:t>, </a:t>
            </a:r>
            <a:r>
              <a:rPr lang="en-US" sz="2400" b="1" dirty="0" smtClean="0">
                <a:solidFill>
                  <a:srgbClr val="C00000"/>
                </a:solidFill>
              </a:rPr>
              <a:t>knowledge and experience</a:t>
            </a:r>
            <a:endParaRPr lang="en-US" sz="800" dirty="0" smtClean="0"/>
          </a:p>
          <a:p>
            <a:pPr marL="342900" indent="-34290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sz="2400" dirty="0" smtClean="0"/>
              <a:t>P</a:t>
            </a:r>
            <a:r>
              <a:rPr lang="en-US" sz="2400" dirty="0" err="1" smtClean="0"/>
              <a:t>roton</a:t>
            </a:r>
            <a:r>
              <a:rPr lang="en-US" sz="2400" dirty="0" smtClean="0"/>
              <a:t> therapy</a:t>
            </a:r>
            <a:r>
              <a:rPr lang="sl-SI" sz="2400" dirty="0" smtClean="0"/>
              <a:t>:</a:t>
            </a:r>
            <a:r>
              <a:rPr lang="en-US" sz="2400" dirty="0" smtClean="0"/>
              <a:t> a new developmental breakthrough </a:t>
            </a:r>
            <a:r>
              <a:rPr lang="en-US" sz="2400" b="1" dirty="0" smtClean="0">
                <a:sym typeface="Symbol" panose="05050102010706020507" pitchFamily="18" charset="2"/>
              </a:rPr>
              <a:t></a:t>
            </a:r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 to complete RT armamentarium with state-of-the-art technology</a:t>
            </a:r>
            <a:endParaRPr lang="en-US" sz="800" b="1" dirty="0" smtClean="0">
              <a:solidFill>
                <a:srgbClr val="C00000"/>
              </a:solidFill>
            </a:endParaRPr>
          </a:p>
          <a:p>
            <a:pPr marL="342900" indent="-34290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/>
              <a:t>Only an institution having both technologies can ensure</a:t>
            </a:r>
            <a:r>
              <a:rPr lang="en-US" sz="2400" b="1" dirty="0" smtClean="0">
                <a:solidFill>
                  <a:srgbClr val="C00000"/>
                </a:solidFill>
              </a:rPr>
              <a:t> optimal use of both treatments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11115" y="5655841"/>
            <a:ext cx="7579895" cy="924026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861879"/>
            <a:ext cx="7886700" cy="687968"/>
          </a:xfrm>
        </p:spPr>
        <p:txBody>
          <a:bodyPr/>
          <a:lstStyle/>
          <a:p>
            <a:pPr marL="342000" indent="-342900">
              <a:lnSpc>
                <a:spcPct val="100000"/>
              </a:lnSpc>
              <a:spcBef>
                <a:spcPts val="1200"/>
              </a:spcBef>
              <a:defRPr/>
            </a:pPr>
            <a:r>
              <a:rPr lang="sl-SI" sz="3200" dirty="0" smtClean="0"/>
              <a:t>INSTITUTE OF ONCOLOGY LJUBLJANA</a:t>
            </a:r>
            <a:r>
              <a:rPr lang="en-US" sz="3200" dirty="0" smtClean="0"/>
              <a:t>: </a:t>
            </a:r>
            <a:endParaRPr lang="sl-SI" sz="3200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2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414645" cy="65171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5100" dirty="0" smtClean="0"/>
              <a:t>D</a:t>
            </a:r>
            <a:r>
              <a:rPr lang="sl-SI" sz="5100" dirty="0" smtClean="0"/>
              <a:t>EPARTMENT OF RADIOTHERAPY,</a:t>
            </a:r>
            <a:r>
              <a:rPr lang="en-US" sz="5100" dirty="0" smtClean="0"/>
              <a:t> IOL </a:t>
            </a:r>
            <a:r>
              <a:rPr lang="en-US" sz="2900" dirty="0" smtClean="0"/>
              <a:t>Statistics 2019</a:t>
            </a:r>
          </a:p>
          <a:p>
            <a:pPr lv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>
            <a:noFill/>
          </a:ln>
        </p:spPr>
        <p:txBody>
          <a:bodyPr/>
          <a:lstStyle/>
          <a:p>
            <a:r>
              <a:rPr lang="en-US" smtClean="0"/>
              <a:t>Advantages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69712" y="2374612"/>
            <a:ext cx="6404576" cy="10867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Equipment</a:t>
            </a:r>
          </a:p>
          <a:p>
            <a:pPr lvl="2"/>
            <a:r>
              <a:rPr lang="en-US" dirty="0" smtClean="0"/>
              <a:t>8 LAs (</a:t>
            </a:r>
            <a:r>
              <a:rPr lang="en-US" dirty="0" smtClean="0">
                <a:sym typeface="Symbol" panose="05050102010706020507" pitchFamily="18" charset="2"/>
              </a:rPr>
              <a:t> 9 LAs in 2020)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CT-sim 2, MR-sim 1, access to PET-CT</a:t>
            </a:r>
            <a:endParaRPr lang="en-US" dirty="0">
              <a:sym typeface="Symbol" panose="05050102010706020507" pitchFamily="18" charset="2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369712" y="3519479"/>
            <a:ext cx="6404576" cy="1453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200"/>
              </a:spcBef>
            </a:pPr>
            <a:r>
              <a:rPr lang="en-US" dirty="0" smtClean="0">
                <a:solidFill>
                  <a:prstClr val="black"/>
                </a:solidFill>
                <a:sym typeface="Symbol" panose="05050102010706020507" pitchFamily="18" charset="2"/>
              </a:rPr>
              <a:t>Staff</a:t>
            </a:r>
          </a:p>
          <a:p>
            <a:pPr lvl="2"/>
            <a:r>
              <a:rPr lang="en-US" dirty="0" smtClean="0">
                <a:solidFill>
                  <a:prstClr val="black"/>
                </a:solidFill>
                <a:sym typeface="Symbol" panose="05050102010706020507" pitchFamily="18" charset="2"/>
              </a:rPr>
              <a:t>ROs – </a:t>
            </a:r>
            <a:r>
              <a:rPr lang="sl-SI" dirty="0" smtClean="0">
                <a:solidFill>
                  <a:prstClr val="black"/>
                </a:solidFill>
                <a:sym typeface="Symbol" panose="05050102010706020507" pitchFamily="18" charset="2"/>
              </a:rPr>
              <a:t>39</a:t>
            </a:r>
            <a:endParaRPr lang="en-US" dirty="0" smtClean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lvl="2"/>
            <a:r>
              <a:rPr lang="en-US" dirty="0" smtClean="0">
                <a:solidFill>
                  <a:prstClr val="black"/>
                </a:solidFill>
                <a:sym typeface="Symbol" panose="05050102010706020507" pitchFamily="18" charset="2"/>
              </a:rPr>
              <a:t>MPs – </a:t>
            </a:r>
            <a:r>
              <a:rPr lang="sl-SI" dirty="0">
                <a:solidFill>
                  <a:prstClr val="black"/>
                </a:solidFill>
                <a:sym typeface="Symbol" panose="05050102010706020507" pitchFamily="18" charset="2"/>
              </a:rPr>
              <a:t>1</a:t>
            </a:r>
            <a:r>
              <a:rPr lang="sl-SI" dirty="0" smtClean="0">
                <a:solidFill>
                  <a:prstClr val="black"/>
                </a:solidFill>
                <a:sym typeface="Symbol" panose="05050102010706020507" pitchFamily="18" charset="2"/>
              </a:rPr>
              <a:t>5</a:t>
            </a:r>
            <a:endParaRPr lang="en-US" dirty="0" smtClean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lvl="2"/>
            <a:r>
              <a:rPr lang="en-US" dirty="0" smtClean="0">
                <a:solidFill>
                  <a:prstClr val="black"/>
                </a:solidFill>
                <a:sym typeface="Symbol" panose="05050102010706020507" pitchFamily="18" charset="2"/>
              </a:rPr>
              <a:t>Dosimetrists – </a:t>
            </a:r>
            <a:r>
              <a:rPr lang="sl-SI" dirty="0" smtClean="0">
                <a:solidFill>
                  <a:prstClr val="black"/>
                </a:solidFill>
                <a:sym typeface="Symbol" panose="05050102010706020507" pitchFamily="18" charset="2"/>
              </a:rPr>
              <a:t>12</a:t>
            </a:r>
            <a:endParaRPr lang="en-US" dirty="0">
              <a:solidFill>
                <a:prstClr val="black"/>
              </a:solidFill>
              <a:sym typeface="Symbol" panose="05050102010706020507" pitchFamily="18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55402" y="3881018"/>
            <a:ext cx="2896260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2" indent="-2304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sz="2000" dirty="0" err="1" smtClean="0">
                <a:solidFill>
                  <a:prstClr val="black"/>
                </a:solidFill>
                <a:sym typeface="Symbol" panose="05050102010706020507" pitchFamily="18" charset="2"/>
              </a:rPr>
              <a:t>RTTs</a:t>
            </a:r>
            <a:r>
              <a:rPr lang="sl-SI" sz="2000" dirty="0" smtClean="0">
                <a:solidFill>
                  <a:prstClr val="black"/>
                </a:solidFill>
                <a:sym typeface="Symbol" panose="05050102010706020507" pitchFamily="18" charset="2"/>
              </a:rPr>
              <a:t> – 80</a:t>
            </a:r>
            <a:endParaRPr lang="sl-SI" sz="2000" dirty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marL="285750" lvl="2" indent="-2304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prstClr val="black"/>
                </a:solidFill>
                <a:sym typeface="Symbol" panose="05050102010706020507" pitchFamily="18" charset="2"/>
              </a:rPr>
              <a:t>Mentainance – 4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369712" y="5030912"/>
            <a:ext cx="6404576" cy="17767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200"/>
              </a:spcBef>
            </a:pPr>
            <a:r>
              <a:rPr lang="en-US" dirty="0" smtClean="0">
                <a:solidFill>
                  <a:prstClr val="black"/>
                </a:solidFill>
                <a:sym typeface="Symbol" panose="05050102010706020507" pitchFamily="18" charset="2"/>
              </a:rPr>
              <a:t>RT courses &amp; techniques</a:t>
            </a:r>
          </a:p>
          <a:p>
            <a:pPr lvl="2"/>
            <a:r>
              <a:rPr lang="en-US" dirty="0" smtClean="0">
                <a:solidFill>
                  <a:prstClr val="black"/>
                </a:solidFill>
                <a:sym typeface="Symbol" panose="05050102010706020507" pitchFamily="18" charset="2"/>
              </a:rPr>
              <a:t>Total: 5767</a:t>
            </a:r>
          </a:p>
          <a:p>
            <a:pPr lvl="2"/>
            <a:r>
              <a:rPr lang="en-US" dirty="0" smtClean="0">
                <a:solidFill>
                  <a:prstClr val="black"/>
                </a:solidFill>
                <a:sym typeface="Symbol" panose="05050102010706020507" pitchFamily="18" charset="2"/>
              </a:rPr>
              <a:t>New patients: 4698 (81.5%) </a:t>
            </a:r>
          </a:p>
          <a:p>
            <a:pPr lvl="2"/>
            <a:r>
              <a:rPr lang="en-US" dirty="0" smtClean="0">
                <a:solidFill>
                  <a:prstClr val="black"/>
                </a:solidFill>
                <a:sym typeface="Symbol" panose="05050102010706020507" pitchFamily="18" charset="2"/>
              </a:rPr>
              <a:t>IMRT/RA: 2059 (35.7%)</a:t>
            </a:r>
          </a:p>
          <a:p>
            <a:pPr lvl="2"/>
            <a:r>
              <a:rPr lang="en-US" dirty="0" smtClean="0">
                <a:solidFill>
                  <a:prstClr val="black"/>
                </a:solidFill>
                <a:sym typeface="Symbol" panose="05050102010706020507" pitchFamily="18" charset="2"/>
              </a:rPr>
              <a:t>Stereotactic treatments: 262 (4.5%)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46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 smtClean="0"/>
              <a:t>Advantages</a:t>
            </a:r>
            <a:r>
              <a:rPr lang="sl-SI" dirty="0" smtClean="0"/>
              <a:t> - </a:t>
            </a:r>
            <a:r>
              <a:rPr lang="sl-SI" dirty="0" err="1" smtClean="0"/>
              <a:t>summary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4452" y="1582496"/>
            <a:ext cx="4221295" cy="20066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en-US" sz="3000" b="1" dirty="0" smtClean="0"/>
              <a:t>SIPTC</a:t>
            </a:r>
            <a:r>
              <a:rPr lang="en-US" sz="3000" dirty="0" smtClean="0"/>
              <a:t>: </a:t>
            </a:r>
            <a:r>
              <a:rPr lang="sl-SI" sz="3000" dirty="0" smtClean="0"/>
              <a:t>			 </a:t>
            </a:r>
            <a:r>
              <a:rPr lang="en-US" sz="3000" i="1" dirty="0" smtClean="0">
                <a:solidFill>
                  <a:srgbClr val="C00000"/>
                </a:solidFill>
              </a:rPr>
              <a:t>READY-TO-GO PROJECT!</a:t>
            </a:r>
          </a:p>
          <a:p>
            <a:pPr marL="262800" indent="-252000"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2600" dirty="0" smtClean="0"/>
              <a:t>First patient in 3 years!</a:t>
            </a:r>
          </a:p>
          <a:p>
            <a:pPr marL="262800" indent="-252000"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2600" dirty="0" smtClean="0"/>
              <a:t>The fastest way to start PT in the region</a:t>
            </a:r>
          </a:p>
          <a:p>
            <a:pPr marL="342000" indent="-342900">
              <a:lnSpc>
                <a:spcPct val="100000"/>
              </a:lnSpc>
              <a:spcBef>
                <a:spcPts val="1200"/>
              </a:spcBef>
              <a:defRPr/>
            </a:pPr>
            <a:endParaRPr lang="en-US" sz="3200" dirty="0" smtClean="0"/>
          </a:p>
          <a:p>
            <a:pPr marL="342000" indent="-342900">
              <a:lnSpc>
                <a:spcPct val="100000"/>
              </a:lnSpc>
              <a:spcBef>
                <a:spcPts val="1200"/>
              </a:spcBef>
              <a:defRPr/>
            </a:pPr>
            <a:endParaRPr lang="en-US" sz="3200" dirty="0" smtClean="0"/>
          </a:p>
          <a:p>
            <a:pPr marL="342000" indent="-342900">
              <a:lnSpc>
                <a:spcPct val="100000"/>
              </a:lnSpc>
              <a:spcBef>
                <a:spcPts val="1200"/>
              </a:spcBef>
              <a:defRPr/>
            </a:pPr>
            <a:endParaRPr lang="en-US" sz="3200" dirty="0" smtClean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08253" y="1582497"/>
            <a:ext cx="4221295" cy="228054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342000" lvl="0" indent="-342900" defTabSz="457200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en-US" sz="3000" b="1" dirty="0" smtClean="0">
                <a:solidFill>
                  <a:prstClr val="black"/>
                </a:solidFill>
              </a:rPr>
              <a:t>IOL</a:t>
            </a:r>
            <a:r>
              <a:rPr lang="en-US" sz="3000" dirty="0" smtClean="0">
                <a:solidFill>
                  <a:prstClr val="black"/>
                </a:solidFill>
              </a:rPr>
              <a:t>: </a:t>
            </a:r>
          </a:p>
          <a:p>
            <a:pPr marL="262800" lvl="1" indent="-252000" defTabSz="457200"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Concentration of personnel, knowledge and experience</a:t>
            </a:r>
          </a:p>
          <a:p>
            <a:pPr marL="262800" lvl="1" indent="-252000" defTabSz="457200"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In the best position to upgrade competences needed to implement PT</a:t>
            </a:r>
            <a:r>
              <a:rPr lang="sl-SI" sz="2600" dirty="0" smtClean="0">
                <a:solidFill>
                  <a:prstClr val="black"/>
                </a:solidFill>
              </a:rPr>
              <a:t> in </a:t>
            </a:r>
            <a:r>
              <a:rPr lang="sl-SI" sz="2600" dirty="0" err="1" smtClean="0">
                <a:solidFill>
                  <a:prstClr val="black"/>
                </a:solidFill>
              </a:rPr>
              <a:t>the</a:t>
            </a:r>
            <a:r>
              <a:rPr lang="sl-SI" sz="2600" dirty="0" smtClean="0">
                <a:solidFill>
                  <a:prstClr val="black"/>
                </a:solidFill>
              </a:rPr>
              <a:t> </a:t>
            </a:r>
            <a:r>
              <a:rPr lang="sl-SI" sz="2600" dirty="0" err="1" smtClean="0">
                <a:solidFill>
                  <a:prstClr val="black"/>
                </a:solidFill>
              </a:rPr>
              <a:t>region</a:t>
            </a:r>
            <a:endParaRPr lang="en-US" sz="2600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4223" y="4827488"/>
            <a:ext cx="7937556" cy="175432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sl-SI" sz="2600" dirty="0" smtClean="0"/>
              <a:t>SIPTC: </a:t>
            </a:r>
            <a:r>
              <a:rPr lang="en-US" sz="2600" dirty="0" smtClean="0"/>
              <a:t>the </a:t>
            </a:r>
            <a:r>
              <a:rPr lang="en-US" sz="2600" dirty="0"/>
              <a:t>most effective way </a:t>
            </a:r>
            <a:r>
              <a:rPr lang="en-US" sz="2600" dirty="0" smtClean="0"/>
              <a:t>to </a:t>
            </a:r>
            <a:r>
              <a:rPr lang="en-US" sz="2600" dirty="0"/>
              <a:t>introduce PT in Slovenia and the </a:t>
            </a:r>
            <a:r>
              <a:rPr lang="en-US" sz="2600" dirty="0" smtClean="0"/>
              <a:t>region</a:t>
            </a:r>
            <a:r>
              <a:rPr lang="sl-SI" sz="2600" dirty="0" smtClean="0"/>
              <a:t> </a:t>
            </a:r>
            <a:r>
              <a:rPr lang="en-US" dirty="0" smtClean="0"/>
              <a:t>(</a:t>
            </a:r>
            <a:r>
              <a:rPr lang="sl-SI" dirty="0" err="1"/>
              <a:t>from</a:t>
            </a:r>
            <a:r>
              <a:rPr lang="sl-SI" dirty="0"/>
              <a:t> a time &amp;</a:t>
            </a:r>
            <a:r>
              <a:rPr lang="en-US" dirty="0"/>
              <a:t> organizational</a:t>
            </a:r>
            <a:r>
              <a:rPr lang="sl-SI" dirty="0"/>
              <a:t> </a:t>
            </a:r>
            <a:r>
              <a:rPr lang="sl-SI" dirty="0" err="1"/>
              <a:t>point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view</a:t>
            </a:r>
            <a:r>
              <a:rPr lang="en-US" dirty="0"/>
              <a:t>) </a:t>
            </a:r>
            <a:endParaRPr lang="sl-SI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l-SI" sz="2800" dirty="0" smtClean="0"/>
              <a:t>IO</a:t>
            </a:r>
            <a:r>
              <a:rPr lang="en-US" sz="2800" dirty="0" smtClean="0"/>
              <a:t>L </a:t>
            </a:r>
            <a:r>
              <a:rPr lang="en-US" sz="2800" dirty="0"/>
              <a:t>becomes a </a:t>
            </a:r>
            <a:r>
              <a:rPr lang="en-US" sz="2800" dirty="0" smtClean="0"/>
              <a:t>center </a:t>
            </a:r>
            <a:r>
              <a:rPr lang="sl-SI" sz="2800" dirty="0" err="1" smtClean="0"/>
              <a:t>of</a:t>
            </a:r>
            <a:r>
              <a:rPr lang="sl-SI" sz="2800" dirty="0" smtClean="0"/>
              <a:t> </a:t>
            </a:r>
            <a:r>
              <a:rPr lang="en-US" sz="2800" dirty="0" smtClean="0"/>
              <a:t>competence</a:t>
            </a:r>
            <a:r>
              <a:rPr lang="sl-SI" sz="2800" dirty="0" smtClean="0"/>
              <a:t> </a:t>
            </a:r>
            <a:r>
              <a:rPr lang="en-US" sz="2800" dirty="0" smtClean="0"/>
              <a:t>in </a:t>
            </a:r>
            <a:r>
              <a:rPr lang="en-US" sz="2800" dirty="0"/>
              <a:t>the region (also) for PT</a:t>
            </a:r>
            <a:endParaRPr lang="sl-SI" sz="2800" dirty="0"/>
          </a:p>
        </p:txBody>
      </p:sp>
      <p:sp>
        <p:nvSpPr>
          <p:cNvPr id="9" name="Down Arrow 8"/>
          <p:cNvSpPr/>
          <p:nvPr/>
        </p:nvSpPr>
        <p:spPr>
          <a:xfrm>
            <a:off x="3347429" y="4024165"/>
            <a:ext cx="2449141" cy="704934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1356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uiExpand="1" build="p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597" y="324844"/>
            <a:ext cx="7886700" cy="1325563"/>
          </a:xfrm>
        </p:spPr>
        <p:txBody>
          <a:bodyPr/>
          <a:lstStyle/>
          <a:p>
            <a:r>
              <a:rPr lang="en-US" dirty="0" smtClean="0"/>
              <a:t>(Conclusions)</a:t>
            </a:r>
            <a:endParaRPr lang="en-US" dirty="0"/>
          </a:p>
        </p:txBody>
      </p:sp>
      <p:pic>
        <p:nvPicPr>
          <p:cNvPr id="5" name="Picture 4" descr="Povezana sli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03" y="1682254"/>
            <a:ext cx="7990594" cy="4494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5051" y="629696"/>
            <a:ext cx="2366646" cy="236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11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7530" y="1724921"/>
            <a:ext cx="3848940" cy="3503674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r>
              <a:rPr lang="en-US" sz="3600" dirty="0" smtClean="0"/>
              <a:t>Partners</a:t>
            </a:r>
          </a:p>
          <a:p>
            <a:r>
              <a:rPr lang="en-US" sz="3600" dirty="0" smtClean="0"/>
              <a:t>Project </a:t>
            </a:r>
          </a:p>
          <a:p>
            <a:pPr marL="457200" lvl="1" indent="0">
              <a:buNone/>
            </a:pPr>
            <a:r>
              <a:rPr lang="sl-SI" sz="3200" dirty="0" smtClean="0"/>
              <a:t>  </a:t>
            </a:r>
            <a:r>
              <a:rPr lang="en-US" sz="3200" dirty="0" smtClean="0"/>
              <a:t>Background facts</a:t>
            </a:r>
          </a:p>
          <a:p>
            <a:pPr marL="457200" lvl="1" indent="0">
              <a:buNone/>
            </a:pPr>
            <a:r>
              <a:rPr lang="sl-SI" sz="3200" dirty="0" smtClean="0"/>
              <a:t>  </a:t>
            </a:r>
            <a:r>
              <a:rPr lang="en-US" sz="3200" dirty="0" smtClean="0"/>
              <a:t>Description</a:t>
            </a:r>
          </a:p>
          <a:p>
            <a:r>
              <a:rPr lang="en-US" sz="3600" dirty="0" smtClean="0"/>
              <a:t>Advantages</a:t>
            </a:r>
          </a:p>
          <a:p>
            <a:r>
              <a:rPr lang="en-US" sz="3600" dirty="0" smtClean="0"/>
              <a:t>Conclusions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76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PARTNERS</a:t>
            </a:r>
            <a:endParaRPr lang="sl-S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3499921"/>
              </p:ext>
            </p:extLst>
          </p:nvPr>
        </p:nvGraphicFramePr>
        <p:xfrm>
          <a:off x="453749" y="1926330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64432" y="3637883"/>
            <a:ext cx="2339102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MEDICINE</a:t>
            </a:r>
          </a:p>
          <a:p>
            <a:pPr algn="ctr"/>
            <a:r>
              <a:rPr lang="en-US" dirty="0" smtClean="0"/>
              <a:t>(ONCOLOGY)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603534" y="3978620"/>
            <a:ext cx="681592" cy="67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181763" y="2598532"/>
            <a:ext cx="19303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4000" b="1" dirty="0" smtClean="0"/>
              <a:t>SCIENCE</a:t>
            </a:r>
            <a:endParaRPr lang="sl-SI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30030" y="2598532"/>
            <a:ext cx="23534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4000" b="1" dirty="0" smtClean="0"/>
              <a:t>INDUSTRY</a:t>
            </a:r>
            <a:endParaRPr lang="sl-SI" sz="4000" b="1" dirty="0"/>
          </a:p>
        </p:txBody>
      </p:sp>
      <p:pic>
        <p:nvPicPr>
          <p:cNvPr id="12" name="Picture 2" descr="Rezultat iskanja slik za cosyla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173" y="3180245"/>
            <a:ext cx="1257984" cy="221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34985" y="3221335"/>
            <a:ext cx="760976" cy="36181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 flipH="1">
            <a:off x="3388666" y="5892947"/>
            <a:ext cx="2090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4400" b="1" dirty="0" smtClean="0"/>
              <a:t>2017 </a:t>
            </a:r>
            <a:r>
              <a:rPr lang="sl-SI" sz="4400" b="1" dirty="0" smtClean="0">
                <a:sym typeface="Symbol" panose="05050102010706020507" pitchFamily="18" charset="2"/>
              </a:rPr>
              <a:t></a:t>
            </a:r>
            <a:endParaRPr lang="sl-SI" sz="4400" b="1" dirty="0"/>
          </a:p>
        </p:txBody>
      </p:sp>
    </p:spTree>
    <p:extLst>
      <p:ext uri="{BB962C8B-B14F-4D97-AF65-F5344CB8AC3E}">
        <p14:creationId xmlns:p14="http://schemas.microsoft.com/office/powerpoint/2010/main" val="297418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4629" y="1516438"/>
            <a:ext cx="4032448" cy="46474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/>
              <a:t>6.3.2017</a:t>
            </a:r>
            <a:r>
              <a:rPr lang="en-US" sz="1600" dirty="0" smtClean="0"/>
              <a:t>: Establishment of a </a:t>
            </a:r>
            <a:r>
              <a:rPr lang="en-US" sz="1600" b="1" dirty="0" smtClean="0">
                <a:solidFill>
                  <a:srgbClr val="C00000"/>
                </a:solidFill>
              </a:rPr>
              <a:t>Working Group</a:t>
            </a:r>
            <a:r>
              <a:rPr lang="en-US" sz="1600" dirty="0" smtClean="0"/>
              <a:t> on Proton Therapy at the Institute of Oncology Ljubljana (IOL)</a:t>
            </a:r>
            <a:endParaRPr lang="sl-SI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8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/>
              <a:t>21.8.2017</a:t>
            </a:r>
            <a:r>
              <a:rPr lang="en-US" sz="1600" dirty="0" smtClean="0"/>
              <a:t>: Decision of the </a:t>
            </a:r>
            <a:r>
              <a:rPr lang="en-US" sz="1600" b="1" dirty="0" smtClean="0"/>
              <a:t>Expert Council </a:t>
            </a:r>
            <a:r>
              <a:rPr lang="en-US" sz="1600" dirty="0" smtClean="0"/>
              <a:t>at the IOL: "IOL supports the establishment of proton therapy in Slovenia and will carry out further activities that will enable its realization."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8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/>
              <a:t>12.10.2017</a:t>
            </a:r>
            <a:r>
              <a:rPr lang="en-US" sz="1600" dirty="0" smtClean="0"/>
              <a:t>: The </a:t>
            </a:r>
            <a:r>
              <a:rPr lang="en-US" sz="1600" b="1" dirty="0" smtClean="0"/>
              <a:t>OIL Board </a:t>
            </a:r>
            <a:r>
              <a:rPr lang="en-US" sz="1600" dirty="0" smtClean="0"/>
              <a:t>members support the developmental orientation of the </a:t>
            </a:r>
            <a:r>
              <a:rPr lang="en-US" sz="1600" dirty="0" smtClean="0"/>
              <a:t>I</a:t>
            </a:r>
            <a:r>
              <a:rPr lang="sl-SI" sz="1600" dirty="0" smtClean="0"/>
              <a:t>O</a:t>
            </a:r>
            <a:r>
              <a:rPr lang="en-US" sz="1600" dirty="0" smtClean="0"/>
              <a:t>L </a:t>
            </a:r>
            <a:r>
              <a:rPr lang="en-US" sz="1600" dirty="0" smtClean="0"/>
              <a:t>with regard to proton therapy and support the participation of experts in related activities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8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/>
              <a:t>30.8.2018</a:t>
            </a:r>
            <a:r>
              <a:rPr lang="en-US" sz="1600" dirty="0" smtClean="0"/>
              <a:t>: At its 186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regular </a:t>
            </a:r>
            <a:r>
              <a:rPr lang="sl-SI" sz="1600" dirty="0" smtClean="0"/>
              <a:t>meeting</a:t>
            </a:r>
            <a:r>
              <a:rPr lang="en-US" sz="1600" dirty="0" smtClean="0"/>
              <a:t>, the </a:t>
            </a:r>
            <a:r>
              <a:rPr lang="en-US" sz="1600" b="1" dirty="0" smtClean="0"/>
              <a:t>Government of the Republic of Slovenia </a:t>
            </a:r>
            <a:r>
              <a:rPr lang="en-US" sz="1600" dirty="0" smtClean="0"/>
              <a:t>expressed its support to the project of the Slovenian Proton Therapy Center</a:t>
            </a:r>
            <a:endParaRPr lang="en-US" sz="16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sl-SI" dirty="0" smtClean="0"/>
              <a:t>PARTNERS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0251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PROJECT: BACKGROUND</a:t>
            </a:r>
            <a:endParaRPr lang="sl-SI" dirty="0"/>
          </a:p>
        </p:txBody>
      </p:sp>
      <p:sp>
        <p:nvSpPr>
          <p:cNvPr id="5" name="TextBox 4"/>
          <p:cNvSpPr txBox="1"/>
          <p:nvPr/>
        </p:nvSpPr>
        <p:spPr>
          <a:xfrm>
            <a:off x="696051" y="2879497"/>
            <a:ext cx="782872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2000" indent="-360000"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C00000"/>
                </a:solidFill>
                <a:sym typeface="Symbol" panose="05050102010706020507" pitchFamily="18" charset="2"/>
              </a:rPr>
              <a:t></a:t>
            </a:r>
            <a:r>
              <a:rPr lang="en-US" sz="2400" b="1" dirty="0">
                <a:solidFill>
                  <a:srgbClr val="C00000"/>
                </a:solidFill>
              </a:rPr>
              <a:t>16.000 </a:t>
            </a:r>
            <a:r>
              <a:rPr lang="en-US" sz="2400" dirty="0"/>
              <a:t>patients with cancer in </a:t>
            </a:r>
            <a:r>
              <a:rPr lang="en-US" sz="2400" dirty="0" smtClean="0"/>
              <a:t>2019</a:t>
            </a:r>
            <a:r>
              <a:rPr lang="sl-SI" sz="2400" dirty="0" smtClean="0"/>
              <a:t> in </a:t>
            </a:r>
            <a:r>
              <a:rPr lang="sl-SI" sz="2400" dirty="0" err="1" smtClean="0"/>
              <a:t>Slovenia</a:t>
            </a:r>
            <a:endParaRPr lang="en-US" sz="2400" dirty="0"/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800" dirty="0"/>
          </a:p>
          <a:p>
            <a:pPr marL="432000" indent="-360000"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</a:t>
            </a:r>
            <a:r>
              <a:rPr lang="en-US" sz="2400" b="1" dirty="0" smtClean="0">
                <a:solidFill>
                  <a:srgbClr val="C00000"/>
                </a:solidFill>
              </a:rPr>
              <a:t>5.000 </a:t>
            </a:r>
            <a:r>
              <a:rPr lang="sl-SI" sz="2400" dirty="0" smtClean="0"/>
              <a:t>NEW</a:t>
            </a:r>
            <a:r>
              <a:rPr lang="sl-SI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patients </a:t>
            </a:r>
            <a:r>
              <a:rPr lang="en-US" sz="2400" dirty="0"/>
              <a:t>treated annually with radiotherapy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800" dirty="0"/>
          </a:p>
          <a:p>
            <a:pPr marL="432000" indent="-360000"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C00000"/>
                </a:solidFill>
              </a:rPr>
              <a:t>10-20% cancer patients </a:t>
            </a:r>
            <a:r>
              <a:rPr lang="en-US" sz="2400" b="1" dirty="0" smtClean="0">
                <a:solidFill>
                  <a:srgbClr val="C00000"/>
                </a:solidFill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</a:t>
            </a:r>
            <a:r>
              <a:rPr lang="en-US" sz="2400" b="1" dirty="0" smtClean="0">
                <a:solidFill>
                  <a:srgbClr val="C00000"/>
                </a:solidFill>
              </a:rPr>
              <a:t>500 </a:t>
            </a:r>
            <a:r>
              <a:rPr lang="en-US" sz="2400" b="1" dirty="0">
                <a:solidFill>
                  <a:srgbClr val="C00000"/>
                </a:solidFill>
              </a:rPr>
              <a:t>per year)</a:t>
            </a:r>
            <a:r>
              <a:rPr lang="en-US" sz="2400" b="1" dirty="0"/>
              <a:t> </a:t>
            </a:r>
            <a:r>
              <a:rPr lang="en-US" sz="2400" dirty="0"/>
              <a:t>would </a:t>
            </a:r>
          </a:p>
          <a:p>
            <a:pPr marL="72000">
              <a:buClr>
                <a:srgbClr val="000000"/>
              </a:buClr>
            </a:pPr>
            <a:r>
              <a:rPr lang="sl-SI" sz="2400" dirty="0"/>
              <a:t>     </a:t>
            </a:r>
            <a:r>
              <a:rPr lang="en-US" sz="2400" dirty="0"/>
              <a:t>benefit from proton therapy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800" dirty="0"/>
          </a:p>
          <a:p>
            <a:pPr marL="432000" indent="-360000">
              <a:buFont typeface="Wingdings" panose="05000000000000000000" pitchFamily="2" charset="2"/>
              <a:buChar char="Ø"/>
            </a:pPr>
            <a:r>
              <a:rPr lang="en-US" sz="2400" dirty="0"/>
              <a:t>Improving the health system and </a:t>
            </a:r>
            <a:r>
              <a:rPr lang="en-US" sz="2400" b="1" dirty="0">
                <a:solidFill>
                  <a:srgbClr val="C00000"/>
                </a:solidFill>
              </a:rPr>
              <a:t>raising the level of health services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/>
              <a:t>(</a:t>
            </a:r>
            <a:r>
              <a:rPr lang="en-US" sz="2400" dirty="0">
                <a:sym typeface="Symbol" panose="05050102010706020507" pitchFamily="18" charset="2"/>
              </a:rPr>
              <a:t> new </a:t>
            </a:r>
            <a:r>
              <a:rPr lang="en-US" sz="2400" dirty="0" smtClean="0">
                <a:sym typeface="Symbol" panose="05050102010706020507" pitchFamily="18" charset="2"/>
              </a:rPr>
              <a:t>innovative </a:t>
            </a:r>
            <a:r>
              <a:rPr lang="en-US" sz="2400" dirty="0">
                <a:sym typeface="Symbol" panose="05050102010706020507" pitchFamily="18" charset="2"/>
              </a:rPr>
              <a:t>drugs)</a:t>
            </a:r>
            <a:endParaRPr lang="en-US" sz="2400" dirty="0"/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800" dirty="0"/>
          </a:p>
          <a:p>
            <a:pPr marL="432000" indent="-360000">
              <a:buFont typeface="Wingdings" panose="05000000000000000000" pitchFamily="2" charset="2"/>
              <a:buChar char="Ø"/>
            </a:pPr>
            <a:r>
              <a:rPr lang="en-US" sz="2400" dirty="0"/>
              <a:t>No need for sending patients </a:t>
            </a:r>
            <a:r>
              <a:rPr lang="en-US" sz="2400" b="1" dirty="0">
                <a:solidFill>
                  <a:srgbClr val="C00000"/>
                </a:solidFill>
              </a:rPr>
              <a:t>for expensive treatments abroad </a:t>
            </a:r>
            <a:r>
              <a:rPr lang="en-US" sz="2400" dirty="0"/>
              <a:t>any longer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2960" y="1730086"/>
            <a:ext cx="8374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Patient needs and commitment </a:t>
            </a:r>
            <a:r>
              <a:rPr lang="sl-SI" sz="3600" b="1" dirty="0" smtClean="0"/>
              <a:t>to</a:t>
            </a:r>
            <a:r>
              <a:rPr lang="en-US" sz="3600" b="1" dirty="0" smtClean="0"/>
              <a:t> </a:t>
            </a:r>
            <a:r>
              <a:rPr lang="en-US" sz="3600" b="1" dirty="0"/>
              <a:t>society</a:t>
            </a:r>
            <a:r>
              <a:rPr lang="sl-SI" sz="3600" b="1" dirty="0"/>
              <a:t>: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7939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sl-SI" dirty="0" smtClean="0"/>
              <a:t>PROJECT: BACKGROUND</a:t>
            </a:r>
            <a:endParaRPr lang="sl-SI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91" y="1571641"/>
            <a:ext cx="7315199" cy="51967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7914" y="1500824"/>
            <a:ext cx="1079304" cy="53383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Rectangle 7"/>
          <p:cNvSpPr/>
          <p:nvPr/>
        </p:nvSpPr>
        <p:spPr>
          <a:xfrm>
            <a:off x="5905332" y="6521646"/>
            <a:ext cx="1897279" cy="2467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523336" y="4039213"/>
            <a:ext cx="1645577" cy="1142144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06860" y="4083523"/>
            <a:ext cx="13013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l-SI" sz="1100" b="1" dirty="0">
                <a:solidFill>
                  <a:srgbClr val="FFFF00"/>
                </a:solidFill>
                <a:latin typeface="Arial" charset="0"/>
                <a:ea typeface="ＭＳ Ｐゴシック" charset="0"/>
              </a:rPr>
              <a:t>WIENER NEUSTADT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17338" y="4383605"/>
            <a:ext cx="8596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l-SI" sz="1100" b="1" dirty="0">
                <a:solidFill>
                  <a:srgbClr val="FFFF00"/>
                </a:solidFill>
                <a:latin typeface="Arial" charset="0"/>
                <a:ea typeface="ＭＳ Ｐゴシック" charset="0"/>
              </a:rPr>
              <a:t>PRAGUE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55130" y="4824350"/>
            <a:ext cx="8116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l-SI" sz="1100" b="1" dirty="0">
                <a:solidFill>
                  <a:srgbClr val="FFFF00"/>
                </a:solidFill>
                <a:latin typeface="Arial" charset="0"/>
                <a:ea typeface="ＭＳ Ｐゴシック" charset="0"/>
              </a:rPr>
              <a:t>PAVIA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38411" y="4919747"/>
            <a:ext cx="9931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l-SI" sz="1100" b="1" dirty="0">
                <a:solidFill>
                  <a:srgbClr val="FFFF00"/>
                </a:solidFill>
                <a:latin typeface="Arial" charset="0"/>
                <a:ea typeface="ＭＳ Ｐゴシック" charset="0"/>
              </a:rPr>
              <a:t>TRENTO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280463" y="1331208"/>
            <a:ext cx="2416407" cy="12186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defTabSz="914400">
              <a:buFont typeface="Wingdings" panose="05000000000000000000" pitchFamily="2" charset="2"/>
              <a:buChar char="ü"/>
              <a:defRPr/>
            </a:pPr>
            <a:r>
              <a:rPr lang="en-US" sz="1600" b="1" kern="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No proton therapy center in South- East Europe</a:t>
            </a:r>
          </a:p>
        </p:txBody>
      </p:sp>
    </p:spTree>
    <p:extLst>
      <p:ext uri="{BB962C8B-B14F-4D97-AF65-F5344CB8AC3E}">
        <p14:creationId xmlns:p14="http://schemas.microsoft.com/office/powerpoint/2010/main" val="22865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PROJECT: DESCRIPTION</a:t>
            </a:r>
            <a:endParaRPr lang="sl-SI" dirty="0"/>
          </a:p>
        </p:txBody>
      </p:sp>
      <p:sp>
        <p:nvSpPr>
          <p:cNvPr id="5" name="Rectangle 4"/>
          <p:cNvSpPr/>
          <p:nvPr/>
        </p:nvSpPr>
        <p:spPr>
          <a:xfrm>
            <a:off x="4943600" y="2306377"/>
            <a:ext cx="3792546" cy="25623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600"/>
              </a:spcAft>
            </a:pPr>
            <a:r>
              <a:rPr lang="sl-SI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sl-SI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CONFIGURATION</a:t>
            </a: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independent compact systems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sl-SI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PT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Configuration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gantry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building has to be entirely constructed at the beginning of the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project.</a:t>
            </a:r>
            <a:endParaRPr lang="sl-SI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2952" y="2306377"/>
            <a:ext cx="4417924" cy="34844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600"/>
              </a:spcAft>
            </a:pPr>
            <a:r>
              <a:rPr lang="en-US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PURPOSE &amp; WORKLOAD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SIPT</a:t>
            </a:r>
            <a:r>
              <a:rPr lang="sl-SI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en-US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dedicated to clinical work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only partly to research, i.e. improvement of clinical work</a:t>
            </a:r>
            <a:r>
              <a:rPr 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clinical &amp; preclinical research, dosimetry</a:t>
            </a:r>
            <a:endParaRPr lang="en-US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 to 600 patients/year/2 units         (when fully operational, two shifts)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i="1" u="sng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Slovenian</a:t>
            </a:r>
            <a:r>
              <a:rPr lang="en-US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patients: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85-90%</a:t>
            </a:r>
          </a:p>
          <a:p>
            <a:pPr marL="273600">
              <a:lnSpc>
                <a:spcPct val="107000"/>
              </a:lnSpc>
            </a:pPr>
            <a:r>
              <a:rPr lang="en-US" i="1" u="sng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Foreign</a:t>
            </a:r>
            <a:r>
              <a:rPr lang="en-US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patients: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10-15%</a:t>
            </a:r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3600" lvl="0">
              <a:lnSpc>
                <a:spcPct val="107000"/>
              </a:lnSpc>
              <a:spcAft>
                <a:spcPts val="600"/>
              </a:spcAft>
            </a:pPr>
            <a:r>
              <a:rPr 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self- payers or treatment paid by foreign insurance companies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24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PROJECT: DESCRIPTION</a:t>
            </a:r>
            <a:endParaRPr lang="sl-SI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15610" y="5284990"/>
            <a:ext cx="8249741" cy="1208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27693" y="4507549"/>
            <a:ext cx="4029" cy="696877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555919" y="4502508"/>
            <a:ext cx="4029" cy="696877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577377" y="4502507"/>
            <a:ext cx="4029" cy="696877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593871" y="4512910"/>
            <a:ext cx="4029" cy="696877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614369" y="4502506"/>
            <a:ext cx="4029" cy="696877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633504" y="4512910"/>
            <a:ext cx="4029" cy="696877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8647332" y="4502505"/>
            <a:ext cx="4029" cy="696877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56294" y="5677990"/>
            <a:ext cx="856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 smtClean="0">
                <a:solidFill>
                  <a:srgbClr val="C00000"/>
                </a:solidFill>
              </a:rPr>
              <a:t>0                                                        3                 4                 5                  6                 7                  8</a:t>
            </a:r>
            <a:endParaRPr lang="sl-SI" b="1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14905" y="5370213"/>
            <a:ext cx="874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b="1" dirty="0" smtClean="0">
                <a:solidFill>
                  <a:srgbClr val="C00000"/>
                </a:solidFill>
              </a:rPr>
              <a:t>YEARS </a:t>
            </a:r>
            <a:r>
              <a:rPr lang="sl-SI" sz="1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</a:t>
            </a:r>
            <a:endParaRPr lang="sl-SI" sz="1400" b="1" dirty="0">
              <a:solidFill>
                <a:srgbClr val="C00000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28650" y="3201979"/>
            <a:ext cx="2839875" cy="11200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8" name="Rectangle 37"/>
          <p:cNvSpPr/>
          <p:nvPr/>
        </p:nvSpPr>
        <p:spPr>
          <a:xfrm>
            <a:off x="414905" y="3246501"/>
            <a:ext cx="3101709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108000">
              <a:buFont typeface="Arial" panose="020B0604020202020204" pitchFamily="34" charset="0"/>
              <a:buChar char="•"/>
            </a:pPr>
            <a:r>
              <a:rPr lang="sl-SI" sz="1600" dirty="0" smtClean="0">
                <a:latin typeface="Arial" panose="020B0604020202020204" pitchFamily="34" charset="0"/>
                <a:ea typeface="Calibri" panose="020F0502020204030204" pitchFamily="34" charset="0"/>
              </a:rPr>
              <a:t>C</a:t>
            </a:r>
            <a:r>
              <a:rPr lang="en-US" sz="16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onstruction</a:t>
            </a:r>
            <a:r>
              <a:rPr lang="en-US" sz="16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sl-SI" sz="1600" dirty="0" smtClean="0">
                <a:latin typeface="Arial" panose="020B0604020202020204" pitchFamily="34" charset="0"/>
                <a:ea typeface="Calibri" panose="020F0502020204030204" pitchFamily="34" charset="0"/>
              </a:rPr>
              <a:t>                           </a:t>
            </a:r>
            <a:r>
              <a:rPr lang="sl-SI" sz="1300" dirty="0" smtClean="0">
                <a:latin typeface="Arial" panose="020B0604020202020204" pitchFamily="34" charset="0"/>
                <a:ea typeface="Calibri" panose="020F0502020204030204" pitchFamily="34" charset="0"/>
              </a:rPr>
              <a:t>=</a:t>
            </a:r>
            <a:r>
              <a:rPr lang="en-US" sz="13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</a:rPr>
              <a:t>building for </a:t>
            </a:r>
            <a:r>
              <a:rPr lang="en-US" sz="1300" i="1" dirty="0">
                <a:latin typeface="Arial" panose="020B0604020202020204" pitchFamily="34" charset="0"/>
                <a:ea typeface="Calibri" panose="020F0502020204030204" pitchFamily="34" charset="0"/>
              </a:rPr>
              <a:t>two</a:t>
            </a: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</a:rPr>
              <a:t> PT </a:t>
            </a:r>
            <a:r>
              <a:rPr lang="en-US" sz="1300" dirty="0" smtClean="0">
                <a:latin typeface="Arial" panose="020B0604020202020204" pitchFamily="34" charset="0"/>
                <a:ea typeface="Calibri" panose="020F0502020204030204" pitchFamily="34" charset="0"/>
              </a:rPr>
              <a:t>systems</a:t>
            </a:r>
            <a:endParaRPr lang="sl-SI" sz="13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108000">
              <a:buFont typeface="Arial" panose="020B0604020202020204" pitchFamily="34" charset="0"/>
              <a:buChar char="•"/>
            </a:pPr>
            <a:r>
              <a:rPr lang="sl-SI" sz="1600" dirty="0"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US" sz="16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nstallation</a:t>
            </a:r>
            <a:r>
              <a:rPr lang="en-US" sz="16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sl-SI" sz="13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of</a:t>
            </a:r>
            <a:r>
              <a:rPr lang="sl-SI" sz="13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3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1</a:t>
            </a:r>
            <a:r>
              <a:rPr lang="en-US" sz="1300" i="1" baseline="30000" dirty="0" smtClean="0">
                <a:latin typeface="Arial" panose="020B0604020202020204" pitchFamily="34" charset="0"/>
                <a:ea typeface="Calibri" panose="020F0502020204030204" pitchFamily="34" charset="0"/>
              </a:rPr>
              <a:t>st</a:t>
            </a:r>
            <a:r>
              <a:rPr lang="en-US" sz="13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</a:rPr>
              <a:t>PT </a:t>
            </a:r>
            <a:r>
              <a:rPr lang="en-US" sz="1300" dirty="0" smtClean="0">
                <a:latin typeface="Arial" panose="020B0604020202020204" pitchFamily="34" charset="0"/>
                <a:ea typeface="Calibri" panose="020F0502020204030204" pitchFamily="34" charset="0"/>
              </a:rPr>
              <a:t>system </a:t>
            </a:r>
            <a:endParaRPr lang="sl-SI" sz="13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1080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ea typeface="Calibri" panose="020F0502020204030204" pitchFamily="34" charset="0"/>
              </a:rPr>
              <a:t>Commissioning</a:t>
            </a:r>
            <a:r>
              <a:rPr lang="sl-SI" sz="16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sl-SI" sz="13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of</a:t>
            </a:r>
            <a:r>
              <a:rPr lang="sl-SI" sz="13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3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1</a:t>
            </a:r>
            <a:r>
              <a:rPr lang="en-US" sz="1300" i="1" baseline="30000" dirty="0" smtClean="0">
                <a:latin typeface="Arial" panose="020B0604020202020204" pitchFamily="34" charset="0"/>
                <a:ea typeface="Calibri" panose="020F0502020204030204" pitchFamily="34" charset="0"/>
              </a:rPr>
              <a:t>st</a:t>
            </a:r>
            <a:r>
              <a:rPr lang="en-US" sz="13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sl-SI" sz="1300" dirty="0" smtClean="0">
                <a:latin typeface="Arial" panose="020B0604020202020204" pitchFamily="34" charset="0"/>
                <a:ea typeface="Calibri" panose="020F0502020204030204" pitchFamily="34" charset="0"/>
              </a:rPr>
              <a:t>PT </a:t>
            </a:r>
            <a:r>
              <a:rPr lang="en-US" sz="1300" dirty="0" smtClean="0">
                <a:latin typeface="Arial" panose="020B0604020202020204" pitchFamily="34" charset="0"/>
                <a:ea typeface="Calibri" panose="020F0502020204030204" pitchFamily="34" charset="0"/>
              </a:rPr>
              <a:t>system</a:t>
            </a:r>
            <a:endParaRPr lang="sl-SI" sz="1300" dirty="0"/>
          </a:p>
        </p:txBody>
      </p:sp>
      <p:sp>
        <p:nvSpPr>
          <p:cNvPr id="39" name="Rounded Rectangle 38"/>
          <p:cNvSpPr/>
          <p:nvPr/>
        </p:nvSpPr>
        <p:spPr>
          <a:xfrm>
            <a:off x="3639963" y="3038779"/>
            <a:ext cx="898287" cy="128329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0" name="Rounded Rectangle 39"/>
          <p:cNvSpPr/>
          <p:nvPr/>
        </p:nvSpPr>
        <p:spPr>
          <a:xfrm>
            <a:off x="4640479" y="3038779"/>
            <a:ext cx="898287" cy="128329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1" name="Rectangle 40"/>
          <p:cNvSpPr/>
          <p:nvPr/>
        </p:nvSpPr>
        <p:spPr>
          <a:xfrm>
            <a:off x="3677492" y="3038778"/>
            <a:ext cx="90835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 smtClean="0">
                <a:latin typeface="Arial" panose="020B0604020202020204" pitchFamily="34" charset="0"/>
                <a:ea typeface="Calibri" panose="020F0502020204030204" pitchFamily="34" charset="0"/>
              </a:rPr>
              <a:t>Start of clinical work on the 1</a:t>
            </a:r>
            <a:r>
              <a:rPr lang="en-US" sz="1300" baseline="30000" dirty="0" smtClean="0">
                <a:latin typeface="Arial" panose="020B0604020202020204" pitchFamily="34" charset="0"/>
                <a:ea typeface="Calibri" panose="020F0502020204030204" pitchFamily="34" charset="0"/>
              </a:rPr>
              <a:t>st</a:t>
            </a:r>
            <a:r>
              <a:rPr lang="en-US" sz="1300" dirty="0" smtClean="0">
                <a:latin typeface="Arial" panose="020B0604020202020204" pitchFamily="34" charset="0"/>
                <a:ea typeface="Calibri" panose="020F0502020204030204" pitchFamily="34" charset="0"/>
              </a:rPr>
              <a:t> PT system, </a:t>
            </a:r>
            <a:r>
              <a:rPr lang="en-US" sz="13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one</a:t>
            </a:r>
            <a:r>
              <a:rPr lang="en-US" sz="1300" dirty="0" smtClean="0">
                <a:latin typeface="Arial" panose="020B0604020202020204" pitchFamily="34" charset="0"/>
                <a:ea typeface="Calibri" panose="020F0502020204030204" pitchFamily="34" charset="0"/>
              </a:rPr>
              <a:t> shift</a:t>
            </a:r>
            <a:endParaRPr lang="en-US" sz="1300" dirty="0"/>
          </a:p>
        </p:txBody>
      </p:sp>
      <p:sp>
        <p:nvSpPr>
          <p:cNvPr id="42" name="Rectangle 41"/>
          <p:cNvSpPr/>
          <p:nvPr/>
        </p:nvSpPr>
        <p:spPr>
          <a:xfrm>
            <a:off x="4612041" y="3038777"/>
            <a:ext cx="1033232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 smtClean="0">
                <a:latin typeface="Arial" panose="020B0604020202020204" pitchFamily="34" charset="0"/>
                <a:ea typeface="Calibri" panose="020F0502020204030204" pitchFamily="34" charset="0"/>
              </a:rPr>
              <a:t>Second shift activated on the 1</a:t>
            </a:r>
            <a:r>
              <a:rPr lang="en-US" sz="1300" baseline="30000" dirty="0" smtClean="0">
                <a:latin typeface="Arial" panose="020B0604020202020204" pitchFamily="34" charset="0"/>
                <a:ea typeface="Calibri" panose="020F0502020204030204" pitchFamily="34" charset="0"/>
              </a:rPr>
              <a:t>st</a:t>
            </a:r>
            <a:r>
              <a:rPr lang="en-US" sz="1300" dirty="0" smtClean="0">
                <a:latin typeface="Arial" panose="020B0604020202020204" pitchFamily="34" charset="0"/>
                <a:ea typeface="Calibri" panose="020F0502020204030204" pitchFamily="34" charset="0"/>
              </a:rPr>
              <a:t> PT system</a:t>
            </a:r>
            <a:endParaRPr lang="en-US" sz="1300" dirty="0"/>
          </a:p>
        </p:txBody>
      </p:sp>
      <p:sp>
        <p:nvSpPr>
          <p:cNvPr id="43" name="Rounded Rectangle 42"/>
          <p:cNvSpPr/>
          <p:nvPr/>
        </p:nvSpPr>
        <p:spPr>
          <a:xfrm>
            <a:off x="5665982" y="3028779"/>
            <a:ext cx="898287" cy="128329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4" name="Rectangle 43"/>
          <p:cNvSpPr/>
          <p:nvPr/>
        </p:nvSpPr>
        <p:spPr>
          <a:xfrm>
            <a:off x="5652193" y="3035930"/>
            <a:ext cx="85220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Commi-ssioning</a:t>
            </a:r>
            <a:r>
              <a:rPr lang="en-US" sz="1300" dirty="0" smtClean="0">
                <a:latin typeface="Arial" panose="020B0604020202020204" pitchFamily="34" charset="0"/>
                <a:ea typeface="Calibri" panose="020F0502020204030204" pitchFamily="34" charset="0"/>
              </a:rPr>
              <a:t> of 2</a:t>
            </a:r>
            <a:r>
              <a:rPr lang="en-US" sz="1300" baseline="30000" dirty="0" smtClean="0">
                <a:latin typeface="Arial" panose="020B0604020202020204" pitchFamily="34" charset="0"/>
                <a:ea typeface="Calibri" panose="020F0502020204030204" pitchFamily="34" charset="0"/>
              </a:rPr>
              <a:t>nd</a:t>
            </a:r>
            <a:r>
              <a:rPr lang="en-US" sz="1300" dirty="0" smtClean="0">
                <a:latin typeface="Arial" panose="020B0604020202020204" pitchFamily="34" charset="0"/>
                <a:ea typeface="Calibri" panose="020F0502020204030204" pitchFamily="34" charset="0"/>
              </a:rPr>
              <a:t> PT system</a:t>
            </a:r>
            <a:endParaRPr lang="en-US" sz="1300" dirty="0"/>
          </a:p>
        </p:txBody>
      </p:sp>
      <p:sp>
        <p:nvSpPr>
          <p:cNvPr id="45" name="Rounded Rectangle 44"/>
          <p:cNvSpPr/>
          <p:nvPr/>
        </p:nvSpPr>
        <p:spPr>
          <a:xfrm>
            <a:off x="6672454" y="3035930"/>
            <a:ext cx="898287" cy="128329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6" name="Rectangle 45"/>
          <p:cNvSpPr/>
          <p:nvPr/>
        </p:nvSpPr>
        <p:spPr>
          <a:xfrm>
            <a:off x="6696876" y="3043873"/>
            <a:ext cx="90835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 smtClean="0">
                <a:latin typeface="Arial" panose="020B0604020202020204" pitchFamily="34" charset="0"/>
                <a:ea typeface="Calibri" panose="020F0502020204030204" pitchFamily="34" charset="0"/>
              </a:rPr>
              <a:t>Start of clinical work on the </a:t>
            </a:r>
            <a:r>
              <a:rPr lang="sl-SI" sz="1300" dirty="0" smtClean="0">
                <a:latin typeface="Arial" panose="020B0604020202020204" pitchFamily="34" charset="0"/>
                <a:ea typeface="Calibri" panose="020F0502020204030204" pitchFamily="34" charset="0"/>
              </a:rPr>
              <a:t>2</a:t>
            </a:r>
            <a:r>
              <a:rPr lang="en-US" sz="1300" baseline="300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st</a:t>
            </a:r>
            <a:r>
              <a:rPr lang="en-US" sz="1300" dirty="0" smtClean="0">
                <a:latin typeface="Arial" panose="020B0604020202020204" pitchFamily="34" charset="0"/>
                <a:ea typeface="Calibri" panose="020F0502020204030204" pitchFamily="34" charset="0"/>
              </a:rPr>
              <a:t> PT system, </a:t>
            </a:r>
            <a:r>
              <a:rPr lang="en-US" sz="13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one</a:t>
            </a:r>
            <a:r>
              <a:rPr lang="en-US" sz="1300" dirty="0" smtClean="0">
                <a:latin typeface="Arial" panose="020B0604020202020204" pitchFamily="34" charset="0"/>
                <a:ea typeface="Calibri" panose="020F0502020204030204" pitchFamily="34" charset="0"/>
              </a:rPr>
              <a:t> shift</a:t>
            </a:r>
            <a:endParaRPr lang="en-US" sz="1300" dirty="0"/>
          </a:p>
        </p:txBody>
      </p:sp>
      <p:sp>
        <p:nvSpPr>
          <p:cNvPr id="47" name="Rounded Rectangle 46"/>
          <p:cNvSpPr/>
          <p:nvPr/>
        </p:nvSpPr>
        <p:spPr>
          <a:xfrm>
            <a:off x="7637533" y="3048142"/>
            <a:ext cx="1030507" cy="12832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8" name="Rectangle 47"/>
          <p:cNvSpPr/>
          <p:nvPr/>
        </p:nvSpPr>
        <p:spPr>
          <a:xfrm>
            <a:off x="7616824" y="3084944"/>
            <a:ext cx="11057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FULL OPERATION ON TWO </a:t>
            </a:r>
            <a:r>
              <a:rPr lang="en-US" sz="12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PT </a:t>
            </a:r>
            <a:r>
              <a:rPr lang="sl-SI" sz="12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SYSTEMS &amp; IN TWO SHIFTS</a:t>
            </a:r>
            <a:endParaRPr lang="sl-SI" sz="1200" b="1" dirty="0"/>
          </a:p>
        </p:txBody>
      </p:sp>
      <p:sp>
        <p:nvSpPr>
          <p:cNvPr id="49" name="Right Arrow 48"/>
          <p:cNvSpPr/>
          <p:nvPr/>
        </p:nvSpPr>
        <p:spPr>
          <a:xfrm>
            <a:off x="536318" y="1564399"/>
            <a:ext cx="8131722" cy="134524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tx1"/>
                </a:solidFill>
              </a:rPr>
              <a:t>TRAINING &amp; EDUCATION</a:t>
            </a:r>
            <a:endParaRPr lang="sl-SI" b="1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816076" y="1932047"/>
            <a:ext cx="2005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ROs – 4	RTTs - 16</a:t>
            </a:r>
          </a:p>
          <a:p>
            <a:r>
              <a:rPr lang="en-US" sz="1600" dirty="0" smtClean="0"/>
              <a:t>MPs – 8	Other staff</a:t>
            </a:r>
          </a:p>
        </p:txBody>
      </p:sp>
    </p:spTree>
    <p:extLst>
      <p:ext uri="{BB962C8B-B14F-4D97-AF65-F5344CB8AC3E}">
        <p14:creationId xmlns:p14="http://schemas.microsoft.com/office/powerpoint/2010/main" val="186571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/>
      <p:bldP spid="42" grpId="0"/>
      <p:bldP spid="43" grpId="0" animBg="1"/>
      <p:bldP spid="45" grpId="0" animBg="1"/>
      <p:bldP spid="46" grpId="0"/>
      <p:bldP spid="47" grpId="0" animBg="1"/>
      <p:bldP spid="48" grpId="0"/>
      <p:bldP spid="49" grpId="0" animBg="1"/>
      <p:bldP spid="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sl-SI" dirty="0" smtClean="0"/>
              <a:t>PROJECT: DESCRIPTION</a:t>
            </a:r>
            <a:endParaRPr lang="sl-SI" dirty="0"/>
          </a:p>
        </p:txBody>
      </p:sp>
      <p:sp>
        <p:nvSpPr>
          <p:cNvPr id="6" name="Oval 5"/>
          <p:cNvSpPr/>
          <p:nvPr/>
        </p:nvSpPr>
        <p:spPr>
          <a:xfrm>
            <a:off x="2208171" y="3613290"/>
            <a:ext cx="4635730" cy="3097677"/>
          </a:xfrm>
          <a:prstGeom prst="ellipse">
            <a:avLst/>
          </a:prstGeom>
          <a:noFill/>
          <a:ln w="28575" cap="flat" cmpd="sng" algn="ctr">
            <a:solidFill>
              <a:srgbClr val="F6872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sl-SI" kern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7" name="Oval 6"/>
          <p:cNvSpPr/>
          <p:nvPr/>
        </p:nvSpPr>
        <p:spPr>
          <a:xfrm>
            <a:off x="2739931" y="3840005"/>
            <a:ext cx="1867671" cy="1560283"/>
          </a:xfrm>
          <a:prstGeom prst="ellipse">
            <a:avLst/>
          </a:prstGeom>
          <a:solidFill>
            <a:srgbClr val="FCAF23">
              <a:lumMod val="40000"/>
              <a:lumOff val="60000"/>
            </a:srgbClr>
          </a:solidFill>
          <a:ln w="2857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sl-SI" kern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8" name="Oval 7"/>
          <p:cNvSpPr/>
          <p:nvPr/>
        </p:nvSpPr>
        <p:spPr>
          <a:xfrm>
            <a:off x="2985636" y="3890309"/>
            <a:ext cx="1067332" cy="657042"/>
          </a:xfrm>
          <a:prstGeom prst="ellipse">
            <a:avLst/>
          </a:prstGeom>
          <a:solidFill>
            <a:srgbClr val="F6872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sl-SI" b="1" kern="0" dirty="0" smtClean="0">
                <a:solidFill>
                  <a:srgbClr val="000000"/>
                </a:solidFill>
                <a:latin typeface="Calibri" panose="020F0502020204030204"/>
              </a:rPr>
              <a:t>SIPTC</a:t>
            </a:r>
            <a:endParaRPr lang="sl-SI" b="1" kern="0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85636" y="5734628"/>
            <a:ext cx="3172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400" dirty="0" smtClean="0"/>
              <a:t>PUBLIC HEALTH SYSTEM</a:t>
            </a:r>
            <a:endParaRPr lang="sl-SI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003117" y="4733504"/>
            <a:ext cx="1341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200" b="1" dirty="0" smtClean="0"/>
              <a:t>INSTITUTE OF ONCOLOGY LJUBLJANA</a:t>
            </a:r>
            <a:endParaRPr lang="sl-SI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72942" y="1437829"/>
            <a:ext cx="7395512" cy="20621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SIPTC = integral part of the </a:t>
            </a:r>
            <a:r>
              <a:rPr lang="en-US" sz="2800" dirty="0" smtClean="0"/>
              <a:t>I</a:t>
            </a:r>
            <a:r>
              <a:rPr lang="sl-SI" sz="2800" dirty="0" smtClean="0"/>
              <a:t>O</a:t>
            </a:r>
            <a:r>
              <a:rPr lang="en-US" sz="2800" dirty="0" smtClean="0"/>
              <a:t>L</a:t>
            </a:r>
            <a:r>
              <a:rPr lang="en-US" sz="2800" dirty="0" smtClean="0"/>
              <a:t>:</a:t>
            </a:r>
          </a:p>
          <a:p>
            <a:pPr marL="1404000" lvl="1" indent="-2880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optimal treatment of patients</a:t>
            </a:r>
          </a:p>
          <a:p>
            <a:pPr marL="1404000" lvl="1" indent="-288000">
              <a:buFont typeface="Arial" panose="020B0604020202020204" pitchFamily="34" charset="0"/>
              <a:buChar char="•"/>
            </a:pPr>
            <a:r>
              <a:rPr lang="en-US" sz="2400" dirty="0" smtClean="0"/>
              <a:t>state-of-the-art RT equipment</a:t>
            </a:r>
          </a:p>
          <a:p>
            <a:pPr marL="1404000" lvl="1" indent="-288000">
              <a:buFont typeface="Arial" panose="020B0604020202020204" pitchFamily="34" charset="0"/>
              <a:buChar char="•"/>
            </a:pPr>
            <a:r>
              <a:rPr lang="en-US" sz="2400" dirty="0" smtClean="0"/>
              <a:t>training &amp; work opportunities for top professionals at home (stopping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400" dirty="0" smtClean="0"/>
              <a:t>brain drain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131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1954</TotalTime>
  <Words>726</Words>
  <Application>Microsoft Office PowerPoint</Application>
  <PresentationFormat>On-screen Show (4:3)</PresentationFormat>
  <Paragraphs>125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PARTNERS</vt:lpstr>
      <vt:lpstr>PARTNERS</vt:lpstr>
      <vt:lpstr>PROJECT: BACKGROUND</vt:lpstr>
      <vt:lpstr>PROJECT: BACKGROUND</vt:lpstr>
      <vt:lpstr>PROJECT: DESCRIPTION</vt:lpstr>
      <vt:lpstr>PROJECT: DESCRIPTION</vt:lpstr>
      <vt:lpstr>PROJECT: DESCRIPTION</vt:lpstr>
      <vt:lpstr>Advantages</vt:lpstr>
      <vt:lpstr>Advantages</vt:lpstr>
      <vt:lpstr>Advantages</vt:lpstr>
      <vt:lpstr>Advantages - summary</vt:lpstr>
      <vt:lpstr>(Conclusions)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Strojan Primož</dc:creator>
  <cp:lastModifiedBy>Strojan Primož</cp:lastModifiedBy>
  <cp:revision>57</cp:revision>
  <dcterms:created xsi:type="dcterms:W3CDTF">2020-01-18T11:31:46Z</dcterms:created>
  <dcterms:modified xsi:type="dcterms:W3CDTF">2020-01-23T06:37:59Z</dcterms:modified>
</cp:coreProperties>
</file>