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56" r:id="rId2"/>
    <p:sldId id="453" r:id="rId3"/>
    <p:sldId id="442" r:id="rId4"/>
    <p:sldId id="361" r:id="rId5"/>
    <p:sldId id="443" r:id="rId6"/>
    <p:sldId id="358" r:id="rId7"/>
    <p:sldId id="470" r:id="rId8"/>
    <p:sldId id="448" r:id="rId9"/>
    <p:sldId id="473" r:id="rId10"/>
    <p:sldId id="468" r:id="rId11"/>
    <p:sldId id="331" r:id="rId12"/>
    <p:sldId id="491" r:id="rId13"/>
    <p:sldId id="475" r:id="rId14"/>
    <p:sldId id="440" r:id="rId15"/>
    <p:sldId id="48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A9F"/>
    <a:srgbClr val="3034BC"/>
    <a:srgbClr val="000660"/>
    <a:srgbClr val="FFD651"/>
    <a:srgbClr val="2521BC"/>
    <a:srgbClr val="2D809D"/>
    <a:srgbClr val="FFFE68"/>
    <a:srgbClr val="2E4E39"/>
    <a:srgbClr val="1B4957"/>
    <a:srgbClr val="E1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71"/>
    <p:restoredTop sz="95581"/>
  </p:normalViewPr>
  <p:slideViewPr>
    <p:cSldViewPr>
      <p:cViewPr varScale="1">
        <p:scale>
          <a:sx n="115" d="100"/>
          <a:sy n="115" d="100"/>
        </p:scale>
        <p:origin x="688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9473EF-6764-43D9-B28A-CB800789394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D94E65F9-A484-4B59-90E5-6559EECB6051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GB" sz="1600" dirty="0"/>
            <a:t> </a:t>
          </a:r>
          <a:r>
            <a:rPr lang="en-GB" sz="1800" dirty="0"/>
            <a:t>SEEIIST Design Phase for the first 18 months (Phase 1) has already started</a:t>
          </a:r>
        </a:p>
      </dgm:t>
    </dgm:pt>
    <dgm:pt modelId="{16DF23E8-4BCC-4E12-BD5C-2FE1927DEB21}" type="parTrans" cxnId="{2C7F6AAB-C6C5-412D-8E16-2B48D2DB8CEC}">
      <dgm:prSet/>
      <dgm:spPr/>
      <dgm:t>
        <a:bodyPr/>
        <a:lstStyle/>
        <a:p>
          <a:endParaRPr lang="en-GB"/>
        </a:p>
      </dgm:t>
    </dgm:pt>
    <dgm:pt modelId="{0D6480A7-5E92-4232-964F-A5E94399C774}" type="sibTrans" cxnId="{2C7F6AAB-C6C5-412D-8E16-2B48D2DB8CEC}">
      <dgm:prSet/>
      <dgm:spPr/>
      <dgm:t>
        <a:bodyPr/>
        <a:lstStyle/>
        <a:p>
          <a:endParaRPr lang="en-GB"/>
        </a:p>
      </dgm:t>
    </dgm:pt>
    <dgm:pt modelId="{82B42CA8-EAD1-4C5A-8A4E-87F6EA62E7C4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GB" sz="1800" dirty="0">
              <a:solidFill>
                <a:srgbClr val="FFD651"/>
              </a:solidFill>
            </a:rPr>
            <a:t>HITRI</a:t>
          </a:r>
          <a:r>
            <a:rPr lang="en-GB" sz="1800" dirty="0"/>
            <a:t> – </a:t>
          </a:r>
          <a:r>
            <a:rPr lang="en-GB" sz="1800" dirty="0">
              <a:solidFill>
                <a:srgbClr val="FFC000"/>
              </a:solidFill>
            </a:rPr>
            <a:t>H</a:t>
          </a:r>
          <a:r>
            <a:rPr lang="en-GB" sz="1800" dirty="0"/>
            <a:t>adron </a:t>
          </a:r>
          <a:r>
            <a:rPr lang="en-GB" sz="1800" dirty="0">
              <a:solidFill>
                <a:srgbClr val="FFC000"/>
              </a:solidFill>
            </a:rPr>
            <a:t>I</a:t>
          </a:r>
          <a:r>
            <a:rPr lang="en-GB" sz="1800" dirty="0"/>
            <a:t>on </a:t>
          </a:r>
          <a:r>
            <a:rPr lang="en-GB" sz="1800" dirty="0">
              <a:solidFill>
                <a:srgbClr val="FFC000"/>
              </a:solidFill>
            </a:rPr>
            <a:t>T</a:t>
          </a:r>
          <a:r>
            <a:rPr lang="en-GB" sz="1800" dirty="0"/>
            <a:t>herapy </a:t>
          </a:r>
          <a:r>
            <a:rPr lang="en-GB" sz="1800" dirty="0">
              <a:solidFill>
                <a:srgbClr val="FFC000"/>
              </a:solidFill>
            </a:rPr>
            <a:t>R</a:t>
          </a:r>
          <a:r>
            <a:rPr lang="en-GB" sz="1800" dirty="0"/>
            <a:t>esearch </a:t>
          </a:r>
          <a:r>
            <a:rPr lang="en-GB" sz="1800" dirty="0">
              <a:solidFill>
                <a:srgbClr val="FFC000"/>
              </a:solidFill>
            </a:rPr>
            <a:t>I</a:t>
          </a:r>
          <a:r>
            <a:rPr lang="en-GB" sz="1800" dirty="0"/>
            <a:t>nfrastructure – Design Study Proposal via EU H2020 </a:t>
          </a:r>
          <a:r>
            <a:rPr lang="en-GB" sz="1800" dirty="0">
              <a:solidFill>
                <a:srgbClr val="FFD651"/>
              </a:solidFill>
            </a:rPr>
            <a:t>INFRADEV-01-2019-2020</a:t>
          </a:r>
          <a:r>
            <a:rPr lang="en-GB" sz="1800" dirty="0"/>
            <a:t> call - submitted</a:t>
          </a:r>
          <a:r>
            <a:rPr lang="en-GB" sz="1800" dirty="0">
              <a:solidFill>
                <a:srgbClr val="FFD651"/>
              </a:solidFill>
            </a:rPr>
            <a:t> </a:t>
          </a:r>
        </a:p>
      </dgm:t>
    </dgm:pt>
    <dgm:pt modelId="{2872CDB2-2703-4272-A777-0D1EF7780995}" type="parTrans" cxnId="{16025940-BBF1-4912-B9E9-691D72B5FD87}">
      <dgm:prSet/>
      <dgm:spPr/>
      <dgm:t>
        <a:bodyPr/>
        <a:lstStyle/>
        <a:p>
          <a:endParaRPr lang="en-GB"/>
        </a:p>
      </dgm:t>
    </dgm:pt>
    <dgm:pt modelId="{CA543FFA-C3A5-41FC-8790-8E206966FC6C}" type="sibTrans" cxnId="{16025940-BBF1-4912-B9E9-691D72B5FD87}">
      <dgm:prSet/>
      <dgm:spPr/>
      <dgm:t>
        <a:bodyPr/>
        <a:lstStyle/>
        <a:p>
          <a:endParaRPr lang="en-GB"/>
        </a:p>
      </dgm:t>
    </dgm:pt>
    <dgm:pt modelId="{4BE65ACA-499D-41E9-873D-10946CACC21C}">
      <dgm:prSet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800" dirty="0"/>
            <a:t>As of August 2019 </a:t>
          </a:r>
          <a:r>
            <a:rPr lang="en-GB" sz="1800" dirty="0">
              <a:solidFill>
                <a:srgbClr val="FFD651"/>
              </a:solidFill>
            </a:rPr>
            <a:t>SEEIIST</a:t>
          </a:r>
          <a:r>
            <a:rPr lang="en-GB" sz="1800" dirty="0"/>
            <a:t> is a legal entity – </a:t>
          </a:r>
          <a:r>
            <a:rPr lang="en-GB" sz="1800" dirty="0">
              <a:solidFill>
                <a:srgbClr val="FFD651"/>
              </a:solidFill>
            </a:rPr>
            <a:t>Swiss</a:t>
          </a:r>
          <a:r>
            <a:rPr lang="en-GB" sz="1800" dirty="0"/>
            <a:t> </a:t>
          </a:r>
          <a:r>
            <a:rPr lang="en-GB" sz="1800" dirty="0">
              <a:solidFill>
                <a:srgbClr val="FFD651"/>
              </a:solidFill>
            </a:rPr>
            <a:t>Association  </a:t>
          </a:r>
        </a:p>
      </dgm:t>
    </dgm:pt>
    <dgm:pt modelId="{9C85109D-58D7-4613-9FEF-823DEAFEBC66}" type="parTrans" cxnId="{16520033-5416-4EB4-B889-AA25FF613883}">
      <dgm:prSet/>
      <dgm:spPr/>
      <dgm:t>
        <a:bodyPr/>
        <a:lstStyle/>
        <a:p>
          <a:endParaRPr lang="en-GB"/>
        </a:p>
      </dgm:t>
    </dgm:pt>
    <dgm:pt modelId="{B1347188-94CB-45CA-AD76-939A0FC1025C}" type="sibTrans" cxnId="{16520033-5416-4EB4-B889-AA25FF613883}">
      <dgm:prSet/>
      <dgm:spPr/>
      <dgm:t>
        <a:bodyPr/>
        <a:lstStyle/>
        <a:p>
          <a:endParaRPr lang="en-GB"/>
        </a:p>
      </dgm:t>
    </dgm:pt>
    <dgm:pt modelId="{0C4230C2-510F-4C7C-9A07-EFAE64CEC89A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700" dirty="0">
              <a:solidFill>
                <a:srgbClr val="FFD651"/>
              </a:solidFill>
            </a:rPr>
            <a:t>Building Innovative Capacity in South East Europe </a:t>
          </a:r>
          <a:r>
            <a:rPr lang="en-US" sz="1700" dirty="0"/>
            <a:t>in a cutting edge field such as Hadron Therapy: - IAEA TC RER Project 0.5 MEUR approved; - COST application submitted; </a:t>
          </a:r>
          <a:br>
            <a:rPr lang="en-US" sz="1700" dirty="0"/>
          </a:br>
          <a:r>
            <a:rPr lang="en-US" sz="1700" dirty="0"/>
            <a:t>- MC-ITN TREASURE project submitted – Leveraging on ENLIGHT and the SEEIIST Project</a:t>
          </a:r>
          <a:endParaRPr lang="en-GB" sz="1700" dirty="0"/>
        </a:p>
      </dgm:t>
    </dgm:pt>
    <dgm:pt modelId="{0C0C71C9-37C7-4417-B5C5-08E88BFD2F20}" type="parTrans" cxnId="{EFAAC903-426D-4F1A-8566-06A8D17A4138}">
      <dgm:prSet/>
      <dgm:spPr/>
      <dgm:t>
        <a:bodyPr/>
        <a:lstStyle/>
        <a:p>
          <a:endParaRPr lang="en-GB"/>
        </a:p>
      </dgm:t>
    </dgm:pt>
    <dgm:pt modelId="{2CE37986-DFE9-4A54-8DC8-5C3C61BA0E0B}" type="sibTrans" cxnId="{EFAAC903-426D-4F1A-8566-06A8D17A4138}">
      <dgm:prSet/>
      <dgm:spPr/>
      <dgm:t>
        <a:bodyPr/>
        <a:lstStyle/>
        <a:p>
          <a:endParaRPr lang="en-GB"/>
        </a:p>
      </dgm:t>
    </dgm:pt>
    <dgm:pt modelId="{21263962-A45E-2F46-8CF1-D663DCEF9A97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GB" sz="1800" dirty="0"/>
            <a:t>Planning application for the </a:t>
          </a:r>
          <a:r>
            <a:rPr lang="en-GB" sz="1800" dirty="0">
              <a:solidFill>
                <a:srgbClr val="FFD651"/>
              </a:solidFill>
            </a:rPr>
            <a:t>ESFRI Roadmap – deadline 5 May 2020</a:t>
          </a:r>
        </a:p>
      </dgm:t>
    </dgm:pt>
    <dgm:pt modelId="{5C980246-62D8-D641-9549-EC5D37DEAC92}" type="parTrans" cxnId="{996F480F-903F-8D47-8333-4F322AF95474}">
      <dgm:prSet/>
      <dgm:spPr/>
      <dgm:t>
        <a:bodyPr/>
        <a:lstStyle/>
        <a:p>
          <a:endParaRPr lang="en-US"/>
        </a:p>
      </dgm:t>
    </dgm:pt>
    <dgm:pt modelId="{E316F478-4426-024B-B857-9A55BDF90544}" type="sibTrans" cxnId="{996F480F-903F-8D47-8333-4F322AF95474}">
      <dgm:prSet/>
      <dgm:spPr/>
      <dgm:t>
        <a:bodyPr/>
        <a:lstStyle/>
        <a:p>
          <a:endParaRPr lang="en-US"/>
        </a:p>
      </dgm:t>
    </dgm:pt>
    <dgm:pt modelId="{07B5CAA6-0FB6-47B0-B51C-A1AD54D86776}" type="pres">
      <dgm:prSet presAssocID="{B79473EF-6764-43D9-B28A-CB800789394C}" presName="Name0" presStyleCnt="0">
        <dgm:presLayoutVars>
          <dgm:chMax val="7"/>
          <dgm:chPref val="7"/>
          <dgm:dir/>
        </dgm:presLayoutVars>
      </dgm:prSet>
      <dgm:spPr/>
    </dgm:pt>
    <dgm:pt modelId="{38F75746-DE93-4171-A84F-E6F4726C21DD}" type="pres">
      <dgm:prSet presAssocID="{B79473EF-6764-43D9-B28A-CB800789394C}" presName="Name1" presStyleCnt="0"/>
      <dgm:spPr/>
    </dgm:pt>
    <dgm:pt modelId="{09AB4181-C09B-451A-A952-3B7785EBF876}" type="pres">
      <dgm:prSet presAssocID="{B79473EF-6764-43D9-B28A-CB800789394C}" presName="cycle" presStyleCnt="0"/>
      <dgm:spPr/>
    </dgm:pt>
    <dgm:pt modelId="{ADFCC1CD-6FC0-4338-8003-943D37E46098}" type="pres">
      <dgm:prSet presAssocID="{B79473EF-6764-43D9-B28A-CB800789394C}" presName="srcNode" presStyleLbl="node1" presStyleIdx="0" presStyleCnt="5"/>
      <dgm:spPr/>
    </dgm:pt>
    <dgm:pt modelId="{46E3B604-885E-429F-99D8-75C388CEC9F8}" type="pres">
      <dgm:prSet presAssocID="{B79473EF-6764-43D9-B28A-CB800789394C}" presName="conn" presStyleLbl="parChTrans1D2" presStyleIdx="0" presStyleCnt="1"/>
      <dgm:spPr/>
    </dgm:pt>
    <dgm:pt modelId="{7B9DBB65-6D9C-4ED0-BF23-0DC855469173}" type="pres">
      <dgm:prSet presAssocID="{B79473EF-6764-43D9-B28A-CB800789394C}" presName="extraNode" presStyleLbl="node1" presStyleIdx="0" presStyleCnt="5"/>
      <dgm:spPr/>
    </dgm:pt>
    <dgm:pt modelId="{8EBE54EA-ABA7-4782-8C4E-9467726D41B1}" type="pres">
      <dgm:prSet presAssocID="{B79473EF-6764-43D9-B28A-CB800789394C}" presName="dstNode" presStyleLbl="node1" presStyleIdx="0" presStyleCnt="5"/>
      <dgm:spPr/>
    </dgm:pt>
    <dgm:pt modelId="{B2FF939A-D8D9-4FF1-80A3-CF29D77DD4B0}" type="pres">
      <dgm:prSet presAssocID="{D94E65F9-A484-4B59-90E5-6559EECB6051}" presName="text_1" presStyleLbl="node1" presStyleIdx="0" presStyleCnt="5">
        <dgm:presLayoutVars>
          <dgm:bulletEnabled val="1"/>
        </dgm:presLayoutVars>
      </dgm:prSet>
      <dgm:spPr/>
    </dgm:pt>
    <dgm:pt modelId="{C88D8423-AF56-496E-9376-07D1510B3287}" type="pres">
      <dgm:prSet presAssocID="{D94E65F9-A484-4B59-90E5-6559EECB6051}" presName="accent_1" presStyleCnt="0"/>
      <dgm:spPr/>
    </dgm:pt>
    <dgm:pt modelId="{CC3F2E73-62BE-4AD2-8A65-3032048BEC48}" type="pres">
      <dgm:prSet presAssocID="{D94E65F9-A484-4B59-90E5-6559EECB6051}" presName="accentRepeatNode" presStyleLbl="solidFgAcc1" presStyleIdx="0" presStyleCnt="5"/>
      <dgm:spPr>
        <a:solidFill>
          <a:schemeClr val="bg2">
            <a:lumMod val="75000"/>
          </a:schemeClr>
        </a:solidFill>
      </dgm:spPr>
    </dgm:pt>
    <dgm:pt modelId="{BE7FCBB8-596A-42E7-88B3-DE63EE15BBA7}" type="pres">
      <dgm:prSet presAssocID="{82B42CA8-EAD1-4C5A-8A4E-87F6EA62E7C4}" presName="text_2" presStyleLbl="node1" presStyleIdx="1" presStyleCnt="5">
        <dgm:presLayoutVars>
          <dgm:bulletEnabled val="1"/>
        </dgm:presLayoutVars>
      </dgm:prSet>
      <dgm:spPr/>
    </dgm:pt>
    <dgm:pt modelId="{675820DC-9D59-4BCD-A7F3-716414B261D2}" type="pres">
      <dgm:prSet presAssocID="{82B42CA8-EAD1-4C5A-8A4E-87F6EA62E7C4}" presName="accent_2" presStyleCnt="0"/>
      <dgm:spPr/>
    </dgm:pt>
    <dgm:pt modelId="{933B680C-65AD-4EE8-B3A1-DFC244EB1735}" type="pres">
      <dgm:prSet presAssocID="{82B42CA8-EAD1-4C5A-8A4E-87F6EA62E7C4}" presName="accentRepeatNode" presStyleLbl="solidFgAcc1" presStyleIdx="1" presStyleCnt="5"/>
      <dgm:spPr>
        <a:solidFill>
          <a:schemeClr val="bg2">
            <a:lumMod val="75000"/>
          </a:schemeClr>
        </a:solidFill>
      </dgm:spPr>
    </dgm:pt>
    <dgm:pt modelId="{39408831-86F5-D040-9CCE-95707BDEAC4D}" type="pres">
      <dgm:prSet presAssocID="{4BE65ACA-499D-41E9-873D-10946CACC21C}" presName="text_3" presStyleLbl="node1" presStyleIdx="2" presStyleCnt="5">
        <dgm:presLayoutVars>
          <dgm:bulletEnabled val="1"/>
        </dgm:presLayoutVars>
      </dgm:prSet>
      <dgm:spPr/>
    </dgm:pt>
    <dgm:pt modelId="{37D84702-1F57-A741-A2BB-9BCA93C75DCA}" type="pres">
      <dgm:prSet presAssocID="{4BE65ACA-499D-41E9-873D-10946CACC21C}" presName="accent_3" presStyleCnt="0"/>
      <dgm:spPr/>
    </dgm:pt>
    <dgm:pt modelId="{D1AF6491-375E-49F6-AF24-708759591692}" type="pres">
      <dgm:prSet presAssocID="{4BE65ACA-499D-41E9-873D-10946CACC21C}" presName="accentRepeatNode" presStyleLbl="solidFgAcc1" presStyleIdx="2" presStyleCnt="5"/>
      <dgm:spPr>
        <a:solidFill>
          <a:schemeClr val="bg2">
            <a:lumMod val="75000"/>
          </a:schemeClr>
        </a:solidFill>
      </dgm:spPr>
    </dgm:pt>
    <dgm:pt modelId="{1CB1E3DB-A147-8D49-A1EB-28523BA8DE86}" type="pres">
      <dgm:prSet presAssocID="{21263962-A45E-2F46-8CF1-D663DCEF9A97}" presName="text_4" presStyleLbl="node1" presStyleIdx="3" presStyleCnt="5">
        <dgm:presLayoutVars>
          <dgm:bulletEnabled val="1"/>
        </dgm:presLayoutVars>
      </dgm:prSet>
      <dgm:spPr/>
    </dgm:pt>
    <dgm:pt modelId="{B3239A30-CBC7-8B43-A214-0F4CD26A077B}" type="pres">
      <dgm:prSet presAssocID="{21263962-A45E-2F46-8CF1-D663DCEF9A97}" presName="accent_4" presStyleCnt="0"/>
      <dgm:spPr/>
    </dgm:pt>
    <dgm:pt modelId="{8E2746F1-5626-4941-9541-2CAF71666040}" type="pres">
      <dgm:prSet presAssocID="{21263962-A45E-2F46-8CF1-D663DCEF9A97}" presName="accentRepeatNode" presStyleLbl="solidFgAcc1" presStyleIdx="3" presStyleCnt="5"/>
      <dgm:spPr>
        <a:solidFill>
          <a:schemeClr val="bg2">
            <a:lumMod val="75000"/>
          </a:schemeClr>
        </a:solidFill>
      </dgm:spPr>
    </dgm:pt>
    <dgm:pt modelId="{6A342455-9811-714A-A323-78099CDCA601}" type="pres">
      <dgm:prSet presAssocID="{0C4230C2-510F-4C7C-9A07-EFAE64CEC89A}" presName="text_5" presStyleLbl="node1" presStyleIdx="4" presStyleCnt="5" custScaleY="137654">
        <dgm:presLayoutVars>
          <dgm:bulletEnabled val="1"/>
        </dgm:presLayoutVars>
      </dgm:prSet>
      <dgm:spPr/>
    </dgm:pt>
    <dgm:pt modelId="{CE246C74-8582-DC43-90F6-7C3910490684}" type="pres">
      <dgm:prSet presAssocID="{0C4230C2-510F-4C7C-9A07-EFAE64CEC89A}" presName="accent_5" presStyleCnt="0"/>
      <dgm:spPr/>
    </dgm:pt>
    <dgm:pt modelId="{2B2107CB-9734-4B8D-B246-00C1ED3703B4}" type="pres">
      <dgm:prSet presAssocID="{0C4230C2-510F-4C7C-9A07-EFAE64CEC89A}" presName="accentRepeatNode" presStyleLbl="solidFgAcc1" presStyleIdx="4" presStyleCnt="5"/>
      <dgm:spPr>
        <a:solidFill>
          <a:schemeClr val="bg2">
            <a:lumMod val="75000"/>
          </a:schemeClr>
        </a:solidFill>
      </dgm:spPr>
    </dgm:pt>
  </dgm:ptLst>
  <dgm:cxnLst>
    <dgm:cxn modelId="{EFAAC903-426D-4F1A-8566-06A8D17A4138}" srcId="{B79473EF-6764-43D9-B28A-CB800789394C}" destId="{0C4230C2-510F-4C7C-9A07-EFAE64CEC89A}" srcOrd="4" destOrd="0" parTransId="{0C0C71C9-37C7-4417-B5C5-08E88BFD2F20}" sibTransId="{2CE37986-DFE9-4A54-8DC8-5C3C61BA0E0B}"/>
    <dgm:cxn modelId="{996F480F-903F-8D47-8333-4F322AF95474}" srcId="{B79473EF-6764-43D9-B28A-CB800789394C}" destId="{21263962-A45E-2F46-8CF1-D663DCEF9A97}" srcOrd="3" destOrd="0" parTransId="{5C980246-62D8-D641-9549-EC5D37DEAC92}" sibTransId="{E316F478-4426-024B-B857-9A55BDF90544}"/>
    <dgm:cxn modelId="{16520033-5416-4EB4-B889-AA25FF613883}" srcId="{B79473EF-6764-43D9-B28A-CB800789394C}" destId="{4BE65ACA-499D-41E9-873D-10946CACC21C}" srcOrd="2" destOrd="0" parTransId="{9C85109D-58D7-4613-9FEF-823DEAFEBC66}" sibTransId="{B1347188-94CB-45CA-AD76-939A0FC1025C}"/>
    <dgm:cxn modelId="{5C614340-1573-C54F-8D89-5EEE50C12550}" type="presOf" srcId="{D94E65F9-A484-4B59-90E5-6559EECB6051}" destId="{B2FF939A-D8D9-4FF1-80A3-CF29D77DD4B0}" srcOrd="0" destOrd="0" presId="urn:microsoft.com/office/officeart/2008/layout/VerticalCurvedList"/>
    <dgm:cxn modelId="{16025940-BBF1-4912-B9E9-691D72B5FD87}" srcId="{B79473EF-6764-43D9-B28A-CB800789394C}" destId="{82B42CA8-EAD1-4C5A-8A4E-87F6EA62E7C4}" srcOrd="1" destOrd="0" parTransId="{2872CDB2-2703-4272-A777-0D1EF7780995}" sibTransId="{CA543FFA-C3A5-41FC-8790-8E206966FC6C}"/>
    <dgm:cxn modelId="{9254E24B-D133-0144-BAE7-E7F24E36D265}" type="presOf" srcId="{0C4230C2-510F-4C7C-9A07-EFAE64CEC89A}" destId="{6A342455-9811-714A-A323-78099CDCA601}" srcOrd="0" destOrd="0" presId="urn:microsoft.com/office/officeart/2008/layout/VerticalCurvedList"/>
    <dgm:cxn modelId="{235D5D78-5E0A-7F44-A4E7-4C987A97C72D}" type="presOf" srcId="{82B42CA8-EAD1-4C5A-8A4E-87F6EA62E7C4}" destId="{BE7FCBB8-596A-42E7-88B3-DE63EE15BBA7}" srcOrd="0" destOrd="0" presId="urn:microsoft.com/office/officeart/2008/layout/VerticalCurvedList"/>
    <dgm:cxn modelId="{B9970D87-BDE0-BD49-8EE7-567D6E69BE67}" type="presOf" srcId="{4BE65ACA-499D-41E9-873D-10946CACC21C}" destId="{39408831-86F5-D040-9CCE-95707BDEAC4D}" srcOrd="0" destOrd="0" presId="urn:microsoft.com/office/officeart/2008/layout/VerticalCurvedList"/>
    <dgm:cxn modelId="{2C7F6AAB-C6C5-412D-8E16-2B48D2DB8CEC}" srcId="{B79473EF-6764-43D9-B28A-CB800789394C}" destId="{D94E65F9-A484-4B59-90E5-6559EECB6051}" srcOrd="0" destOrd="0" parTransId="{16DF23E8-4BCC-4E12-BD5C-2FE1927DEB21}" sibTransId="{0D6480A7-5E92-4232-964F-A5E94399C774}"/>
    <dgm:cxn modelId="{B7F651E4-F361-D849-BB59-55D54BBE123B}" type="presOf" srcId="{B79473EF-6764-43D9-B28A-CB800789394C}" destId="{07B5CAA6-0FB6-47B0-B51C-A1AD54D86776}" srcOrd="0" destOrd="0" presId="urn:microsoft.com/office/officeart/2008/layout/VerticalCurvedList"/>
    <dgm:cxn modelId="{629952EF-8D84-D240-AA9C-3B6FFC5A91DE}" type="presOf" srcId="{0D6480A7-5E92-4232-964F-A5E94399C774}" destId="{46E3B604-885E-429F-99D8-75C388CEC9F8}" srcOrd="0" destOrd="0" presId="urn:microsoft.com/office/officeart/2008/layout/VerticalCurvedList"/>
    <dgm:cxn modelId="{CCE26CF0-55C1-D449-BC9C-902AEDC8173C}" type="presOf" srcId="{21263962-A45E-2F46-8CF1-D663DCEF9A97}" destId="{1CB1E3DB-A147-8D49-A1EB-28523BA8DE86}" srcOrd="0" destOrd="0" presId="urn:microsoft.com/office/officeart/2008/layout/VerticalCurvedList"/>
    <dgm:cxn modelId="{34F3DE3F-DBDC-5745-8ACF-6F2B207897B9}" type="presParOf" srcId="{07B5CAA6-0FB6-47B0-B51C-A1AD54D86776}" destId="{38F75746-DE93-4171-A84F-E6F4726C21DD}" srcOrd="0" destOrd="0" presId="urn:microsoft.com/office/officeart/2008/layout/VerticalCurvedList"/>
    <dgm:cxn modelId="{8983E9A6-4F5B-7841-ABFE-E7D3E5912B86}" type="presParOf" srcId="{38F75746-DE93-4171-A84F-E6F4726C21DD}" destId="{09AB4181-C09B-451A-A952-3B7785EBF876}" srcOrd="0" destOrd="0" presId="urn:microsoft.com/office/officeart/2008/layout/VerticalCurvedList"/>
    <dgm:cxn modelId="{0645C04C-574A-8E4B-8AE5-016A6A3F7E50}" type="presParOf" srcId="{09AB4181-C09B-451A-A952-3B7785EBF876}" destId="{ADFCC1CD-6FC0-4338-8003-943D37E46098}" srcOrd="0" destOrd="0" presId="urn:microsoft.com/office/officeart/2008/layout/VerticalCurvedList"/>
    <dgm:cxn modelId="{D765CB6B-1977-E249-AF67-7B2B96A8DD3C}" type="presParOf" srcId="{09AB4181-C09B-451A-A952-3B7785EBF876}" destId="{46E3B604-885E-429F-99D8-75C388CEC9F8}" srcOrd="1" destOrd="0" presId="urn:microsoft.com/office/officeart/2008/layout/VerticalCurvedList"/>
    <dgm:cxn modelId="{E7D0BD60-3247-4248-9BCE-4C5DBE26A25E}" type="presParOf" srcId="{09AB4181-C09B-451A-A952-3B7785EBF876}" destId="{7B9DBB65-6D9C-4ED0-BF23-0DC855469173}" srcOrd="2" destOrd="0" presId="urn:microsoft.com/office/officeart/2008/layout/VerticalCurvedList"/>
    <dgm:cxn modelId="{8930A38C-EA39-8E48-8F7A-987CB715F57C}" type="presParOf" srcId="{09AB4181-C09B-451A-A952-3B7785EBF876}" destId="{8EBE54EA-ABA7-4782-8C4E-9467726D41B1}" srcOrd="3" destOrd="0" presId="urn:microsoft.com/office/officeart/2008/layout/VerticalCurvedList"/>
    <dgm:cxn modelId="{327EE78C-398E-3643-81D7-586CFF6C3D99}" type="presParOf" srcId="{38F75746-DE93-4171-A84F-E6F4726C21DD}" destId="{B2FF939A-D8D9-4FF1-80A3-CF29D77DD4B0}" srcOrd="1" destOrd="0" presId="urn:microsoft.com/office/officeart/2008/layout/VerticalCurvedList"/>
    <dgm:cxn modelId="{99F21358-8C0F-9E4B-9138-A639CC66B8D7}" type="presParOf" srcId="{38F75746-DE93-4171-A84F-E6F4726C21DD}" destId="{C88D8423-AF56-496E-9376-07D1510B3287}" srcOrd="2" destOrd="0" presId="urn:microsoft.com/office/officeart/2008/layout/VerticalCurvedList"/>
    <dgm:cxn modelId="{13E0A50E-8C13-CD48-95CC-197AC6D1FBC6}" type="presParOf" srcId="{C88D8423-AF56-496E-9376-07D1510B3287}" destId="{CC3F2E73-62BE-4AD2-8A65-3032048BEC48}" srcOrd="0" destOrd="0" presId="urn:microsoft.com/office/officeart/2008/layout/VerticalCurvedList"/>
    <dgm:cxn modelId="{966FF634-A9FE-2B4B-BFB3-C827FE572016}" type="presParOf" srcId="{38F75746-DE93-4171-A84F-E6F4726C21DD}" destId="{BE7FCBB8-596A-42E7-88B3-DE63EE15BBA7}" srcOrd="3" destOrd="0" presId="urn:microsoft.com/office/officeart/2008/layout/VerticalCurvedList"/>
    <dgm:cxn modelId="{4BA7A726-2741-6D46-9E34-77ABD3B67EF4}" type="presParOf" srcId="{38F75746-DE93-4171-A84F-E6F4726C21DD}" destId="{675820DC-9D59-4BCD-A7F3-716414B261D2}" srcOrd="4" destOrd="0" presId="urn:microsoft.com/office/officeart/2008/layout/VerticalCurvedList"/>
    <dgm:cxn modelId="{6DA36477-BF3D-7146-BA9A-3216BA3FA602}" type="presParOf" srcId="{675820DC-9D59-4BCD-A7F3-716414B261D2}" destId="{933B680C-65AD-4EE8-B3A1-DFC244EB1735}" srcOrd="0" destOrd="0" presId="urn:microsoft.com/office/officeart/2008/layout/VerticalCurvedList"/>
    <dgm:cxn modelId="{2219FAD1-1E08-6446-86F3-33B9D62A9B52}" type="presParOf" srcId="{38F75746-DE93-4171-A84F-E6F4726C21DD}" destId="{39408831-86F5-D040-9CCE-95707BDEAC4D}" srcOrd="5" destOrd="0" presId="urn:microsoft.com/office/officeart/2008/layout/VerticalCurvedList"/>
    <dgm:cxn modelId="{31D1E9A3-FA5A-1643-9EDE-3EDBF95D331F}" type="presParOf" srcId="{38F75746-DE93-4171-A84F-E6F4726C21DD}" destId="{37D84702-1F57-A741-A2BB-9BCA93C75DCA}" srcOrd="6" destOrd="0" presId="urn:microsoft.com/office/officeart/2008/layout/VerticalCurvedList"/>
    <dgm:cxn modelId="{1D161EEF-7272-1E4D-86E0-4287A08BFF39}" type="presParOf" srcId="{37D84702-1F57-A741-A2BB-9BCA93C75DCA}" destId="{D1AF6491-375E-49F6-AF24-708759591692}" srcOrd="0" destOrd="0" presId="urn:microsoft.com/office/officeart/2008/layout/VerticalCurvedList"/>
    <dgm:cxn modelId="{EB5D7BE1-D05A-9E4D-9839-E12EFF2F910D}" type="presParOf" srcId="{38F75746-DE93-4171-A84F-E6F4726C21DD}" destId="{1CB1E3DB-A147-8D49-A1EB-28523BA8DE86}" srcOrd="7" destOrd="0" presId="urn:microsoft.com/office/officeart/2008/layout/VerticalCurvedList"/>
    <dgm:cxn modelId="{4FECBE1E-E8BD-F34D-B2B6-EA8B6D3FFA16}" type="presParOf" srcId="{38F75746-DE93-4171-A84F-E6F4726C21DD}" destId="{B3239A30-CBC7-8B43-A214-0F4CD26A077B}" srcOrd="8" destOrd="0" presId="urn:microsoft.com/office/officeart/2008/layout/VerticalCurvedList"/>
    <dgm:cxn modelId="{71D5630B-32A6-DE46-89F8-5DF9BC8D178A}" type="presParOf" srcId="{B3239A30-CBC7-8B43-A214-0F4CD26A077B}" destId="{8E2746F1-5626-4941-9541-2CAF71666040}" srcOrd="0" destOrd="0" presId="urn:microsoft.com/office/officeart/2008/layout/VerticalCurvedList"/>
    <dgm:cxn modelId="{17AFBA98-CADD-FD48-B9DF-ECF2FF21E384}" type="presParOf" srcId="{38F75746-DE93-4171-A84F-E6F4726C21DD}" destId="{6A342455-9811-714A-A323-78099CDCA601}" srcOrd="9" destOrd="0" presId="urn:microsoft.com/office/officeart/2008/layout/VerticalCurvedList"/>
    <dgm:cxn modelId="{C15F53AE-3606-E941-BD64-BB431AF4FAFD}" type="presParOf" srcId="{38F75746-DE93-4171-A84F-E6F4726C21DD}" destId="{CE246C74-8582-DC43-90F6-7C3910490684}" srcOrd="10" destOrd="0" presId="urn:microsoft.com/office/officeart/2008/layout/VerticalCurvedList"/>
    <dgm:cxn modelId="{8C333EED-DC9F-F946-A831-C9770AB3F5DA}" type="presParOf" srcId="{CE246C74-8582-DC43-90F6-7C3910490684}" destId="{2B2107CB-9734-4B8D-B246-00C1ED3703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BEC9AA-AE12-3C4D-995C-CC2927C22543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D7E18E-5154-8A47-9CDC-49B3B8350805}">
      <dgm:prSet phldrT="[Text]" custT="1"/>
      <dgm:spPr/>
      <dgm:t>
        <a:bodyPr/>
        <a:lstStyle/>
        <a:p>
          <a:endParaRPr lang="en-US" sz="1600" dirty="0">
            <a:solidFill>
              <a:schemeClr val="accent1"/>
            </a:solidFill>
            <a:effectLst>
              <a:outerShdw blurRad="50800" dist="38100" dir="2700000" algn="tl" rotWithShape="0">
                <a:srgbClr val="000000"/>
              </a:outerShdw>
            </a:effectLst>
          </a:endParaRPr>
        </a:p>
      </dgm:t>
    </dgm:pt>
    <dgm:pt modelId="{99196DD2-C2B8-844A-896E-AD23FB776EF5}" type="parTrans" cxnId="{9AF4C6BF-33FF-5F4C-BB1F-45294739833F}">
      <dgm:prSet/>
      <dgm:spPr/>
      <dgm:t>
        <a:bodyPr/>
        <a:lstStyle/>
        <a:p>
          <a:endParaRPr lang="en-US"/>
        </a:p>
      </dgm:t>
    </dgm:pt>
    <dgm:pt modelId="{085D1C82-6174-CB43-98EC-7EE38CF064E3}" type="sibTrans" cxnId="{9AF4C6BF-33FF-5F4C-BB1F-45294739833F}">
      <dgm:prSet/>
      <dgm:spPr/>
      <dgm:t>
        <a:bodyPr/>
        <a:lstStyle/>
        <a:p>
          <a:endParaRPr lang="en-US"/>
        </a:p>
      </dgm:t>
    </dgm:pt>
    <dgm:pt modelId="{01B0AFB1-9249-254D-87D1-592AAB7EE392}">
      <dgm:prSet/>
      <dgm:spPr/>
      <dgm:t>
        <a:bodyPr/>
        <a:lstStyle/>
        <a:p>
          <a:endParaRPr lang="en-US"/>
        </a:p>
      </dgm:t>
    </dgm:pt>
    <dgm:pt modelId="{A57A7C35-5261-A34D-83B2-FB3490374D9E}" type="parTrans" cxnId="{121E10C6-C953-6C42-A84F-91D6A126E848}">
      <dgm:prSet/>
      <dgm:spPr/>
      <dgm:t>
        <a:bodyPr/>
        <a:lstStyle/>
        <a:p>
          <a:endParaRPr lang="en-US"/>
        </a:p>
      </dgm:t>
    </dgm:pt>
    <dgm:pt modelId="{EFAE6B67-185D-EF44-B886-995A2F3042FA}" type="sibTrans" cxnId="{121E10C6-C953-6C42-A84F-91D6A126E848}">
      <dgm:prSet/>
      <dgm:spPr/>
      <dgm:t>
        <a:bodyPr/>
        <a:lstStyle/>
        <a:p>
          <a:endParaRPr lang="en-US"/>
        </a:p>
      </dgm:t>
    </dgm:pt>
    <dgm:pt modelId="{0BA8958B-9E9B-3044-A2CC-C8B0452B95F7}">
      <dgm:prSet/>
      <dgm:spPr/>
      <dgm:t>
        <a:bodyPr/>
        <a:lstStyle/>
        <a:p>
          <a:endParaRPr lang="en-US"/>
        </a:p>
      </dgm:t>
    </dgm:pt>
    <dgm:pt modelId="{6674A619-859F-F54E-B627-4745FB555FB6}" type="parTrans" cxnId="{FC051D2D-3A02-6045-AE43-E9BEFAC02517}">
      <dgm:prSet/>
      <dgm:spPr/>
      <dgm:t>
        <a:bodyPr/>
        <a:lstStyle/>
        <a:p>
          <a:endParaRPr lang="en-US"/>
        </a:p>
      </dgm:t>
    </dgm:pt>
    <dgm:pt modelId="{A4400649-9785-F24D-AA4C-514F15E4CD1E}" type="sibTrans" cxnId="{FC051D2D-3A02-6045-AE43-E9BEFAC02517}">
      <dgm:prSet/>
      <dgm:spPr/>
      <dgm:t>
        <a:bodyPr/>
        <a:lstStyle/>
        <a:p>
          <a:endParaRPr lang="en-US"/>
        </a:p>
      </dgm:t>
    </dgm:pt>
    <dgm:pt modelId="{63A19305-5B38-F845-8FCD-668F42216408}">
      <dgm:prSet/>
      <dgm:spPr/>
      <dgm:t>
        <a:bodyPr/>
        <a:lstStyle/>
        <a:p>
          <a:endParaRPr lang="en-US"/>
        </a:p>
      </dgm:t>
    </dgm:pt>
    <dgm:pt modelId="{189C43CD-60E7-704B-9909-93837C3AD651}" type="parTrans" cxnId="{CBC55FA1-701A-9945-999B-381FE89EE2CB}">
      <dgm:prSet/>
      <dgm:spPr/>
      <dgm:t>
        <a:bodyPr/>
        <a:lstStyle/>
        <a:p>
          <a:endParaRPr lang="en-US"/>
        </a:p>
      </dgm:t>
    </dgm:pt>
    <dgm:pt modelId="{88848586-97C1-4D48-85DD-796DC86CF0FF}" type="sibTrans" cxnId="{CBC55FA1-701A-9945-999B-381FE89EE2CB}">
      <dgm:prSet/>
      <dgm:spPr/>
      <dgm:t>
        <a:bodyPr/>
        <a:lstStyle/>
        <a:p>
          <a:endParaRPr lang="en-US"/>
        </a:p>
      </dgm:t>
    </dgm:pt>
    <dgm:pt modelId="{29C1C1A5-711E-5D45-AFB4-1A95529C03EF}" type="pres">
      <dgm:prSet presAssocID="{94BEC9AA-AE12-3C4D-995C-CC2927C22543}" presName="arrowDiagram" presStyleCnt="0">
        <dgm:presLayoutVars>
          <dgm:chMax val="5"/>
          <dgm:dir/>
          <dgm:resizeHandles val="exact"/>
        </dgm:presLayoutVars>
      </dgm:prSet>
      <dgm:spPr/>
    </dgm:pt>
    <dgm:pt modelId="{81BE4843-3415-DC4C-8EF0-07345DBD15E1}" type="pres">
      <dgm:prSet presAssocID="{94BEC9AA-AE12-3C4D-995C-CC2927C22543}" presName="arrow" presStyleLbl="bgShp" presStyleIdx="0" presStyleCnt="1"/>
      <dgm:sp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52000">
              <a:srgbClr val="3861AA"/>
            </a:gs>
          </a:gsLst>
          <a:lin ang="0" scaled="1"/>
          <a:tileRect/>
        </a:gradFill>
        <a:effectLst>
          <a:outerShdw blurRad="59055" dist="86487" dir="5400000" rotWithShape="0">
            <a:srgbClr val="000000">
              <a:alpha val="35000"/>
            </a:srgbClr>
          </a:outerShdw>
        </a:effectLst>
      </dgm:spPr>
    </dgm:pt>
    <dgm:pt modelId="{0CAE5AB5-35D2-0E43-9E5C-3B3668EE916E}" type="pres">
      <dgm:prSet presAssocID="{94BEC9AA-AE12-3C4D-995C-CC2927C22543}" presName="arrowDiagram4" presStyleCnt="0"/>
      <dgm:spPr/>
    </dgm:pt>
    <dgm:pt modelId="{59C059E8-93CF-E344-A0C8-792BE24E6759}" type="pres">
      <dgm:prSet presAssocID="{D1D7E18E-5154-8A47-9CDC-49B3B8350805}" presName="bullet4a" presStyleLbl="node1" presStyleIdx="0" presStyleCnt="4"/>
      <dgm:spPr>
        <a:solidFill>
          <a:srgbClr val="FFC000"/>
        </a:solidFill>
      </dgm:spPr>
    </dgm:pt>
    <dgm:pt modelId="{44C9D38D-DAE1-8041-8BF5-D331FA197EDD}" type="pres">
      <dgm:prSet presAssocID="{D1D7E18E-5154-8A47-9CDC-49B3B8350805}" presName="textBox4a" presStyleLbl="revTx" presStyleIdx="0" presStyleCnt="4">
        <dgm:presLayoutVars>
          <dgm:bulletEnabled val="1"/>
        </dgm:presLayoutVars>
      </dgm:prSet>
      <dgm:spPr/>
    </dgm:pt>
    <dgm:pt modelId="{3E880028-F3E9-B841-ABE1-27F9AC4DA31F}" type="pres">
      <dgm:prSet presAssocID="{01B0AFB1-9249-254D-87D1-592AAB7EE392}" presName="bullet4b" presStyleLbl="node1" presStyleIdx="1" presStyleCnt="4"/>
      <dgm:spPr>
        <a:solidFill>
          <a:srgbClr val="FFC000"/>
        </a:solidFill>
      </dgm:spPr>
    </dgm:pt>
    <dgm:pt modelId="{6BE772DA-933D-0340-9ED0-54AE1F7D20D1}" type="pres">
      <dgm:prSet presAssocID="{01B0AFB1-9249-254D-87D1-592AAB7EE392}" presName="textBox4b" presStyleLbl="revTx" presStyleIdx="1" presStyleCnt="4">
        <dgm:presLayoutVars>
          <dgm:bulletEnabled val="1"/>
        </dgm:presLayoutVars>
      </dgm:prSet>
      <dgm:spPr/>
    </dgm:pt>
    <dgm:pt modelId="{89B20CAB-EB9D-B04B-B23D-C32C8CF3D76C}" type="pres">
      <dgm:prSet presAssocID="{0BA8958B-9E9B-3044-A2CC-C8B0452B95F7}" presName="bullet4c" presStyleLbl="node1" presStyleIdx="2" presStyleCnt="4"/>
      <dgm:spPr>
        <a:solidFill>
          <a:srgbClr val="FFC000"/>
        </a:solidFill>
      </dgm:spPr>
    </dgm:pt>
    <dgm:pt modelId="{336C5B76-D3CD-FB47-8420-FD104393DC19}" type="pres">
      <dgm:prSet presAssocID="{0BA8958B-9E9B-3044-A2CC-C8B0452B95F7}" presName="textBox4c" presStyleLbl="revTx" presStyleIdx="2" presStyleCnt="4">
        <dgm:presLayoutVars>
          <dgm:bulletEnabled val="1"/>
        </dgm:presLayoutVars>
      </dgm:prSet>
      <dgm:spPr/>
    </dgm:pt>
    <dgm:pt modelId="{FADB6920-8B6E-434A-89E1-629DB1AA6FA3}" type="pres">
      <dgm:prSet presAssocID="{63A19305-5B38-F845-8FCD-668F42216408}" presName="bullet4d" presStyleLbl="node1" presStyleIdx="3" presStyleCnt="4"/>
      <dgm:spPr>
        <a:solidFill>
          <a:srgbClr val="FFC000"/>
        </a:solidFill>
      </dgm:spPr>
    </dgm:pt>
    <dgm:pt modelId="{C152F683-3187-5743-AC91-55077C9976F3}" type="pres">
      <dgm:prSet presAssocID="{63A19305-5B38-F845-8FCD-668F42216408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FC051D2D-3A02-6045-AE43-E9BEFAC02517}" srcId="{94BEC9AA-AE12-3C4D-995C-CC2927C22543}" destId="{0BA8958B-9E9B-3044-A2CC-C8B0452B95F7}" srcOrd="2" destOrd="0" parTransId="{6674A619-859F-F54E-B627-4745FB555FB6}" sibTransId="{A4400649-9785-F24D-AA4C-514F15E4CD1E}"/>
    <dgm:cxn modelId="{713AF258-E828-F44A-9EF9-F901B478885E}" type="presOf" srcId="{01B0AFB1-9249-254D-87D1-592AAB7EE392}" destId="{6BE772DA-933D-0340-9ED0-54AE1F7D20D1}" srcOrd="0" destOrd="0" presId="urn:microsoft.com/office/officeart/2005/8/layout/arrow2"/>
    <dgm:cxn modelId="{7F42A161-80DE-A347-848A-0844BF592771}" type="presOf" srcId="{0BA8958B-9E9B-3044-A2CC-C8B0452B95F7}" destId="{336C5B76-D3CD-FB47-8420-FD104393DC19}" srcOrd="0" destOrd="0" presId="urn:microsoft.com/office/officeart/2005/8/layout/arrow2"/>
    <dgm:cxn modelId="{46A66D78-41F4-E045-B5FF-2BF535E199CD}" type="presOf" srcId="{D1D7E18E-5154-8A47-9CDC-49B3B8350805}" destId="{44C9D38D-DAE1-8041-8BF5-D331FA197EDD}" srcOrd="0" destOrd="0" presId="urn:microsoft.com/office/officeart/2005/8/layout/arrow2"/>
    <dgm:cxn modelId="{91DE3D82-3800-024A-950A-16A8B16EE046}" type="presOf" srcId="{94BEC9AA-AE12-3C4D-995C-CC2927C22543}" destId="{29C1C1A5-711E-5D45-AFB4-1A95529C03EF}" srcOrd="0" destOrd="0" presId="urn:microsoft.com/office/officeart/2005/8/layout/arrow2"/>
    <dgm:cxn modelId="{CBC55FA1-701A-9945-999B-381FE89EE2CB}" srcId="{94BEC9AA-AE12-3C4D-995C-CC2927C22543}" destId="{63A19305-5B38-F845-8FCD-668F42216408}" srcOrd="3" destOrd="0" parTransId="{189C43CD-60E7-704B-9909-93837C3AD651}" sibTransId="{88848586-97C1-4D48-85DD-796DC86CF0FF}"/>
    <dgm:cxn modelId="{9AF4C6BF-33FF-5F4C-BB1F-45294739833F}" srcId="{94BEC9AA-AE12-3C4D-995C-CC2927C22543}" destId="{D1D7E18E-5154-8A47-9CDC-49B3B8350805}" srcOrd="0" destOrd="0" parTransId="{99196DD2-C2B8-844A-896E-AD23FB776EF5}" sibTransId="{085D1C82-6174-CB43-98EC-7EE38CF064E3}"/>
    <dgm:cxn modelId="{121E10C6-C953-6C42-A84F-91D6A126E848}" srcId="{94BEC9AA-AE12-3C4D-995C-CC2927C22543}" destId="{01B0AFB1-9249-254D-87D1-592AAB7EE392}" srcOrd="1" destOrd="0" parTransId="{A57A7C35-5261-A34D-83B2-FB3490374D9E}" sibTransId="{EFAE6B67-185D-EF44-B886-995A2F3042FA}"/>
    <dgm:cxn modelId="{FF967FE0-9E8D-4743-8899-F35B12D8E8B6}" type="presOf" srcId="{63A19305-5B38-F845-8FCD-668F42216408}" destId="{C152F683-3187-5743-AC91-55077C9976F3}" srcOrd="0" destOrd="0" presId="urn:microsoft.com/office/officeart/2005/8/layout/arrow2"/>
    <dgm:cxn modelId="{D4A7ACC8-E6FC-4643-AB92-6CD0B6639E65}" type="presParOf" srcId="{29C1C1A5-711E-5D45-AFB4-1A95529C03EF}" destId="{81BE4843-3415-DC4C-8EF0-07345DBD15E1}" srcOrd="0" destOrd="0" presId="urn:microsoft.com/office/officeart/2005/8/layout/arrow2"/>
    <dgm:cxn modelId="{2B0EF0AF-76E4-D649-B01D-7265DC14B876}" type="presParOf" srcId="{29C1C1A5-711E-5D45-AFB4-1A95529C03EF}" destId="{0CAE5AB5-35D2-0E43-9E5C-3B3668EE916E}" srcOrd="1" destOrd="0" presId="urn:microsoft.com/office/officeart/2005/8/layout/arrow2"/>
    <dgm:cxn modelId="{5F88B236-7EC9-A541-A3E3-2FD464FD0B0D}" type="presParOf" srcId="{0CAE5AB5-35D2-0E43-9E5C-3B3668EE916E}" destId="{59C059E8-93CF-E344-A0C8-792BE24E6759}" srcOrd="0" destOrd="0" presId="urn:microsoft.com/office/officeart/2005/8/layout/arrow2"/>
    <dgm:cxn modelId="{D311D964-B0D3-1B40-8604-C2E941EE2285}" type="presParOf" srcId="{0CAE5AB5-35D2-0E43-9E5C-3B3668EE916E}" destId="{44C9D38D-DAE1-8041-8BF5-D331FA197EDD}" srcOrd="1" destOrd="0" presId="urn:microsoft.com/office/officeart/2005/8/layout/arrow2"/>
    <dgm:cxn modelId="{B22779E2-C8FD-8B44-8F8C-F4579CD7E32E}" type="presParOf" srcId="{0CAE5AB5-35D2-0E43-9E5C-3B3668EE916E}" destId="{3E880028-F3E9-B841-ABE1-27F9AC4DA31F}" srcOrd="2" destOrd="0" presId="urn:microsoft.com/office/officeart/2005/8/layout/arrow2"/>
    <dgm:cxn modelId="{02EB469D-F062-144E-9F9A-CE3FD8299189}" type="presParOf" srcId="{0CAE5AB5-35D2-0E43-9E5C-3B3668EE916E}" destId="{6BE772DA-933D-0340-9ED0-54AE1F7D20D1}" srcOrd="3" destOrd="0" presId="urn:microsoft.com/office/officeart/2005/8/layout/arrow2"/>
    <dgm:cxn modelId="{0ABF678B-0F5E-7A48-9F37-9054981FD4AA}" type="presParOf" srcId="{0CAE5AB5-35D2-0E43-9E5C-3B3668EE916E}" destId="{89B20CAB-EB9D-B04B-B23D-C32C8CF3D76C}" srcOrd="4" destOrd="0" presId="urn:microsoft.com/office/officeart/2005/8/layout/arrow2"/>
    <dgm:cxn modelId="{02BDCC4B-FBA7-B348-AF68-0EC381450DDE}" type="presParOf" srcId="{0CAE5AB5-35D2-0E43-9E5C-3B3668EE916E}" destId="{336C5B76-D3CD-FB47-8420-FD104393DC19}" srcOrd="5" destOrd="0" presId="urn:microsoft.com/office/officeart/2005/8/layout/arrow2"/>
    <dgm:cxn modelId="{5F0911F0-958C-714E-BEB8-8729C5A92DC5}" type="presParOf" srcId="{0CAE5AB5-35D2-0E43-9E5C-3B3668EE916E}" destId="{FADB6920-8B6E-434A-89E1-629DB1AA6FA3}" srcOrd="6" destOrd="0" presId="urn:microsoft.com/office/officeart/2005/8/layout/arrow2"/>
    <dgm:cxn modelId="{57924B8C-A1D7-9C48-9808-B93FEDB677B2}" type="presParOf" srcId="{0CAE5AB5-35D2-0E43-9E5C-3B3668EE916E}" destId="{C152F683-3187-5743-AC91-55077C9976F3}" srcOrd="7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3B604-885E-429F-99D8-75C388CEC9F8}">
      <dsp:nvSpPr>
        <dsp:cNvPr id="0" name=""/>
        <dsp:cNvSpPr/>
      </dsp:nvSpPr>
      <dsp:spPr>
        <a:xfrm>
          <a:off x="-6134185" y="-938506"/>
          <a:ext cx="7302047" cy="7302047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F939A-D8D9-4FF1-80A3-CF29D77DD4B0}">
      <dsp:nvSpPr>
        <dsp:cNvPr id="0" name=""/>
        <dsp:cNvSpPr/>
      </dsp:nvSpPr>
      <dsp:spPr>
        <a:xfrm>
          <a:off x="510306" y="338956"/>
          <a:ext cx="8387079" cy="678346"/>
        </a:xfrm>
        <a:prstGeom prst="rect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43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 </a:t>
          </a:r>
          <a:r>
            <a:rPr lang="en-GB" sz="1800" kern="1200" dirty="0"/>
            <a:t>SEEIIST Design Phase for the first 18 months (Phase 1) has already started</a:t>
          </a:r>
        </a:p>
      </dsp:txBody>
      <dsp:txXfrm>
        <a:off x="510306" y="338956"/>
        <a:ext cx="8387079" cy="678346"/>
      </dsp:txXfrm>
    </dsp:sp>
    <dsp:sp modelId="{CC3F2E73-62BE-4AD2-8A65-3032048BEC48}">
      <dsp:nvSpPr>
        <dsp:cNvPr id="0" name=""/>
        <dsp:cNvSpPr/>
      </dsp:nvSpPr>
      <dsp:spPr>
        <a:xfrm>
          <a:off x="86339" y="254162"/>
          <a:ext cx="847932" cy="84793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FCBB8-596A-42E7-88B3-DE63EE15BBA7}">
      <dsp:nvSpPr>
        <dsp:cNvPr id="0" name=""/>
        <dsp:cNvSpPr/>
      </dsp:nvSpPr>
      <dsp:spPr>
        <a:xfrm>
          <a:off x="996389" y="1356150"/>
          <a:ext cx="7900996" cy="678346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4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FFD651"/>
              </a:solidFill>
            </a:rPr>
            <a:t>HITRI</a:t>
          </a:r>
          <a:r>
            <a:rPr lang="en-GB" sz="1800" kern="1200" dirty="0"/>
            <a:t> – </a:t>
          </a:r>
          <a:r>
            <a:rPr lang="en-GB" sz="1800" kern="1200" dirty="0">
              <a:solidFill>
                <a:srgbClr val="FFC000"/>
              </a:solidFill>
            </a:rPr>
            <a:t>H</a:t>
          </a:r>
          <a:r>
            <a:rPr lang="en-GB" sz="1800" kern="1200" dirty="0"/>
            <a:t>adron </a:t>
          </a:r>
          <a:r>
            <a:rPr lang="en-GB" sz="1800" kern="1200" dirty="0">
              <a:solidFill>
                <a:srgbClr val="FFC000"/>
              </a:solidFill>
            </a:rPr>
            <a:t>I</a:t>
          </a:r>
          <a:r>
            <a:rPr lang="en-GB" sz="1800" kern="1200" dirty="0"/>
            <a:t>on </a:t>
          </a:r>
          <a:r>
            <a:rPr lang="en-GB" sz="1800" kern="1200" dirty="0">
              <a:solidFill>
                <a:srgbClr val="FFC000"/>
              </a:solidFill>
            </a:rPr>
            <a:t>T</a:t>
          </a:r>
          <a:r>
            <a:rPr lang="en-GB" sz="1800" kern="1200" dirty="0"/>
            <a:t>herapy </a:t>
          </a:r>
          <a:r>
            <a:rPr lang="en-GB" sz="1800" kern="1200" dirty="0">
              <a:solidFill>
                <a:srgbClr val="FFC000"/>
              </a:solidFill>
            </a:rPr>
            <a:t>R</a:t>
          </a:r>
          <a:r>
            <a:rPr lang="en-GB" sz="1800" kern="1200" dirty="0"/>
            <a:t>esearch </a:t>
          </a:r>
          <a:r>
            <a:rPr lang="en-GB" sz="1800" kern="1200" dirty="0">
              <a:solidFill>
                <a:srgbClr val="FFC000"/>
              </a:solidFill>
            </a:rPr>
            <a:t>I</a:t>
          </a:r>
          <a:r>
            <a:rPr lang="en-GB" sz="1800" kern="1200" dirty="0"/>
            <a:t>nfrastructure – Design Study Proposal via EU H2020 </a:t>
          </a:r>
          <a:r>
            <a:rPr lang="en-GB" sz="1800" kern="1200" dirty="0">
              <a:solidFill>
                <a:srgbClr val="FFD651"/>
              </a:solidFill>
            </a:rPr>
            <a:t>INFRADEV-01-2019-2020</a:t>
          </a:r>
          <a:r>
            <a:rPr lang="en-GB" sz="1800" kern="1200" dirty="0"/>
            <a:t> call - submitted</a:t>
          </a:r>
          <a:r>
            <a:rPr lang="en-GB" sz="1800" kern="1200" dirty="0">
              <a:solidFill>
                <a:srgbClr val="FFD651"/>
              </a:solidFill>
            </a:rPr>
            <a:t> </a:t>
          </a:r>
        </a:p>
      </dsp:txBody>
      <dsp:txXfrm>
        <a:off x="996389" y="1356150"/>
        <a:ext cx="7900996" cy="678346"/>
      </dsp:txXfrm>
    </dsp:sp>
    <dsp:sp modelId="{933B680C-65AD-4EE8-B3A1-DFC244EB1735}">
      <dsp:nvSpPr>
        <dsp:cNvPr id="0" name=""/>
        <dsp:cNvSpPr/>
      </dsp:nvSpPr>
      <dsp:spPr>
        <a:xfrm>
          <a:off x="572422" y="1271356"/>
          <a:ext cx="847932" cy="84793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08831-86F5-D040-9CCE-95707BDEAC4D}">
      <dsp:nvSpPr>
        <dsp:cNvPr id="0" name=""/>
        <dsp:cNvSpPr/>
      </dsp:nvSpPr>
      <dsp:spPr>
        <a:xfrm>
          <a:off x="1145577" y="2373344"/>
          <a:ext cx="7751807" cy="67834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4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As of August 2019 </a:t>
          </a:r>
          <a:r>
            <a:rPr lang="en-GB" sz="1800" kern="1200" dirty="0">
              <a:solidFill>
                <a:srgbClr val="FFD651"/>
              </a:solidFill>
            </a:rPr>
            <a:t>SEEIIST</a:t>
          </a:r>
          <a:r>
            <a:rPr lang="en-GB" sz="1800" kern="1200" dirty="0"/>
            <a:t> is a legal entity – </a:t>
          </a:r>
          <a:r>
            <a:rPr lang="en-GB" sz="1800" kern="1200" dirty="0">
              <a:solidFill>
                <a:srgbClr val="FFD651"/>
              </a:solidFill>
            </a:rPr>
            <a:t>Swiss</a:t>
          </a:r>
          <a:r>
            <a:rPr lang="en-GB" sz="1800" kern="1200" dirty="0"/>
            <a:t> </a:t>
          </a:r>
          <a:r>
            <a:rPr lang="en-GB" sz="1800" kern="1200" dirty="0">
              <a:solidFill>
                <a:srgbClr val="FFD651"/>
              </a:solidFill>
            </a:rPr>
            <a:t>Association  </a:t>
          </a:r>
        </a:p>
      </dsp:txBody>
      <dsp:txXfrm>
        <a:off x="1145577" y="2373344"/>
        <a:ext cx="7751807" cy="678346"/>
      </dsp:txXfrm>
    </dsp:sp>
    <dsp:sp modelId="{D1AF6491-375E-49F6-AF24-708759591692}">
      <dsp:nvSpPr>
        <dsp:cNvPr id="0" name=""/>
        <dsp:cNvSpPr/>
      </dsp:nvSpPr>
      <dsp:spPr>
        <a:xfrm>
          <a:off x="721611" y="2288551"/>
          <a:ext cx="847932" cy="84793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1E3DB-A147-8D49-A1EB-28523BA8DE86}">
      <dsp:nvSpPr>
        <dsp:cNvPr id="0" name=""/>
        <dsp:cNvSpPr/>
      </dsp:nvSpPr>
      <dsp:spPr>
        <a:xfrm>
          <a:off x="996389" y="3390538"/>
          <a:ext cx="7900996" cy="678346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4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Planning application for the </a:t>
          </a:r>
          <a:r>
            <a:rPr lang="en-GB" sz="1800" kern="1200" dirty="0">
              <a:solidFill>
                <a:srgbClr val="FFD651"/>
              </a:solidFill>
            </a:rPr>
            <a:t>ESFRI Roadmap – deadline 5 May 2020</a:t>
          </a:r>
        </a:p>
      </dsp:txBody>
      <dsp:txXfrm>
        <a:off x="996389" y="3390538"/>
        <a:ext cx="7900996" cy="678346"/>
      </dsp:txXfrm>
    </dsp:sp>
    <dsp:sp modelId="{8E2746F1-5626-4941-9541-2CAF71666040}">
      <dsp:nvSpPr>
        <dsp:cNvPr id="0" name=""/>
        <dsp:cNvSpPr/>
      </dsp:nvSpPr>
      <dsp:spPr>
        <a:xfrm>
          <a:off x="572422" y="3305745"/>
          <a:ext cx="847932" cy="84793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42455-9811-714A-A323-78099CDCA601}">
      <dsp:nvSpPr>
        <dsp:cNvPr id="0" name=""/>
        <dsp:cNvSpPr/>
      </dsp:nvSpPr>
      <dsp:spPr>
        <a:xfrm>
          <a:off x="510306" y="4280020"/>
          <a:ext cx="8387079" cy="933770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43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FFD651"/>
              </a:solidFill>
            </a:rPr>
            <a:t>Building Innovative Capacity in South East Europe </a:t>
          </a:r>
          <a:r>
            <a:rPr lang="en-US" sz="1700" kern="1200" dirty="0"/>
            <a:t>in a cutting edge field such as Hadron Therapy: - IAEA TC RER Project 0.5 MEUR approved; - COST application submitted; </a:t>
          </a:r>
          <a:br>
            <a:rPr lang="en-US" sz="1700" kern="1200" dirty="0"/>
          </a:br>
          <a:r>
            <a:rPr lang="en-US" sz="1700" kern="1200" dirty="0"/>
            <a:t>- MC-ITN TREASURE project submitted – Leveraging on ENLIGHT and the SEEIIST Project</a:t>
          </a:r>
          <a:endParaRPr lang="en-GB" sz="1700" kern="1200" dirty="0"/>
        </a:p>
      </dsp:txBody>
      <dsp:txXfrm>
        <a:off x="510306" y="4280020"/>
        <a:ext cx="8387079" cy="933770"/>
      </dsp:txXfrm>
    </dsp:sp>
    <dsp:sp modelId="{2B2107CB-9734-4B8D-B246-00C1ED3703B4}">
      <dsp:nvSpPr>
        <dsp:cNvPr id="0" name=""/>
        <dsp:cNvSpPr/>
      </dsp:nvSpPr>
      <dsp:spPr>
        <a:xfrm>
          <a:off x="86339" y="4322939"/>
          <a:ext cx="847932" cy="84793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E4843-3415-DC4C-8EF0-07345DBD15E1}">
      <dsp:nvSpPr>
        <dsp:cNvPr id="0" name=""/>
        <dsp:cNvSpPr/>
      </dsp:nvSpPr>
      <dsp:spPr>
        <a:xfrm>
          <a:off x="240497" y="0"/>
          <a:ext cx="8638579" cy="5399112"/>
        </a:xfrm>
        <a:prstGeom prst="swooshArrow">
          <a:avLst>
            <a:gd name="adj1" fmla="val 25000"/>
            <a:gd name="adj2" fmla="val 25000"/>
          </a:avLst>
        </a:prstGeom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52000">
              <a:srgbClr val="3861AA"/>
            </a:gs>
          </a:gsLst>
          <a:lin ang="0" scaled="1"/>
          <a:tileRect/>
        </a:gradFill>
        <a:ln>
          <a:noFill/>
        </a:ln>
        <a:effectLst>
          <a:outerShdw blurRad="59055" dist="86487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C059E8-93CF-E344-A0C8-792BE24E6759}">
      <dsp:nvSpPr>
        <dsp:cNvPr id="0" name=""/>
        <dsp:cNvSpPr/>
      </dsp:nvSpPr>
      <dsp:spPr>
        <a:xfrm>
          <a:off x="1091397" y="4014779"/>
          <a:ext cx="198687" cy="198687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C9D38D-DAE1-8041-8BF5-D331FA197EDD}">
      <dsp:nvSpPr>
        <dsp:cNvPr id="0" name=""/>
        <dsp:cNvSpPr/>
      </dsp:nvSpPr>
      <dsp:spPr>
        <a:xfrm>
          <a:off x="1190741" y="4114123"/>
          <a:ext cx="1477197" cy="1284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8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accent1"/>
            </a:solidFill>
            <a:effectLst>
              <a:outerShdw blurRad="50800" dist="38100" dir="2700000" algn="tl" rotWithShape="0">
                <a:srgbClr val="000000"/>
              </a:outerShdw>
            </a:effectLst>
          </a:endParaRPr>
        </a:p>
      </dsp:txBody>
      <dsp:txXfrm>
        <a:off x="1190741" y="4114123"/>
        <a:ext cx="1477197" cy="1284988"/>
      </dsp:txXfrm>
    </dsp:sp>
    <dsp:sp modelId="{3E880028-F3E9-B841-ABE1-27F9AC4DA31F}">
      <dsp:nvSpPr>
        <dsp:cNvPr id="0" name=""/>
        <dsp:cNvSpPr/>
      </dsp:nvSpPr>
      <dsp:spPr>
        <a:xfrm>
          <a:off x="2495166" y="2758946"/>
          <a:ext cx="345543" cy="345543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E772DA-933D-0340-9ED0-54AE1F7D20D1}">
      <dsp:nvSpPr>
        <dsp:cNvPr id="0" name=""/>
        <dsp:cNvSpPr/>
      </dsp:nvSpPr>
      <dsp:spPr>
        <a:xfrm>
          <a:off x="2667938" y="2931717"/>
          <a:ext cx="1814101" cy="2467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96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2667938" y="2931717"/>
        <a:ext cx="1814101" cy="2467394"/>
      </dsp:txXfrm>
    </dsp:sp>
    <dsp:sp modelId="{89B20CAB-EB9D-B04B-B23D-C32C8CF3D76C}">
      <dsp:nvSpPr>
        <dsp:cNvPr id="0" name=""/>
        <dsp:cNvSpPr/>
      </dsp:nvSpPr>
      <dsp:spPr>
        <a:xfrm>
          <a:off x="4287671" y="1833538"/>
          <a:ext cx="457844" cy="457844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6C5B76-D3CD-FB47-8420-FD104393DC19}">
      <dsp:nvSpPr>
        <dsp:cNvPr id="0" name=""/>
        <dsp:cNvSpPr/>
      </dsp:nvSpPr>
      <dsp:spPr>
        <a:xfrm>
          <a:off x="4516594" y="2062460"/>
          <a:ext cx="1814101" cy="3336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602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4516594" y="2062460"/>
        <a:ext cx="1814101" cy="3336651"/>
      </dsp:txXfrm>
    </dsp:sp>
    <dsp:sp modelId="{FADB6920-8B6E-434A-89E1-629DB1AA6FA3}">
      <dsp:nvSpPr>
        <dsp:cNvPr id="0" name=""/>
        <dsp:cNvSpPr/>
      </dsp:nvSpPr>
      <dsp:spPr>
        <a:xfrm>
          <a:off x="6239990" y="1221279"/>
          <a:ext cx="613339" cy="613339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52F683-3187-5743-AC91-55077C9976F3}">
      <dsp:nvSpPr>
        <dsp:cNvPr id="0" name=""/>
        <dsp:cNvSpPr/>
      </dsp:nvSpPr>
      <dsp:spPr>
        <a:xfrm>
          <a:off x="6546660" y="1527948"/>
          <a:ext cx="1814101" cy="3871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996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6546660" y="1527948"/>
        <a:ext cx="1814101" cy="3871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335FC-44D2-0048-9EE5-835D80AE4F33}" type="datetimeFigureOut">
              <a:rPr lang="en-US" smtClean="0"/>
              <a:t>1/21/20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99D02-8518-AC44-A825-791FF6AF7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18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5E49A-2876-404F-A250-DFDA820C00AB}" type="datetimeFigureOut">
              <a:rPr lang="en-US" smtClean="0"/>
              <a:t>1/21/20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94330-6F7B-3040-B9BC-B28C97C9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0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785E5-0F1D-4F68-9E58-1244B824460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0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4206D7-E259-824F-8228-47AC672375D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1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72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1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128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94922" y="6356350"/>
            <a:ext cx="12182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4F1-D793-6A4F-968D-B986D057B8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Image 2" descr="bande-0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0827"/>
            <a:ext cx="9144000" cy="7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9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5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7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1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6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6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56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Sanja Damjanovic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4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Sanja Damjanovic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EFC4F-91BE-4ECE-8AAD-8F9AE14B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8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tif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38.png"/><Relationship Id="rId4" Type="http://schemas.openxmlformats.org/officeDocument/2006/relationships/diagramData" Target="../diagrams/data2.xm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tiff"/><Relationship Id="rId7" Type="http://schemas.openxmlformats.org/officeDocument/2006/relationships/image" Target="../media/image4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31.jpeg"/><Relationship Id="rId5" Type="http://schemas.openxmlformats.org/officeDocument/2006/relationships/image" Target="../media/image12.jpg"/><Relationship Id="rId10" Type="http://schemas.openxmlformats.org/officeDocument/2006/relationships/image" Target="../media/image45.jpg"/><Relationship Id="rId4" Type="http://schemas.openxmlformats.org/officeDocument/2006/relationships/image" Target="../media/image40.png"/><Relationship Id="rId9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10" Type="http://schemas.openxmlformats.org/officeDocument/2006/relationships/image" Target="../media/image12.jp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4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CCE6BEF-0389-194E-8DA7-830707ABD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8" r="76667" b="17354"/>
          <a:stretch/>
        </p:blipFill>
        <p:spPr>
          <a:xfrm>
            <a:off x="17655" y="6166680"/>
            <a:ext cx="9106829" cy="691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F8A69A-059F-5B48-A0CA-11B2D78C3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8" r="76667" b="17354"/>
          <a:stretch/>
        </p:blipFill>
        <p:spPr>
          <a:xfrm>
            <a:off x="10222" y="1447800"/>
            <a:ext cx="9133778" cy="15689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65AAF2-DA11-B041-A224-A72D30CA01DE}"/>
              </a:ext>
            </a:extLst>
          </p:cNvPr>
          <p:cNvSpPr txBox="1"/>
          <p:nvPr/>
        </p:nvSpPr>
        <p:spPr>
          <a:xfrm>
            <a:off x="304800" y="1524000"/>
            <a:ext cx="86106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</a:rPr>
              <a:t>South East European International Institute for Sustainable Technologies (SEEIIST)</a:t>
            </a:r>
          </a:p>
          <a:p>
            <a:pPr algn="ctr"/>
            <a:r>
              <a:rPr lang="en-US" sz="2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https://</a:t>
            </a:r>
            <a:r>
              <a:rPr lang="en-US" sz="26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seeiist.eu</a:t>
            </a:r>
            <a:endParaRPr lang="en-US" sz="2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7AC429-6251-DE45-ACA6-4A959EC6C1F0}"/>
              </a:ext>
            </a:extLst>
          </p:cNvPr>
          <p:cNvGrpSpPr/>
          <p:nvPr/>
        </p:nvGrpSpPr>
        <p:grpSpPr>
          <a:xfrm>
            <a:off x="1371600" y="4323546"/>
            <a:ext cx="6477000" cy="1315254"/>
            <a:chOff x="1219200" y="3733800"/>
            <a:chExt cx="6477000" cy="13152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542C3B-0DDB-164A-A8C0-9318E65B0176}"/>
                </a:ext>
              </a:extLst>
            </p:cNvPr>
            <p:cNvSpPr txBox="1"/>
            <p:nvPr/>
          </p:nvSpPr>
          <p:spPr>
            <a:xfrm>
              <a:off x="1219200" y="4572000"/>
              <a:ext cx="6477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rgbClr val="FFC000"/>
                  </a:solidFill>
                </a:rPr>
                <a:t>Chairperson of the SEEIIST Steering Committee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293AAC-F539-4246-8134-9F619795EE93}"/>
                </a:ext>
              </a:extLst>
            </p:cNvPr>
            <p:cNvSpPr txBox="1"/>
            <p:nvPr/>
          </p:nvSpPr>
          <p:spPr>
            <a:xfrm>
              <a:off x="1905000" y="4140369"/>
              <a:ext cx="5334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chemeClr val="bg1"/>
                  </a:solidFill>
                </a:rPr>
                <a:t>Minister of Science of Montenegro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CEEF61-1AC8-1A4C-951E-0868747561B1}"/>
                </a:ext>
              </a:extLst>
            </p:cNvPr>
            <p:cNvSpPr txBox="1"/>
            <p:nvPr/>
          </p:nvSpPr>
          <p:spPr>
            <a:xfrm>
              <a:off x="2819400" y="3733800"/>
              <a:ext cx="32766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</a:rPr>
                <a:t> </a:t>
              </a:r>
              <a:r>
                <a:rPr lang="en-US" sz="2500" dirty="0">
                  <a:solidFill>
                    <a:schemeClr val="bg1"/>
                  </a:solidFill>
                </a:rPr>
                <a:t>Dr. Sanja Damjanovic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F268DB9-2F85-D548-857B-374E04B2E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/>
          <a:stretch/>
        </p:blipFill>
        <p:spPr>
          <a:xfrm>
            <a:off x="1295400" y="3280898"/>
            <a:ext cx="6477000" cy="8339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715C25-3483-F94E-AC53-D88A4A9CD81B}"/>
              </a:ext>
            </a:extLst>
          </p:cNvPr>
          <p:cNvGrpSpPr/>
          <p:nvPr/>
        </p:nvGrpSpPr>
        <p:grpSpPr>
          <a:xfrm>
            <a:off x="-1" y="-40297"/>
            <a:ext cx="9124485" cy="1411897"/>
            <a:chOff x="0" y="-40297"/>
            <a:chExt cx="7859888" cy="12079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C717DE-6DD1-374E-9A6F-ECFC9C1ED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8854"/>
              <a:ext cx="3657600" cy="1206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456656-C9C0-2A4A-87A9-6F8642C4C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58" y="-40297"/>
              <a:ext cx="4187730" cy="120794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494F4F4-7B7D-2B43-A54E-401143E94547}"/>
              </a:ext>
            </a:extLst>
          </p:cNvPr>
          <p:cNvSpPr txBox="1"/>
          <p:nvPr/>
        </p:nvSpPr>
        <p:spPr>
          <a:xfrm>
            <a:off x="48070" y="-76201"/>
            <a:ext cx="4219130" cy="144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A19E00-BB53-0846-9E02-ED0D543A2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4674"/>
            <a:ext cx="3657600" cy="12065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9217D8-A189-8344-A673-10F0158B84DE}"/>
              </a:ext>
            </a:extLst>
          </p:cNvPr>
          <p:cNvSpPr txBox="1"/>
          <p:nvPr/>
        </p:nvSpPr>
        <p:spPr>
          <a:xfrm>
            <a:off x="1137356" y="6274713"/>
            <a:ext cx="6945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Institute </a:t>
            </a:r>
            <a:r>
              <a:rPr lang="en-US" sz="2200" dirty="0" err="1">
                <a:solidFill>
                  <a:schemeClr val="bg1">
                    <a:lumMod val="95000"/>
                  </a:schemeClr>
                </a:solidFill>
              </a:rPr>
              <a:t>Jožef</a:t>
            </a: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95000"/>
                  </a:schemeClr>
                </a:solidFill>
              </a:rPr>
              <a:t>Štefan</a:t>
            </a: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, 24 January 2020, Ljubljana, Slovenia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D3C9FE-1CE7-3646-A995-3767D6F89194}"/>
              </a:ext>
            </a:extLst>
          </p:cNvPr>
          <p:cNvSpPr txBox="1"/>
          <p:nvPr/>
        </p:nvSpPr>
        <p:spPr>
          <a:xfrm>
            <a:off x="17654" y="-40297"/>
            <a:ext cx="9106830" cy="1431751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5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53444F0-59AF-FD4D-8F71-F8B95EB45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11151"/>
            <a:ext cx="9133778" cy="800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F97CFF-CB08-0948-9272-0C96CDC54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11151"/>
            <a:ext cx="9133778" cy="800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" y="859483"/>
            <a:ext cx="4278717" cy="58461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4998" y="2152471"/>
            <a:ext cx="4007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Scientific Concept Studies presented for the first time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to the public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4998" y="3893403"/>
            <a:ext cx="4546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More that 100 participants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including 40 Users from the Region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4998" y="5276671"/>
            <a:ext cx="4394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Representatives from the EC, ESFRI, IAEA, EPS, RCC, CERN, FAIR-GSI, HIT, CNAO, DESY, SESAME</a:t>
            </a:r>
            <a:r>
              <a:rPr lang="mr-IN" sz="2400" dirty="0">
                <a:solidFill>
                  <a:schemeClr val="bg1"/>
                </a:solidFill>
              </a:rPr>
              <a:t>…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44999" y="813663"/>
            <a:ext cx="424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Forum held at the ICTP/Trieste on 25-26 January 2018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6544" y="147191"/>
            <a:ext cx="912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Concept Study of the SEEIIST worked out over the year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180D68-4A10-B94C-8766-87533785D4E7}"/>
              </a:ext>
            </a:extLst>
          </p:cNvPr>
          <p:cNvSpPr txBox="1"/>
          <p:nvPr/>
        </p:nvSpPr>
        <p:spPr>
          <a:xfrm>
            <a:off x="5945407" y="4101430"/>
            <a:ext cx="3268328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</a:rPr>
              <a:t>The SEEIIST Concept Study  is available in the form of </a:t>
            </a:r>
          </a:p>
          <a:p>
            <a:r>
              <a:rPr lang="en-US" sz="2200" dirty="0">
                <a:solidFill>
                  <a:srgbClr val="002060"/>
                </a:solidFill>
              </a:rPr>
              <a:t>a CERN Yellow Report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478D57-40AE-CC4F-80E9-3667342D7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21" y="948154"/>
            <a:ext cx="37719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3AE415-D4A8-EC46-99A2-DD4E2CAB0DD9}"/>
              </a:ext>
            </a:extLst>
          </p:cNvPr>
          <p:cNvGrpSpPr/>
          <p:nvPr/>
        </p:nvGrpSpPr>
        <p:grpSpPr>
          <a:xfrm>
            <a:off x="30624" y="89721"/>
            <a:ext cx="9144000" cy="572836"/>
            <a:chOff x="0" y="0"/>
            <a:chExt cx="9144000" cy="572836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B1B050B-BC98-004C-AFFE-5C37DC1E4766}"/>
                </a:ext>
              </a:extLst>
            </p:cNvPr>
            <p:cNvSpPr/>
            <p:nvPr/>
          </p:nvSpPr>
          <p:spPr>
            <a:xfrm>
              <a:off x="0" y="0"/>
              <a:ext cx="9144000" cy="533400"/>
            </a:xfrm>
            <a:prstGeom prst="round2SameRect">
              <a:avLst>
                <a:gd name="adj1" fmla="val 18309"/>
                <a:gd name="adj2" fmla="val 0"/>
              </a:avLst>
            </a:prstGeom>
            <a:solidFill>
              <a:srgbClr val="304785"/>
            </a:solidFill>
            <a:ln>
              <a:noFill/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6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5CC7D5-F214-3C4A-8747-E1D4F0288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838201" cy="55763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EA1988-83B2-B54C-B22F-2FC2D4AE5675}"/>
                </a:ext>
              </a:extLst>
            </p:cNvPr>
            <p:cNvSpPr/>
            <p:nvPr/>
          </p:nvSpPr>
          <p:spPr>
            <a:xfrm>
              <a:off x="2184018" y="49616"/>
              <a:ext cx="675650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85000"/>
                    </a:schemeClr>
                  </a:solidFill>
                </a:rPr>
                <a:t>SEEIIST – Actions in Place 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4F1-D793-6A4F-968D-B986D057B853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50374811"/>
              </p:ext>
            </p:extLst>
          </p:nvPr>
        </p:nvGraphicFramePr>
        <p:xfrm>
          <a:off x="56644" y="838200"/>
          <a:ext cx="8974068" cy="542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761E8BF2-F6E7-DB40-985C-CA54247D36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408" r="76667" b="17354"/>
          <a:stretch/>
        </p:blipFill>
        <p:spPr>
          <a:xfrm>
            <a:off x="0" y="6370304"/>
            <a:ext cx="9133778" cy="462424"/>
          </a:xfrm>
          <a:prstGeom prst="rect">
            <a:avLst/>
          </a:prstGeom>
          <a:solidFill>
            <a:srgbClr val="162A9F"/>
          </a:solidFill>
          <a:ln>
            <a:solidFill>
              <a:srgbClr val="2521BC"/>
            </a:solidFill>
          </a:ln>
        </p:spPr>
      </p:pic>
    </p:spTree>
    <p:extLst>
      <p:ext uri="{BB962C8B-B14F-4D97-AF65-F5344CB8AC3E}">
        <p14:creationId xmlns:p14="http://schemas.microsoft.com/office/powerpoint/2010/main" val="269960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9923524B-792A-C549-B515-C1624C21A8F6}"/>
              </a:ext>
            </a:extLst>
          </p:cNvPr>
          <p:cNvGrpSpPr/>
          <p:nvPr/>
        </p:nvGrpSpPr>
        <p:grpSpPr>
          <a:xfrm>
            <a:off x="0" y="0"/>
            <a:ext cx="9144000" cy="557631"/>
            <a:chOff x="0" y="0"/>
            <a:chExt cx="9144000" cy="557631"/>
          </a:xfrm>
        </p:grpSpPr>
        <p:sp>
          <p:nvSpPr>
            <p:cNvPr id="39" name="Round Same Side Corner Rectangle 38">
              <a:extLst>
                <a:ext uri="{FF2B5EF4-FFF2-40B4-BE49-F238E27FC236}">
                  <a16:creationId xmlns:a16="http://schemas.microsoft.com/office/drawing/2014/main" id="{351CCC28-E594-4A4E-A675-E7773E0AAE07}"/>
                </a:ext>
              </a:extLst>
            </p:cNvPr>
            <p:cNvSpPr/>
            <p:nvPr/>
          </p:nvSpPr>
          <p:spPr>
            <a:xfrm>
              <a:off x="0" y="0"/>
              <a:ext cx="9144000" cy="533400"/>
            </a:xfrm>
            <a:prstGeom prst="round2SameRect">
              <a:avLst>
                <a:gd name="adj1" fmla="val 18309"/>
                <a:gd name="adj2" fmla="val 0"/>
              </a:avLst>
            </a:prstGeom>
            <a:solidFill>
              <a:srgbClr val="304785"/>
            </a:solidFill>
            <a:ln>
              <a:noFill/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6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125F2C9-F64D-2B4A-A49F-667C65949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838201" cy="557631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080644-4165-5B48-AD7A-FEBD73C70191}"/>
                </a:ext>
              </a:extLst>
            </p:cNvPr>
            <p:cNvSpPr/>
            <p:nvPr/>
          </p:nvSpPr>
          <p:spPr>
            <a:xfrm>
              <a:off x="1371600" y="71735"/>
              <a:ext cx="675650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85000"/>
                    </a:schemeClr>
                  </a:solidFill>
                </a:rPr>
                <a:t>HITRI – ‘Heavy Ion Therapy Research Infrastructure’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54684A8-95BA-8346-B8B9-9709594C46ED}"/>
              </a:ext>
            </a:extLst>
          </p:cNvPr>
          <p:cNvSpPr txBox="1"/>
          <p:nvPr/>
        </p:nvSpPr>
        <p:spPr>
          <a:xfrm>
            <a:off x="228600" y="662226"/>
            <a:ext cx="876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C000"/>
                </a:solidFill>
              </a:rPr>
              <a:t>HITRI – </a:t>
            </a:r>
            <a:r>
              <a:rPr lang="en-US" sz="2500" b="1" dirty="0">
                <a:solidFill>
                  <a:srgbClr val="FFC000"/>
                </a:solidFill>
              </a:rPr>
              <a:t>H</a:t>
            </a:r>
            <a:r>
              <a:rPr lang="en-US" sz="2500" dirty="0">
                <a:solidFill>
                  <a:srgbClr val="FFC000"/>
                </a:solidFill>
              </a:rPr>
              <a:t>adron </a:t>
            </a:r>
            <a:r>
              <a:rPr lang="en-US" sz="2500" b="1" dirty="0">
                <a:solidFill>
                  <a:srgbClr val="FFC000"/>
                </a:solidFill>
              </a:rPr>
              <a:t>I</a:t>
            </a:r>
            <a:r>
              <a:rPr lang="en-US" sz="2500" dirty="0">
                <a:solidFill>
                  <a:srgbClr val="FFC000"/>
                </a:solidFill>
              </a:rPr>
              <a:t>on </a:t>
            </a:r>
            <a:r>
              <a:rPr lang="en-US" sz="2500" b="1" dirty="0">
                <a:solidFill>
                  <a:srgbClr val="FFC000"/>
                </a:solidFill>
              </a:rPr>
              <a:t>T</a:t>
            </a:r>
            <a:r>
              <a:rPr lang="en-US" sz="2500" dirty="0">
                <a:solidFill>
                  <a:srgbClr val="FFC000"/>
                </a:solidFill>
              </a:rPr>
              <a:t>herapy </a:t>
            </a:r>
            <a:r>
              <a:rPr lang="en-US" sz="2500" b="1" dirty="0">
                <a:solidFill>
                  <a:srgbClr val="FFC000"/>
                </a:solidFill>
              </a:rPr>
              <a:t>R</a:t>
            </a:r>
            <a:r>
              <a:rPr lang="en-US" sz="2500" dirty="0">
                <a:solidFill>
                  <a:srgbClr val="FFC000"/>
                </a:solidFill>
              </a:rPr>
              <a:t>esearch </a:t>
            </a:r>
            <a:r>
              <a:rPr lang="en-US" sz="2500" b="1" dirty="0">
                <a:solidFill>
                  <a:srgbClr val="FFC000"/>
                </a:solidFill>
              </a:rPr>
              <a:t>I</a:t>
            </a:r>
            <a:r>
              <a:rPr lang="en-US" sz="2500" dirty="0">
                <a:solidFill>
                  <a:srgbClr val="FFC000"/>
                </a:solidFill>
              </a:rPr>
              <a:t>nfrastructure </a:t>
            </a:r>
          </a:p>
          <a:p>
            <a:pPr algn="ctr"/>
            <a:r>
              <a:rPr lang="en-US" sz="2500" dirty="0">
                <a:solidFill>
                  <a:srgbClr val="FFC000"/>
                </a:solidFill>
              </a:rPr>
              <a:t>Design Study Proposal  – EU H2020 INFRADEV-01-2019-2020 call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F3510-2309-9045-9D91-1C4CB3B0EE2E}"/>
              </a:ext>
            </a:extLst>
          </p:cNvPr>
          <p:cNvSpPr txBox="1"/>
          <p:nvPr/>
        </p:nvSpPr>
        <p:spPr>
          <a:xfrm>
            <a:off x="3429000" y="16764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HITRI Consortium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2040B-7E9A-9E43-BE9F-AA426AD667F7}"/>
              </a:ext>
            </a:extLst>
          </p:cNvPr>
          <p:cNvSpPr txBox="1"/>
          <p:nvPr/>
        </p:nvSpPr>
        <p:spPr>
          <a:xfrm>
            <a:off x="612393" y="6350913"/>
            <a:ext cx="7845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Several beneficiaries from SEE Region through SEEIIST, Including JSI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9A5B06-5E9A-B34A-8B57-B9898EFD8333}"/>
              </a:ext>
            </a:extLst>
          </p:cNvPr>
          <p:cNvGrpSpPr/>
          <p:nvPr/>
        </p:nvGrpSpPr>
        <p:grpSpPr>
          <a:xfrm>
            <a:off x="275308" y="1855113"/>
            <a:ext cx="1600199" cy="432813"/>
            <a:chOff x="76201" y="1680864"/>
            <a:chExt cx="1600199" cy="43281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ED20836-5E75-3A42-867E-5B70CF77C8EE}"/>
                </a:ext>
              </a:extLst>
            </p:cNvPr>
            <p:cNvSpPr/>
            <p:nvPr/>
          </p:nvSpPr>
          <p:spPr>
            <a:xfrm>
              <a:off x="76201" y="1680864"/>
              <a:ext cx="1600199" cy="432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E257AE-5FA9-854D-9177-C09256CB5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1" y="1700661"/>
              <a:ext cx="609599" cy="36155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042FA0-16C2-1341-B194-EDE394B0B61B}"/>
                </a:ext>
              </a:extLst>
            </p:cNvPr>
            <p:cNvSpPr txBox="1"/>
            <p:nvPr/>
          </p:nvSpPr>
          <p:spPr>
            <a:xfrm>
              <a:off x="762000" y="1682790"/>
              <a:ext cx="838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TIARA </a:t>
              </a:r>
              <a:b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give advice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6B4F419-C6FC-E340-A7C0-FD65DB865D0C}"/>
              </a:ext>
            </a:extLst>
          </p:cNvPr>
          <p:cNvSpPr/>
          <p:nvPr/>
        </p:nvSpPr>
        <p:spPr>
          <a:xfrm>
            <a:off x="1875507" y="5715000"/>
            <a:ext cx="50091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  budget 3 MEUR – Effective budget 6 MEUR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F414A9-78F0-DB4D-A13D-9E053AE40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34" y="2133600"/>
            <a:ext cx="6567310" cy="345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5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0EEE0E-E19F-7F48-8EC3-95A8D7E4C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11151"/>
            <a:ext cx="9133778" cy="9032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BC868E-ECDE-B741-8EDF-893978F24973}"/>
              </a:ext>
            </a:extLst>
          </p:cNvPr>
          <p:cNvSpPr txBox="1"/>
          <p:nvPr/>
        </p:nvSpPr>
        <p:spPr>
          <a:xfrm>
            <a:off x="304800" y="193357"/>
            <a:ext cx="868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Additional drivers and missions for setting up the SEEIIST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49AC3-9E13-F549-854F-36847047B421}"/>
              </a:ext>
            </a:extLst>
          </p:cNvPr>
          <p:cNvSpPr txBox="1"/>
          <p:nvPr/>
        </p:nvSpPr>
        <p:spPr>
          <a:xfrm>
            <a:off x="971550" y="1103293"/>
            <a:ext cx="763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matter where SEEIIST will be located</a:t>
            </a:r>
          </a:p>
          <a:p>
            <a:r>
              <a:rPr lang="en-US" sz="2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National benefits across the whole Region 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396FF-CAE9-E749-94B3-DD5CA21012AC}"/>
              </a:ext>
            </a:extLst>
          </p:cNvPr>
          <p:cNvSpPr txBox="1"/>
          <p:nvPr/>
        </p:nvSpPr>
        <p:spPr>
          <a:xfrm>
            <a:off x="381000" y="2212777"/>
            <a:ext cx="8156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Treatment of patients: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participating parties will have their share for the treatment of patients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CB177-D40D-904A-BAD1-725FA85F21C7}"/>
              </a:ext>
            </a:extLst>
          </p:cNvPr>
          <p:cNvSpPr txBox="1"/>
          <p:nvPr/>
        </p:nvSpPr>
        <p:spPr>
          <a:xfrm>
            <a:off x="380999" y="3083979"/>
            <a:ext cx="8305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Involving the local industry: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construction of the Facility would require more than 200 companies. The production of many different components can preferentially be assigned to our local industry.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8D7DF-D487-AA49-A149-0DE10831EBD3}"/>
              </a:ext>
            </a:extLst>
          </p:cNvPr>
          <p:cNvSpPr txBox="1"/>
          <p:nvPr/>
        </p:nvSpPr>
        <p:spPr>
          <a:xfrm>
            <a:off x="367987" y="4346377"/>
            <a:ext cx="8395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Powerful digital networks and big data handling - 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reach the </a:t>
            </a:r>
            <a:b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and scientific goals two Networks will be set up, a 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Clinical- </a:t>
            </a:r>
            <a:b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 </a:t>
            </a: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Scientific Network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to be located in different parts of the region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74A326-55B5-4D40-A08A-2F43DA0712A4}"/>
              </a:ext>
            </a:extLst>
          </p:cNvPr>
          <p:cNvSpPr txBox="1"/>
          <p:nvPr/>
        </p:nvSpPr>
        <p:spPr>
          <a:xfrm>
            <a:off x="349402" y="5616714"/>
            <a:ext cx="8337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for building innovative capacity in South East Europe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all countries involved - Funding from IAEA, COST, MC ITN,….</a:t>
            </a:r>
            <a:endParaRPr lang="en-US" sz="20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BB0D4B-C72A-F541-993D-AF4AE553B2FA}"/>
              </a:ext>
            </a:extLst>
          </p:cNvPr>
          <p:cNvGrpSpPr/>
          <p:nvPr/>
        </p:nvGrpSpPr>
        <p:grpSpPr>
          <a:xfrm>
            <a:off x="0" y="1627526"/>
            <a:ext cx="9098902" cy="3782674"/>
            <a:chOff x="0" y="1752600"/>
            <a:chExt cx="9098902" cy="378267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141924-7653-9D4A-B9C9-85CFE270C844}"/>
                </a:ext>
              </a:extLst>
            </p:cNvPr>
            <p:cNvGrpSpPr/>
            <p:nvPr/>
          </p:nvGrpSpPr>
          <p:grpSpPr>
            <a:xfrm>
              <a:off x="0" y="1752600"/>
              <a:ext cx="9015034" cy="3719050"/>
              <a:chOff x="54391" y="902918"/>
              <a:chExt cx="9015034" cy="371905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567391D-A360-9E48-B8D8-67F8D9BE9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91" y="909260"/>
                <a:ext cx="5569062" cy="371270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4CDA0C8-1C40-774F-A92F-7EAC3C7D36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25" t="9468" r="9906" b="6630"/>
              <a:stretch/>
            </p:blipFill>
            <p:spPr>
              <a:xfrm>
                <a:off x="5666607" y="902918"/>
                <a:ext cx="3383591" cy="223837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3E432DF-8262-CF4D-A028-8FEF949A1E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03" b="20664"/>
              <a:stretch/>
            </p:blipFill>
            <p:spPr>
              <a:xfrm>
                <a:off x="5647378" y="3305680"/>
                <a:ext cx="3422047" cy="1311784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D52E9E-9AAA-194B-8A67-BD231A9EF852}"/>
                </a:ext>
              </a:extLst>
            </p:cNvPr>
            <p:cNvSpPr txBox="1"/>
            <p:nvPr/>
          </p:nvSpPr>
          <p:spPr>
            <a:xfrm>
              <a:off x="3755609" y="5165942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D651"/>
                  </a:solidFill>
                </a:rPr>
                <a:t>for GSI-FAIR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A65CA2-F942-2042-8EBF-F9EC3E4FEA73}"/>
                </a:ext>
              </a:extLst>
            </p:cNvPr>
            <p:cNvSpPr txBox="1"/>
            <p:nvPr/>
          </p:nvSpPr>
          <p:spPr>
            <a:xfrm>
              <a:off x="5584409" y="5165942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D651"/>
                  </a:solidFill>
                </a:rPr>
                <a:t>CERN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6D96FA-7200-9646-9BCA-214226B74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097" y="1770661"/>
              <a:ext cx="3549805" cy="234855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4C2B607-BF5C-C746-8142-E59BDC0E97F7}"/>
              </a:ext>
            </a:extLst>
          </p:cNvPr>
          <p:cNvSpPr txBox="1"/>
          <p:nvPr/>
        </p:nvSpPr>
        <p:spPr>
          <a:xfrm>
            <a:off x="367987" y="1745270"/>
            <a:ext cx="46407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C000"/>
                </a:solidFill>
              </a:rPr>
              <a:t>Development of powerful digital network and large data handling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66D06C-131F-C543-8C04-8C8A85888C1F}"/>
              </a:ext>
            </a:extLst>
          </p:cNvPr>
          <p:cNvGrpSpPr/>
          <p:nvPr/>
        </p:nvGrpSpPr>
        <p:grpSpPr>
          <a:xfrm>
            <a:off x="533400" y="1752600"/>
            <a:ext cx="7924800" cy="4419600"/>
            <a:chOff x="685800" y="2438400"/>
            <a:chExt cx="7391400" cy="38862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2946894-2B82-3D47-A8F4-49F18BFC3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70" r="1710" b="12055"/>
            <a:stretch/>
          </p:blipFill>
          <p:spPr>
            <a:xfrm>
              <a:off x="685800" y="2438400"/>
              <a:ext cx="7391400" cy="3886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8CFA8A-F45C-1047-8FB5-7BAEE32BC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4874926"/>
              <a:ext cx="1219200" cy="125917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66CAB9D-D0F7-7446-BD47-A2AB309E9D30}"/>
              </a:ext>
            </a:extLst>
          </p:cNvPr>
          <p:cNvSpPr txBox="1"/>
          <p:nvPr/>
        </p:nvSpPr>
        <p:spPr>
          <a:xfrm>
            <a:off x="3937313" y="1763778"/>
            <a:ext cx="464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</a:rPr>
              <a:t>Development of alternative energy production– e.g. Installation of Solar power panels</a:t>
            </a:r>
          </a:p>
        </p:txBody>
      </p:sp>
    </p:spTree>
    <p:extLst>
      <p:ext uri="{BB962C8B-B14F-4D97-AF65-F5344CB8AC3E}">
        <p14:creationId xmlns:p14="http://schemas.microsoft.com/office/powerpoint/2010/main" val="133150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5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5AAF9A9-5D36-4949-9EA9-68F22F060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8" r="76667" b="17354"/>
          <a:stretch/>
        </p:blipFill>
        <p:spPr>
          <a:xfrm>
            <a:off x="0" y="11151"/>
            <a:ext cx="9133778" cy="8009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4715" y="93938"/>
            <a:ext cx="5981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Time line of the SEEIIST Project</a:t>
            </a:r>
            <a:endParaRPr lang="en-US" sz="2800" dirty="0">
              <a:solidFill>
                <a:srgbClr val="FFC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24426" y="838200"/>
          <a:ext cx="9119574" cy="5399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B37CCCD-1E41-064A-9BC8-51351115680C}"/>
              </a:ext>
            </a:extLst>
          </p:cNvPr>
          <p:cNvSpPr txBox="1"/>
          <p:nvPr/>
        </p:nvSpPr>
        <p:spPr>
          <a:xfrm>
            <a:off x="105078" y="5029200"/>
            <a:ext cx="182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2017-2018: </a:t>
            </a:r>
            <a:r>
              <a:rPr lang="en-US" dirty="0">
                <a:solidFill>
                  <a:schemeClr val="bg1"/>
                </a:solidFill>
              </a:rPr>
              <a:t>Concept Studies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714BD7-7DAC-A346-A61D-5712C165E0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r="6760" b="1637"/>
          <a:stretch/>
        </p:blipFill>
        <p:spPr>
          <a:xfrm>
            <a:off x="105078" y="2161864"/>
            <a:ext cx="1571322" cy="2628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02D9C6-24C2-1E4B-97B9-4F367EC2635D}"/>
              </a:ext>
            </a:extLst>
          </p:cNvPr>
          <p:cNvSpPr txBox="1"/>
          <p:nvPr/>
        </p:nvSpPr>
        <p:spPr>
          <a:xfrm>
            <a:off x="1749316" y="1352542"/>
            <a:ext cx="32798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FFC000"/>
                </a:solidFill>
              </a:rPr>
              <a:t>2019: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Start of the Design Study Phase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Application for Design-Study-Call INFRADEV-01-2019-2020 </a:t>
            </a:r>
          </a:p>
          <a:p>
            <a:r>
              <a:rPr lang="en-US" sz="1700" dirty="0">
                <a:solidFill>
                  <a:srgbClr val="FFC000"/>
                </a:solidFill>
              </a:rPr>
              <a:t>2020/21: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Selection of the site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Application for the </a:t>
            </a:r>
          </a:p>
          <a:p>
            <a:r>
              <a:rPr lang="en-US" sz="1700" dirty="0">
                <a:solidFill>
                  <a:schemeClr val="bg1"/>
                </a:solidFill>
              </a:rPr>
              <a:t>      ESFRI Road Map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003BD-2BFC-484E-A063-2ECF4B00C7A9}"/>
              </a:ext>
            </a:extLst>
          </p:cNvPr>
          <p:cNvSpPr txBox="1"/>
          <p:nvPr/>
        </p:nvSpPr>
        <p:spPr>
          <a:xfrm>
            <a:off x="6001381" y="1447800"/>
            <a:ext cx="28438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FFC000"/>
                </a:solidFill>
              </a:rPr>
              <a:t>2028: </a:t>
            </a:r>
          </a:p>
          <a:p>
            <a:r>
              <a:rPr lang="en-US" sz="1700" dirty="0">
                <a:solidFill>
                  <a:schemeClr val="bg1"/>
                </a:solidFill>
              </a:rPr>
              <a:t>First patient treatments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70BA87-EB03-124D-BC17-BF0E8F34F2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7" b="7305"/>
          <a:stretch/>
        </p:blipFill>
        <p:spPr>
          <a:xfrm>
            <a:off x="5638800" y="2930343"/>
            <a:ext cx="3419811" cy="1752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ABB963-F9F5-644C-A688-3A9866266F64}"/>
              </a:ext>
            </a:extLst>
          </p:cNvPr>
          <p:cNvSpPr txBox="1"/>
          <p:nvPr/>
        </p:nvSpPr>
        <p:spPr>
          <a:xfrm>
            <a:off x="2356825" y="4878050"/>
            <a:ext cx="64883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For SEEIIST up to 200 MEUR required,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guaranteeing </a:t>
            </a:r>
          </a:p>
          <a:p>
            <a:r>
              <a:rPr lang="en-US" sz="2200" dirty="0">
                <a:solidFill>
                  <a:schemeClr val="bg1"/>
                </a:solidFill>
              </a:rPr>
              <a:t>competitivity in Europe. Multiple sources of financing </a:t>
            </a:r>
          </a:p>
          <a:p>
            <a:r>
              <a:rPr lang="en-US" sz="2200" dirty="0">
                <a:solidFill>
                  <a:schemeClr val="bg1"/>
                </a:solidFill>
              </a:rPr>
              <a:t>necessary: EU Structural and cohesion funds, IPA funds, some contributions from member-states, other investment funds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6AE0D-66A6-D34F-A9E2-8405AC130CF2}"/>
              </a:ext>
            </a:extLst>
          </p:cNvPr>
          <p:cNvSpPr txBox="1"/>
          <p:nvPr/>
        </p:nvSpPr>
        <p:spPr>
          <a:xfrm>
            <a:off x="4310545" y="3197105"/>
            <a:ext cx="191801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FFC000"/>
                </a:solidFill>
              </a:rPr>
              <a:t>2023: </a:t>
            </a:r>
          </a:p>
          <a:p>
            <a:r>
              <a:rPr lang="en-US" sz="1700" dirty="0">
                <a:solidFill>
                  <a:schemeClr val="bg1"/>
                </a:solidFill>
              </a:rPr>
              <a:t>Start construction of the Facility</a:t>
            </a:r>
          </a:p>
        </p:txBody>
      </p:sp>
    </p:spTree>
    <p:extLst>
      <p:ext uri="{BB962C8B-B14F-4D97-AF65-F5344CB8AC3E}">
        <p14:creationId xmlns:p14="http://schemas.microsoft.com/office/powerpoint/2010/main" val="2460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  <p:bldP spid="2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81A9F3-5179-064C-937F-F44D6A107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16693" y="5807275"/>
            <a:ext cx="9133778" cy="1050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D6634-63A9-1348-8275-69D8808DC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763866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/>
          <a:srcRect l="235" t="24676" r="-235" b="25845"/>
          <a:stretch/>
        </p:blipFill>
        <p:spPr>
          <a:xfrm>
            <a:off x="101290" y="914400"/>
            <a:ext cx="9042710" cy="449580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369507-B2B6-624F-A01F-5282E7122EC8}"/>
              </a:ext>
            </a:extLst>
          </p:cNvPr>
          <p:cNvSpPr txBox="1"/>
          <p:nvPr/>
        </p:nvSpPr>
        <p:spPr>
          <a:xfrm>
            <a:off x="3764931" y="1752600"/>
            <a:ext cx="5359553" cy="155427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D651"/>
                </a:solidFill>
              </a:rPr>
              <a:t>SEEIIST </a:t>
            </a:r>
          </a:p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will be </a:t>
            </a:r>
          </a:p>
          <a:p>
            <a:r>
              <a:rPr lang="en-US" sz="2500" b="1" dirty="0">
                <a:solidFill>
                  <a:schemeClr val="bg1"/>
                </a:solidFill>
              </a:rPr>
              <a:t>    </a:t>
            </a:r>
            <a:r>
              <a:rPr lang="en-US" sz="3200" b="1" dirty="0">
                <a:solidFill>
                  <a:srgbClr val="92D050"/>
                </a:solidFill>
              </a:rPr>
              <a:t>First Green Particle Therapy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B2CAF-36FE-E944-96D6-07B6D223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21" y="1219200"/>
            <a:ext cx="3601379" cy="2610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3BE3B-20AF-C24F-9085-4EE691AB6F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76200" y="0"/>
            <a:ext cx="1155330" cy="6932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8B46DD-098E-744C-90E2-16774C7C6FAE}"/>
              </a:ext>
            </a:extLst>
          </p:cNvPr>
          <p:cNvSpPr txBox="1"/>
          <p:nvPr/>
        </p:nvSpPr>
        <p:spPr>
          <a:xfrm>
            <a:off x="1295400" y="76200"/>
            <a:ext cx="6705600" cy="58477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Green Concept for the SEEIIST Project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E0DD25-FB66-0842-BA26-68DCC1C7C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9144000" cy="4855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3CA423-9B73-1447-8C4A-1AD544D2F6C9}"/>
              </a:ext>
            </a:extLst>
          </p:cNvPr>
          <p:cNvSpPr txBox="1"/>
          <p:nvPr/>
        </p:nvSpPr>
        <p:spPr>
          <a:xfrm>
            <a:off x="137300" y="5909847"/>
            <a:ext cx="8859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Action in Place – preparing a concept of SEEIIST as a </a:t>
            </a:r>
            <a:r>
              <a:rPr lang="en-US" sz="2200" b="1" dirty="0">
                <a:solidFill>
                  <a:srgbClr val="AAD995"/>
                </a:solidFill>
              </a:rPr>
              <a:t>Green Infrastructure:             </a:t>
            </a:r>
            <a:br>
              <a:rPr lang="en-US" sz="2200" dirty="0">
                <a:solidFill>
                  <a:srgbClr val="AAD995"/>
                </a:solidFill>
              </a:rPr>
            </a:br>
            <a:r>
              <a:rPr lang="en-US" sz="2200" dirty="0">
                <a:solidFill>
                  <a:srgbClr val="AAD995"/>
                </a:solidFill>
              </a:rPr>
              <a:t>                                            </a:t>
            </a:r>
            <a:r>
              <a:rPr lang="en-US" sz="2200" b="1" dirty="0">
                <a:solidFill>
                  <a:srgbClr val="AAD995"/>
                </a:solidFill>
              </a:rPr>
              <a:t>Green Energy – Green IT ….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4ECCD0C-C001-D440-8D16-3E0E1F6E5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0444" y="46996"/>
            <a:ext cx="726034" cy="72603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6D908CA-9797-8841-9EB6-6D3D031160D9}"/>
              </a:ext>
            </a:extLst>
          </p:cNvPr>
          <p:cNvGrpSpPr/>
          <p:nvPr/>
        </p:nvGrpSpPr>
        <p:grpSpPr>
          <a:xfrm>
            <a:off x="61296" y="4537713"/>
            <a:ext cx="9082704" cy="1390300"/>
            <a:chOff x="-14904" y="4403088"/>
            <a:chExt cx="9082704" cy="13903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DCC3766-7D2B-B045-85B4-181F1E0A1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2"/>
            <a:stretch/>
          </p:blipFill>
          <p:spPr>
            <a:xfrm>
              <a:off x="4912156" y="4419600"/>
              <a:ext cx="2326844" cy="137378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99DC1F-BCAF-6849-8031-6B8533C6C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904" y="4403089"/>
              <a:ext cx="2665212" cy="136281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BAF901D-3324-6240-9451-D210D947B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8612" y="4420376"/>
              <a:ext cx="1799188" cy="136281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0C3FC61-0958-F149-9908-E1083BF9D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347" y="4403088"/>
              <a:ext cx="2075253" cy="1383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058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293D112-D5B9-5849-A8AA-BED795DA4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5498068"/>
            <a:ext cx="9133778" cy="1360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C98F0-966D-284C-8BF2-4B61CFEAA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35090"/>
            <a:ext cx="1859319" cy="23267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AE79AB-F6D6-DF49-A84D-273580F7AC8D}"/>
              </a:ext>
            </a:extLst>
          </p:cNvPr>
          <p:cNvSpPr txBox="1"/>
          <p:nvPr/>
        </p:nvSpPr>
        <p:spPr>
          <a:xfrm>
            <a:off x="2926951" y="3829190"/>
            <a:ext cx="5486401" cy="738664"/>
          </a:xfrm>
          <a:prstGeom prst="rect">
            <a:avLst/>
          </a:prstGeom>
          <a:solidFill>
            <a:srgbClr val="000660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First official support of such an initiative by the Government of Montenegro in March 2017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3A6C38-581A-1543-9C7D-AF2990C65C6D}"/>
              </a:ext>
            </a:extLst>
          </p:cNvPr>
          <p:cNvGrpSpPr/>
          <p:nvPr/>
        </p:nvGrpSpPr>
        <p:grpSpPr>
          <a:xfrm>
            <a:off x="42197" y="5822645"/>
            <a:ext cx="9025603" cy="882955"/>
            <a:chOff x="42197" y="5181416"/>
            <a:chExt cx="9025603" cy="8829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009A0C-8DB9-3843-B077-CE5B4AA5D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2" r="-1"/>
            <a:stretch/>
          </p:blipFill>
          <p:spPr>
            <a:xfrm>
              <a:off x="42197" y="5181416"/>
              <a:ext cx="6324600" cy="8829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B8F84A-7836-AB4B-9D72-07731FF35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797" y="5257800"/>
              <a:ext cx="685800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F4905C-23F3-4E45-A42C-EF943C220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151" y="5257800"/>
              <a:ext cx="715821" cy="685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649154-1AD1-5940-A31F-91724E985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251" y="5267839"/>
              <a:ext cx="796549" cy="67576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B7B340-1A53-D145-8088-C32A357BB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3" r="2183"/>
            <a:stretch/>
          </p:blipFill>
          <p:spPr>
            <a:xfrm>
              <a:off x="7391400" y="5253446"/>
              <a:ext cx="838200" cy="70884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C870221-457F-FE4D-BC3F-A864BEB38218}"/>
              </a:ext>
            </a:extLst>
          </p:cNvPr>
          <p:cNvSpPr txBox="1"/>
          <p:nvPr/>
        </p:nvSpPr>
        <p:spPr>
          <a:xfrm>
            <a:off x="1371600" y="5498068"/>
            <a:ext cx="7010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fast positive reception by a number of organizations and institutions 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E9626-33A8-ED4B-8990-E0A96EC00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250" y="5899029"/>
            <a:ext cx="796550" cy="609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FA4FAE-3799-224A-AE0F-0B3ACDE76CC8}"/>
              </a:ext>
            </a:extLst>
          </p:cNvPr>
          <p:cNvSpPr txBox="1"/>
          <p:nvPr/>
        </p:nvSpPr>
        <p:spPr>
          <a:xfrm>
            <a:off x="152400" y="762000"/>
            <a:ext cx="8839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South East European International Institute for Sustainable Technologies (SEEIIST) in the spirit of ‘Science for Peace’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0BCD42-52C8-3548-8727-95A4B0EC8D84}"/>
              </a:ext>
            </a:extLst>
          </p:cNvPr>
          <p:cNvSpPr txBox="1"/>
          <p:nvPr/>
        </p:nvSpPr>
        <p:spPr>
          <a:xfrm>
            <a:off x="2926951" y="2235090"/>
            <a:ext cx="5562601" cy="1384995"/>
          </a:xfrm>
          <a:prstGeom prst="rect">
            <a:avLst/>
          </a:prstGeom>
          <a:solidFill>
            <a:srgbClr val="000660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Initiative for such an institute originally taken by Prof. Herwig </a:t>
            </a:r>
            <a:r>
              <a:rPr lang="en-US" sz="2100" dirty="0" err="1">
                <a:solidFill>
                  <a:schemeClr val="bg1"/>
                </a:solidFill>
              </a:rPr>
              <a:t>Schopper</a:t>
            </a:r>
            <a:r>
              <a:rPr lang="en-US" sz="2100" dirty="0">
                <a:solidFill>
                  <a:schemeClr val="bg1"/>
                </a:solidFill>
              </a:rPr>
              <a:t>, a former Director General of CERN, at a Meeting of the World Academy of Arts and Sciences in Dubrovnik at the end of 2016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C52B30-0A2D-9D41-8103-49144ADE1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1DD420-36DB-9B4B-9236-8E2976FDA0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8153400" y="0"/>
            <a:ext cx="842382" cy="5054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EC3B8AD-174A-8646-A633-A9BB4EAB43BD}"/>
              </a:ext>
            </a:extLst>
          </p:cNvPr>
          <p:cNvSpPr txBox="1"/>
          <p:nvPr/>
        </p:nvSpPr>
        <p:spPr>
          <a:xfrm>
            <a:off x="76200" y="26313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D651"/>
                </a:solidFill>
              </a:rPr>
              <a:t>SEEIIST</a:t>
            </a:r>
          </a:p>
        </p:txBody>
      </p:sp>
    </p:spTree>
    <p:extLst>
      <p:ext uri="{BB962C8B-B14F-4D97-AF65-F5344CB8AC3E}">
        <p14:creationId xmlns:p14="http://schemas.microsoft.com/office/powerpoint/2010/main" val="1796259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AB8783D-5649-494C-86C3-9F9BF44F9AFB}"/>
              </a:ext>
            </a:extLst>
          </p:cNvPr>
          <p:cNvSpPr txBox="1"/>
          <p:nvPr/>
        </p:nvSpPr>
        <p:spPr>
          <a:xfrm>
            <a:off x="2362200" y="138801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Mission of the SEEIIST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" y="0"/>
            <a:ext cx="2152135" cy="1689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158DA3-C670-9B4D-A00F-C16B318EA581}"/>
              </a:ext>
            </a:extLst>
          </p:cNvPr>
          <p:cNvSpPr txBox="1"/>
          <p:nvPr/>
        </p:nvSpPr>
        <p:spPr>
          <a:xfrm>
            <a:off x="111883" y="4191000"/>
            <a:ext cx="8877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Recover the great tradition 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in technology which SEE had in the past</a:t>
            </a:r>
            <a:endParaRPr lang="en-US" dirty="0">
              <a:solidFill>
                <a:schemeClr val="bg1"/>
              </a:solidFill>
              <a:ea typeface="Tahoma" charset="0"/>
              <a:cs typeface="Tahoma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7A3CB4-9744-0E48-95FF-FCEFD2E0AE1E}"/>
              </a:ext>
            </a:extLst>
          </p:cNvPr>
          <p:cNvSpPr txBox="1"/>
          <p:nvPr/>
        </p:nvSpPr>
        <p:spPr>
          <a:xfrm>
            <a:off x="81111" y="2813206"/>
            <a:ext cx="8908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To provide platform for improved education 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of young </a:t>
            </a:r>
            <a:r>
              <a:rPr lang="en-GB" sz="2400" dirty="0">
                <a:solidFill>
                  <a:srgbClr val="FFFFFF"/>
                </a:solidFill>
                <a:latin typeface="+mj-lt"/>
              </a:rPr>
              <a:t>scientists and engineers </a:t>
            </a:r>
            <a:r>
              <a:rPr lang="en-US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(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  <a:ea typeface="Tahoma" charset="0"/>
                <a:cs typeface="Tahoma" charset="0"/>
              </a:rPr>
              <a:t>knowledge transfer</a:t>
            </a:r>
            <a:r>
              <a:rPr lang="en-US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158DA3-C670-9B4D-A00F-C16B318EA581}"/>
              </a:ext>
            </a:extLst>
          </p:cNvPr>
          <p:cNvSpPr txBox="1"/>
          <p:nvPr/>
        </p:nvSpPr>
        <p:spPr>
          <a:xfrm>
            <a:off x="135937" y="1928336"/>
            <a:ext cx="9008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To promote collaboration between science, technology and industry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(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  <a:ea typeface="Tahoma" charset="0"/>
                <a:cs typeface="Tahoma" charset="0"/>
              </a:rPr>
              <a:t>technology transfer</a:t>
            </a:r>
            <a:r>
              <a:rPr lang="en-US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BC803-D71D-7442-8F79-765062F48202}"/>
              </a:ext>
            </a:extLst>
          </p:cNvPr>
          <p:cNvSpPr txBox="1"/>
          <p:nvPr/>
        </p:nvSpPr>
        <p:spPr>
          <a:xfrm>
            <a:off x="123606" y="4800600"/>
            <a:ext cx="704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>
                <a:solidFill>
                  <a:srgbClr val="FFC000"/>
                </a:solidFill>
                <a:latin typeface="+mj-lt"/>
                <a:ea typeface="Tahoma" charset="0"/>
                <a:cs typeface="Tahoma" charset="0"/>
              </a:rPr>
              <a:t>Foster cooperation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between countries in the region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5F47B7-4C95-9143-9E75-5A7EE08F4744}"/>
              </a:ext>
            </a:extLst>
          </p:cNvPr>
          <p:cNvSpPr txBox="1"/>
          <p:nvPr/>
        </p:nvSpPr>
        <p:spPr>
          <a:xfrm>
            <a:off x="2471854" y="797985"/>
            <a:ext cx="5452946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     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Create Regional Center of Scientific  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     Excellence with ‘first class research’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70F7C-B96A-EE4E-9ABC-81F1B413C368}"/>
              </a:ext>
            </a:extLst>
          </p:cNvPr>
          <p:cNvSpPr txBox="1"/>
          <p:nvPr/>
        </p:nvSpPr>
        <p:spPr>
          <a:xfrm>
            <a:off x="457200" y="5410200"/>
            <a:ext cx="7831015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These goals can only be achieved with a Large Scale Facility based on the latest technologies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0E36E-BC8F-AB43-BABA-9AEA4F646C41}"/>
              </a:ext>
            </a:extLst>
          </p:cNvPr>
          <p:cNvSpPr txBox="1"/>
          <p:nvPr/>
        </p:nvSpPr>
        <p:spPr>
          <a:xfrm>
            <a:off x="114299" y="3653135"/>
            <a:ext cx="742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Tahoma" charset="0"/>
                <a:cs typeface="Tahoma" charset="0"/>
              </a:rPr>
              <a:t>To slow down brain drain or even to revert it </a:t>
            </a:r>
            <a:endParaRPr lang="en-US" sz="2400" dirty="0">
              <a:solidFill>
                <a:schemeClr val="bg1"/>
              </a:solidFill>
              <a:latin typeface="+mj-lt"/>
              <a:ea typeface="Tahoma" charset="0"/>
              <a:cs typeface="Tahom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6DB23-E078-A947-B475-4F43E5323FEE}"/>
              </a:ext>
            </a:extLst>
          </p:cNvPr>
          <p:cNvSpPr txBox="1"/>
          <p:nvPr/>
        </p:nvSpPr>
        <p:spPr>
          <a:xfrm>
            <a:off x="38100" y="6443246"/>
            <a:ext cx="2362200" cy="33855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SCIENCE FOR DIPLOMACY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7321E-53A5-2848-84F0-ABEED8D3124C}"/>
              </a:ext>
            </a:extLst>
          </p:cNvPr>
          <p:cNvSpPr txBox="1"/>
          <p:nvPr/>
        </p:nvSpPr>
        <p:spPr>
          <a:xfrm>
            <a:off x="7029914" y="6443246"/>
            <a:ext cx="2094571" cy="33855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SCIENCE FOR SOCIETY</a:t>
            </a:r>
          </a:p>
        </p:txBody>
      </p:sp>
    </p:spTree>
    <p:extLst>
      <p:ext uri="{BB962C8B-B14F-4D97-AF65-F5344CB8AC3E}">
        <p14:creationId xmlns:p14="http://schemas.microsoft.com/office/powerpoint/2010/main" val="30828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743686-228A-B144-ABE7-8D85A2AD1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-21014"/>
            <a:ext cx="9133778" cy="926266"/>
          </a:xfrm>
          <a:prstGeom prst="rect">
            <a:avLst/>
          </a:prstGeom>
        </p:spPr>
      </p:pic>
      <p:pic>
        <p:nvPicPr>
          <p:cNvPr id="2" name="Picture 6" descr="Sterngraphik-reduzi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3"/>
          <a:stretch>
            <a:fillRect/>
          </a:stretch>
        </p:blipFill>
        <p:spPr bwMode="auto">
          <a:xfrm>
            <a:off x="470268" y="1882468"/>
            <a:ext cx="8216532" cy="488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0"/>
            <a:ext cx="7848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SEEIIST: Facility for </a:t>
            </a:r>
            <a:r>
              <a:rPr lang="en-US" sz="2600" dirty="0" err="1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Tumour</a:t>
            </a:r>
            <a:r>
              <a:rPr lang="en-US" sz="26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Therapy and Biomedical Research with protons and heavier 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7A7AB3-2C5D-CD41-8D79-0F8F563E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668" y="905252"/>
            <a:ext cx="8902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About 500 patients per year to be treated as needed for a population of 20M. 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In parallel, 50% of the beam time dedicated to biomedical research with </a:t>
            </a:r>
            <a:r>
              <a:rPr lang="en-US" sz="2000" dirty="0">
                <a:solidFill>
                  <a:srgbClr val="FFD65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multi-ion sources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from H to Ne, making the </a:t>
            </a:r>
            <a:r>
              <a:rPr lang="en-US" sz="2000" dirty="0">
                <a:solidFill>
                  <a:srgbClr val="FFD65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SEEIIST project unique in the world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. Capacity for about 1000 researchers, including a major number from Western Europe.</a:t>
            </a:r>
            <a:endParaRPr lang="en-US" sz="2000" dirty="0">
              <a:solidFill>
                <a:srgbClr val="FFC000"/>
              </a:solidFill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AD746F-9B4F-9E40-8D33-3B376BB6AA34}"/>
              </a:ext>
            </a:extLst>
          </p:cNvPr>
          <p:cNvSpPr txBox="1"/>
          <p:nvPr/>
        </p:nvSpPr>
        <p:spPr>
          <a:xfrm>
            <a:off x="2438400" y="6197025"/>
            <a:ext cx="2286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Example: HIT Heidelberg, first facility in Europe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EFCF088-923B-A749-9302-0C9F0B60C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 r="539"/>
          <a:stretch>
            <a:fillRect/>
          </a:stretch>
        </p:blipFill>
        <p:spPr bwMode="auto">
          <a:xfrm>
            <a:off x="470268" y="5398294"/>
            <a:ext cx="1936566" cy="138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30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1D75A01-B9F2-2245-8B98-A27DC17C5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10222" y="5956756"/>
            <a:ext cx="9133778" cy="672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1426A3-E42B-4E4F-8874-411AEAD59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1"/>
            <a:ext cx="9133778" cy="1295399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578934" y="1676400"/>
            <a:ext cx="412037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700" dirty="0">
                <a:solidFill>
                  <a:schemeClr val="bg1"/>
                </a:solidFill>
              </a:rPr>
              <a:t>Deposited dose along the tissue depth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372814"/>
            <a:ext cx="875774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                 </a:t>
            </a:r>
            <a:r>
              <a:rPr lang="en-US" sz="2600" dirty="0">
                <a:solidFill>
                  <a:srgbClr val="FFC000"/>
                </a:solidFill>
              </a:rPr>
              <a:t>Cancer Therapy with Protons and Heavier Ions 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</a:p>
          <a:p>
            <a:r>
              <a:rPr lang="en-US" sz="2300" dirty="0">
                <a:solidFill>
                  <a:srgbClr val="FFC000"/>
                </a:solidFill>
              </a:rPr>
              <a:t>       Unique instrument for the treatment of many types of </a:t>
            </a:r>
            <a:r>
              <a:rPr lang="en-US" sz="2300" dirty="0" err="1">
                <a:solidFill>
                  <a:srgbClr val="FFC000"/>
                </a:solidFill>
              </a:rPr>
              <a:t>tumours</a:t>
            </a:r>
            <a:endParaRPr lang="en-US" sz="2300" dirty="0">
              <a:solidFill>
                <a:srgbClr val="FFC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4E982B-6F7C-9A4D-8A37-5732FE93E240}"/>
              </a:ext>
            </a:extLst>
          </p:cNvPr>
          <p:cNvSpPr txBox="1"/>
          <p:nvPr/>
        </p:nvSpPr>
        <p:spPr>
          <a:xfrm>
            <a:off x="228600" y="6096000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Most important for radioresistant </a:t>
            </a:r>
            <a:r>
              <a:rPr lang="en-US" sz="2200" dirty="0" err="1">
                <a:solidFill>
                  <a:srgbClr val="FFC000"/>
                </a:solidFill>
              </a:rPr>
              <a:t>tumours</a:t>
            </a:r>
            <a:r>
              <a:rPr lang="en-US" sz="2200" dirty="0">
                <a:solidFill>
                  <a:srgbClr val="FFC000"/>
                </a:solidFill>
              </a:rPr>
              <a:t> and </a:t>
            </a:r>
            <a:r>
              <a:rPr lang="en-US" sz="2200" dirty="0" err="1">
                <a:solidFill>
                  <a:srgbClr val="FFC000"/>
                </a:solidFill>
              </a:rPr>
              <a:t>tumours</a:t>
            </a:r>
            <a:r>
              <a:rPr lang="en-US" sz="2200" dirty="0">
                <a:solidFill>
                  <a:srgbClr val="FFC000"/>
                </a:solidFill>
              </a:rPr>
              <a:t> close to risk organs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F848B-60BC-C748-B05E-1E424F6BD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44282"/>
            <a:ext cx="5105400" cy="3580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7791450" y="76210"/>
            <a:ext cx="1175989" cy="7056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050" y="2039077"/>
            <a:ext cx="3793750" cy="3530539"/>
          </a:xfrm>
          <a:prstGeom prst="rect">
            <a:avLst/>
          </a:prstGeom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479803" y="1685135"/>
            <a:ext cx="363074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700" dirty="0">
                <a:solidFill>
                  <a:schemeClr val="bg1"/>
                </a:solidFill>
              </a:rPr>
              <a:t>Particle Therapy - Big hole in SEE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132FC-DAC7-8740-9039-C4573990E774}"/>
              </a:ext>
            </a:extLst>
          </p:cNvPr>
          <p:cNvSpPr txBox="1"/>
          <p:nvPr/>
        </p:nvSpPr>
        <p:spPr>
          <a:xfrm>
            <a:off x="5715000" y="5514945"/>
            <a:ext cx="3157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source: https://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enlight.web.cern.ch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51FE0-355A-C34B-BCE6-67B0BA93B5B9}"/>
              </a:ext>
            </a:extLst>
          </p:cNvPr>
          <p:cNvSpPr txBox="1"/>
          <p:nvPr/>
        </p:nvSpPr>
        <p:spPr>
          <a:xfrm>
            <a:off x="10222" y="1524000"/>
            <a:ext cx="9133778" cy="4329499"/>
          </a:xfrm>
          <a:prstGeom prst="rect">
            <a:avLst/>
          </a:prstGeom>
          <a:noFill/>
          <a:ln w="2222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82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E9DEFC53-7A0F-1641-9074-D9ED72AFBCFF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2SameRect">
            <a:avLst>
              <a:gd name="adj1" fmla="val 18309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26F7D5-CB9B-4544-A277-3E599B685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520497"/>
            <a:ext cx="581781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C000"/>
                </a:solidFill>
              </a:rPr>
              <a:t>          Political steps taken so far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3" y="3657600"/>
            <a:ext cx="4902897" cy="25161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2"/>
          <a:stretch/>
        </p:blipFill>
        <p:spPr>
          <a:xfrm>
            <a:off x="131175" y="1838642"/>
            <a:ext cx="4898025" cy="158861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6248400"/>
            <a:ext cx="85344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C000"/>
                </a:solidFill>
              </a:rPr>
              <a:t>SEEIIST Initiative transformed into a Regional Project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1612" y="3962400"/>
            <a:ext cx="37351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Signature of Declaration </a:t>
            </a:r>
          </a:p>
          <a:p>
            <a:r>
              <a:rPr lang="en-US" sz="2200" dirty="0">
                <a:solidFill>
                  <a:schemeClr val="bg1"/>
                </a:solidFill>
              </a:rPr>
              <a:t>of Intent by SEE Ministers </a:t>
            </a:r>
          </a:p>
          <a:p>
            <a:r>
              <a:rPr lang="en-US" sz="2200" dirty="0">
                <a:solidFill>
                  <a:schemeClr val="bg1"/>
                </a:solidFill>
              </a:rPr>
              <a:t>of Science/corresponding Ministers or their representatives at CERN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C166D-F578-2E42-80DB-99FF87276049}"/>
              </a:ext>
            </a:extLst>
          </p:cNvPr>
          <p:cNvSpPr txBox="1"/>
          <p:nvPr/>
        </p:nvSpPr>
        <p:spPr>
          <a:xfrm>
            <a:off x="76200" y="26313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D651"/>
                </a:solidFill>
              </a:rPr>
              <a:t>SEEIIST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080977-641D-9046-A659-FEDC9DDEE461}"/>
              </a:ext>
            </a:extLst>
          </p:cNvPr>
          <p:cNvSpPr txBox="1"/>
          <p:nvPr/>
        </p:nvSpPr>
        <p:spPr>
          <a:xfrm>
            <a:off x="5231611" y="2085573"/>
            <a:ext cx="373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First official support of such an initiative by the Government of Montenegro in March 2017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CA7F7-E4CE-5348-A715-D1F3CB5DE26B}"/>
              </a:ext>
            </a:extLst>
          </p:cNvPr>
          <p:cNvSpPr txBox="1"/>
          <p:nvPr/>
        </p:nvSpPr>
        <p:spPr>
          <a:xfrm>
            <a:off x="177190" y="1061591"/>
            <a:ext cx="878961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C000"/>
                </a:solidFill>
              </a:rPr>
              <a:t>Declaration of Intent signed at CERN on October 25, 2017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8119946" y="26313"/>
            <a:ext cx="925401" cy="55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43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F32FE5C-5EA4-BF48-9EDB-5DA0A98B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4416607" y="1287428"/>
            <a:ext cx="3292193" cy="12166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1B229A-82FF-BB4D-854D-41A7F77CA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76200"/>
            <a:ext cx="9133778" cy="1091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1295400"/>
            <a:ext cx="3289200" cy="11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37790" y="1352490"/>
            <a:ext cx="3334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Signed a Declaration of Intent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37788" y="1733490"/>
            <a:ext cx="292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Agreed ‘ad referendum’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76200"/>
            <a:ext cx="8748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       </a:t>
            </a:r>
            <a:r>
              <a:rPr lang="en-US" sz="2800" dirty="0">
                <a:solidFill>
                  <a:srgbClr val="FFC000"/>
                </a:solidFill>
              </a:rPr>
              <a:t>Candidate Members </a:t>
            </a:r>
            <a:r>
              <a:rPr lang="en-US" sz="2800" dirty="0">
                <a:solidFill>
                  <a:schemeClr val="bg1"/>
                </a:solidFill>
              </a:rPr>
              <a:t>for the South-East European 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       International Institute for Sustainable Technologies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239" y="1412557"/>
            <a:ext cx="313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Republic of Albania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1241" y="4988891"/>
            <a:ext cx="2362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Montenegro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1" y="2908189"/>
            <a:ext cx="30942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Republic of Croatia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2241" y="3997593"/>
            <a:ext cx="29930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Kosovo</a:t>
            </a:r>
            <a:r>
              <a:rPr lang="en-US" sz="2600" baseline="30000" dirty="0">
                <a:solidFill>
                  <a:srgbClr val="92D050"/>
                </a:solidFill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6786" y="5476354"/>
            <a:ext cx="27803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Republic of Serbia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2537" y="5984557"/>
            <a:ext cx="32303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Republic of Slovenia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4528" y="3500818"/>
            <a:ext cx="28478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Hellenic Republic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94973" y="4496448"/>
            <a:ext cx="28248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600" dirty="0">
                <a:solidFill>
                  <a:srgbClr val="92D050"/>
                </a:solidFill>
              </a:rPr>
              <a:t>North</a:t>
            </a:r>
            <a:r>
              <a:rPr lang="en-US" sz="2600" dirty="0">
                <a:solidFill>
                  <a:srgbClr val="92D050"/>
                </a:solidFill>
              </a:rPr>
              <a:t> Macedonia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9751" y="1923303"/>
            <a:ext cx="3429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Bosnia and Herzegovina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3339" y="2415746"/>
            <a:ext cx="3124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2D050"/>
                </a:solidFill>
              </a:rPr>
              <a:t>Republic of Bulgaria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06" y="2549267"/>
            <a:ext cx="2461873" cy="2974764"/>
          </a:xfrm>
          <a:prstGeom prst="rect">
            <a:avLst/>
          </a:prstGeom>
          <a:ln w="38100">
            <a:solidFill>
              <a:srgbClr val="000660"/>
            </a:solidFill>
          </a:ln>
        </p:spPr>
      </p:pic>
      <p:sp>
        <p:nvSpPr>
          <p:cNvPr id="6" name="Oval 5"/>
          <p:cNvSpPr/>
          <p:nvPr/>
        </p:nvSpPr>
        <p:spPr>
          <a:xfrm>
            <a:off x="7620000" y="4175075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512000" y="4572000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364528" y="4243814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620000" y="3831261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909121" y="3404164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151281" y="3885261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705600" y="3276600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893000" y="4419600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350200" y="4159200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816800" y="4845000"/>
            <a:ext cx="108000" cy="108000"/>
          </a:xfrm>
          <a:prstGeom prst="ellipse">
            <a:avLst/>
          </a:prstGeom>
          <a:solidFill>
            <a:srgbClr val="3034BC"/>
          </a:solidFill>
          <a:ln>
            <a:solidFill>
              <a:srgbClr val="303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419600" y="2114490"/>
            <a:ext cx="292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Observer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06A564-AE4B-9A49-8855-85B37491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FC4F-91BE-4ECE-8AAD-8F9AE14B2EE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1276FEEF-A224-D645-BF7B-3BC6A0E0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14" y="6172200"/>
            <a:ext cx="3779586" cy="593725"/>
          </a:xfrm>
        </p:spPr>
        <p:txBody>
          <a:bodyPr/>
          <a:lstStyle/>
          <a:p>
            <a:pPr algn="l"/>
            <a:r>
              <a:rPr lang="en-GB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* This designation is without prejudice to positions on status and is in line with UNSC 1244/1999 and the ICJ option on the Kosovo Declaration of Independence</a:t>
            </a:r>
            <a:endParaRPr lang="en-US" sz="11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63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Same Side Corner Rectangle 13"/>
          <p:cNvSpPr/>
          <p:nvPr/>
        </p:nvSpPr>
        <p:spPr>
          <a:xfrm>
            <a:off x="0" y="0"/>
            <a:ext cx="9144000" cy="533400"/>
          </a:xfrm>
          <a:prstGeom prst="round2SameRect">
            <a:avLst>
              <a:gd name="adj1" fmla="val 18309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DD9919-53E7-0640-A06C-8AC5B6C36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8005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66895C-006E-2D47-834D-9550E947AE4C}"/>
              </a:ext>
            </a:extLst>
          </p:cNvPr>
          <p:cNvSpPr txBox="1"/>
          <p:nvPr/>
        </p:nvSpPr>
        <p:spPr>
          <a:xfrm>
            <a:off x="506911" y="76200"/>
            <a:ext cx="747736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C000"/>
                </a:solidFill>
              </a:rPr>
              <a:t>Important support for the SEEIIST Design Phase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7924800" y="91367"/>
            <a:ext cx="990600" cy="59443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0DD359E-41C8-344E-AC3E-33317404A281}"/>
              </a:ext>
            </a:extLst>
          </p:cNvPr>
          <p:cNvGrpSpPr/>
          <p:nvPr/>
        </p:nvGrpSpPr>
        <p:grpSpPr>
          <a:xfrm>
            <a:off x="76200" y="990600"/>
            <a:ext cx="9034346" cy="1600200"/>
            <a:chOff x="76200" y="990600"/>
            <a:chExt cx="9034346" cy="16002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C84ABD-3B1E-CF42-8271-970E3DF8F18A}"/>
                </a:ext>
              </a:extLst>
            </p:cNvPr>
            <p:cNvSpPr txBox="1"/>
            <p:nvPr/>
          </p:nvSpPr>
          <p:spPr>
            <a:xfrm>
              <a:off x="412595" y="1086384"/>
              <a:ext cx="6369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lang="en-US" sz="2000" dirty="0">
                  <a:solidFill>
                    <a:srgbClr val="FFC000"/>
                  </a:solidFill>
                </a:rPr>
                <a:t>European Commission – Directorate General for Research and Innovation (EC DG-RTD)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7BBDE3-344E-8346-AA30-FC7F9809749C}"/>
                </a:ext>
              </a:extLst>
            </p:cNvPr>
            <p:cNvSpPr txBox="1"/>
            <p:nvPr/>
          </p:nvSpPr>
          <p:spPr>
            <a:xfrm>
              <a:off x="771292" y="1924584"/>
              <a:ext cx="745830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Strong recognition of the Project by the Commissioner Moedas</a:t>
              </a:r>
            </a:p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First direct financial support of 1 MEUR for the 1</a:t>
              </a:r>
              <a:r>
                <a:rPr lang="en-US" sz="1700" baseline="30000" dirty="0">
                  <a:solidFill>
                    <a:schemeClr val="bg1"/>
                  </a:solidFill>
                </a:rPr>
                <a:t>st</a:t>
              </a:r>
              <a:r>
                <a:rPr lang="en-US" sz="1700" dirty="0">
                  <a:solidFill>
                    <a:schemeClr val="bg1"/>
                  </a:solidFill>
                </a:rPr>
                <a:t> stage of Design Study Phase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1" y="990600"/>
              <a:ext cx="1676400" cy="1162584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A0A93EA-344A-4C46-8911-E27E2B6AA345}"/>
                </a:ext>
              </a:extLst>
            </p:cNvPr>
            <p:cNvCxnSpPr/>
            <p:nvPr/>
          </p:nvCxnSpPr>
          <p:spPr>
            <a:xfrm>
              <a:off x="76200" y="2590800"/>
              <a:ext cx="903434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810DE5-882A-0C43-8A5E-E04A6DD1E4B6}"/>
              </a:ext>
            </a:extLst>
          </p:cNvPr>
          <p:cNvGrpSpPr/>
          <p:nvPr/>
        </p:nvGrpSpPr>
        <p:grpSpPr>
          <a:xfrm>
            <a:off x="46593" y="2743200"/>
            <a:ext cx="9034346" cy="1371600"/>
            <a:chOff x="46593" y="2743200"/>
            <a:chExt cx="9034346" cy="13716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E9827C-E85D-1E40-A700-CDEC322F7A82}"/>
                </a:ext>
              </a:extLst>
            </p:cNvPr>
            <p:cNvSpPr txBox="1"/>
            <p:nvPr/>
          </p:nvSpPr>
          <p:spPr>
            <a:xfrm>
              <a:off x="412595" y="2743200"/>
              <a:ext cx="861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lang="en-US" sz="2000" dirty="0">
                  <a:solidFill>
                    <a:srgbClr val="FFC000"/>
                  </a:solidFill>
                </a:rPr>
                <a:t>CERN – European Organization for Nuclear Research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5C3344-2B28-444C-B0A1-3402840E4ECE}"/>
                </a:ext>
              </a:extLst>
            </p:cNvPr>
            <p:cNvSpPr txBox="1"/>
            <p:nvPr/>
          </p:nvSpPr>
          <p:spPr>
            <a:xfrm>
              <a:off x="757437" y="3192217"/>
              <a:ext cx="701496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Hosts the Working Group 1 </a:t>
              </a:r>
              <a:r>
                <a:rPr lang="mr-IN" sz="1700" dirty="0">
                  <a:solidFill>
                    <a:schemeClr val="bg1"/>
                  </a:solidFill>
                </a:rPr>
                <a:t>–</a:t>
              </a:r>
              <a:r>
                <a:rPr lang="en-US" sz="1700" dirty="0">
                  <a:solidFill>
                    <a:schemeClr val="bg1"/>
                  </a:solidFill>
                </a:rPr>
                <a:t> Accelerator Design </a:t>
              </a:r>
              <a:r>
                <a:rPr lang="mr-IN" sz="1700" dirty="0">
                  <a:solidFill>
                    <a:schemeClr val="bg1"/>
                  </a:solidFill>
                </a:rPr>
                <a:t>– </a:t>
              </a:r>
              <a:r>
                <a:rPr lang="en-US" sz="1700" dirty="0">
                  <a:solidFill>
                    <a:schemeClr val="bg1"/>
                  </a:solidFill>
                </a:rPr>
                <a:t>part of the  </a:t>
              </a:r>
              <a:br>
                <a:rPr lang="en-US" sz="1700" dirty="0">
                  <a:solidFill>
                    <a:schemeClr val="bg1"/>
                  </a:solidFill>
                </a:rPr>
              </a:br>
              <a:r>
                <a:rPr lang="en-US" sz="1700" dirty="0">
                  <a:solidFill>
                    <a:schemeClr val="bg1"/>
                  </a:solidFill>
                </a:rPr>
                <a:t>SEEIIST Design Study Phase</a:t>
              </a:r>
            </a:p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Great benefit from long experience in the design of medical accelerators</a:t>
              </a:r>
            </a:p>
          </p:txBody>
        </p:sp>
        <p:pic>
          <p:nvPicPr>
            <p:cNvPr id="13" name="Picture 12" descr="cern_logo_1.png"/>
            <p:cNvPicPr>
              <a:picLocks noChangeAspect="1"/>
            </p:cNvPicPr>
            <p:nvPr/>
          </p:nvPicPr>
          <p:blipFill>
            <a:blip r:embed="rId5">
              <a:lum bright="100000" contrast="-100000"/>
            </a:blip>
            <a:stretch>
              <a:fillRect/>
            </a:stretch>
          </p:blipFill>
          <p:spPr>
            <a:xfrm>
              <a:off x="7689742" y="2895600"/>
              <a:ext cx="1021088" cy="1004070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EE5536-A1B2-1F40-98C1-B7CA402D1AC3}"/>
                </a:ext>
              </a:extLst>
            </p:cNvPr>
            <p:cNvCxnSpPr/>
            <p:nvPr/>
          </p:nvCxnSpPr>
          <p:spPr>
            <a:xfrm>
              <a:off x="46593" y="4114800"/>
              <a:ext cx="903434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A13FECA-ABDB-D64A-BCF1-5461D0620B44}"/>
              </a:ext>
            </a:extLst>
          </p:cNvPr>
          <p:cNvGrpSpPr/>
          <p:nvPr/>
        </p:nvGrpSpPr>
        <p:grpSpPr>
          <a:xfrm>
            <a:off x="16776" y="5769110"/>
            <a:ext cx="9034346" cy="1012690"/>
            <a:chOff x="16776" y="5769110"/>
            <a:chExt cx="9034346" cy="101269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E2E65D-47B2-4242-8860-B04947C6899E}"/>
                </a:ext>
              </a:extLst>
            </p:cNvPr>
            <p:cNvSpPr txBox="1"/>
            <p:nvPr/>
          </p:nvSpPr>
          <p:spPr>
            <a:xfrm>
              <a:off x="457538" y="5769110"/>
              <a:ext cx="6345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lang="en-US" sz="2000" dirty="0">
                  <a:solidFill>
                    <a:srgbClr val="FFC000"/>
                  </a:solidFill>
                </a:rPr>
                <a:t>IAEA – International Atomic Energy Agency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CC63BD-CF9B-0942-80EF-DDD203E026C5}"/>
                </a:ext>
              </a:extLst>
            </p:cNvPr>
            <p:cNvSpPr txBox="1"/>
            <p:nvPr/>
          </p:nvSpPr>
          <p:spPr>
            <a:xfrm>
              <a:off x="778219" y="6150110"/>
              <a:ext cx="648156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Support by the IAEA for the Capacity building program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5" r="4726"/>
            <a:stretch/>
          </p:blipFill>
          <p:spPr>
            <a:xfrm>
              <a:off x="7609401" y="5791200"/>
              <a:ext cx="1021089" cy="835291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5A6F7CD-5A8B-BF4C-BC9C-7C54A8CFB85E}"/>
                </a:ext>
              </a:extLst>
            </p:cNvPr>
            <p:cNvCxnSpPr/>
            <p:nvPr/>
          </p:nvCxnSpPr>
          <p:spPr>
            <a:xfrm>
              <a:off x="16776" y="6781800"/>
              <a:ext cx="903434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5CB16BE-6D2E-1843-AAC7-DEB681C6A53E}"/>
              </a:ext>
            </a:extLst>
          </p:cNvPr>
          <p:cNvGrpSpPr/>
          <p:nvPr/>
        </p:nvGrpSpPr>
        <p:grpSpPr>
          <a:xfrm>
            <a:off x="46593" y="4236420"/>
            <a:ext cx="9034346" cy="1402380"/>
            <a:chOff x="46593" y="4236420"/>
            <a:chExt cx="9034346" cy="1402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E9827C-E85D-1E40-A700-CDEC322F7A82}"/>
                </a:ext>
              </a:extLst>
            </p:cNvPr>
            <p:cNvSpPr txBox="1"/>
            <p:nvPr/>
          </p:nvSpPr>
          <p:spPr>
            <a:xfrm>
              <a:off x="412595" y="4236420"/>
              <a:ext cx="861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lang="en-US" sz="2000" dirty="0">
                  <a:solidFill>
                    <a:srgbClr val="FFC000"/>
                  </a:solidFill>
                </a:rPr>
                <a:t>GSI-FAIR – Facility for Antiproton and Ion Research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C3344-2B28-444C-B0A1-3402840E4ECE}"/>
                </a:ext>
              </a:extLst>
            </p:cNvPr>
            <p:cNvSpPr txBox="1"/>
            <p:nvPr/>
          </p:nvSpPr>
          <p:spPr>
            <a:xfrm>
              <a:off x="757437" y="4685437"/>
              <a:ext cx="632916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Hosts the Working Group 2 </a:t>
              </a:r>
              <a:r>
                <a:rPr lang="mr-IN" sz="1700" dirty="0">
                  <a:solidFill>
                    <a:schemeClr val="bg1"/>
                  </a:solidFill>
                </a:rPr>
                <a:t>–</a:t>
              </a:r>
              <a:r>
                <a:rPr lang="en-US" sz="1700" dirty="0">
                  <a:solidFill>
                    <a:schemeClr val="bg1"/>
                  </a:solidFill>
                </a:rPr>
                <a:t> R&amp;D and Scientific Aspects of the </a:t>
              </a:r>
              <a:br>
                <a:rPr lang="en-US" sz="1700" dirty="0">
                  <a:solidFill>
                    <a:schemeClr val="bg1"/>
                  </a:solidFill>
                </a:rPr>
              </a:br>
              <a:r>
                <a:rPr lang="en-US" sz="1700" dirty="0">
                  <a:solidFill>
                    <a:schemeClr val="bg1"/>
                  </a:solidFill>
                </a:rPr>
                <a:t>SEEIIST Design Study Phase</a:t>
              </a:r>
            </a:p>
            <a:p>
              <a:pPr marL="342900" indent="-342900">
                <a:buFont typeface="Wingdings" charset="2"/>
                <a:buChar char="§"/>
              </a:pPr>
              <a:r>
                <a:rPr lang="en-US" sz="1700" dirty="0">
                  <a:solidFill>
                    <a:schemeClr val="bg1"/>
                  </a:solidFill>
                </a:rPr>
                <a:t>Great benefit from long experience in Bio- and Medical Physics 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6520E7B-335C-7145-8A63-8FA55DB12DD3}"/>
                </a:ext>
              </a:extLst>
            </p:cNvPr>
            <p:cNvCxnSpPr/>
            <p:nvPr/>
          </p:nvCxnSpPr>
          <p:spPr>
            <a:xfrm>
              <a:off x="46593" y="5638800"/>
              <a:ext cx="9034346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F0A431E-E874-2E40-848A-4B066BFDA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8" t="13128" r="5510" b="14324"/>
            <a:stretch/>
          </p:blipFill>
          <p:spPr>
            <a:xfrm>
              <a:off x="7705491" y="4506044"/>
              <a:ext cx="924999" cy="816466"/>
            </a:xfrm>
            <a:prstGeom prst="rect">
              <a:avLst/>
            </a:prstGeom>
          </p:spPr>
        </p:pic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89877DE-66D4-D043-B938-3D9BA679EF7E}"/>
              </a:ext>
            </a:extLst>
          </p:cNvPr>
          <p:cNvCxnSpPr>
            <a:cxnSpLocks/>
          </p:cNvCxnSpPr>
          <p:nvPr/>
        </p:nvCxnSpPr>
        <p:spPr>
          <a:xfrm flipV="1">
            <a:off x="152400" y="838200"/>
            <a:ext cx="0" cy="1549538"/>
          </a:xfrm>
          <a:prstGeom prst="line">
            <a:avLst/>
          </a:prstGeom>
          <a:ln w="146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71A27D-FCFC-9D45-B37A-10927CEF786D}"/>
              </a:ext>
            </a:extLst>
          </p:cNvPr>
          <p:cNvCxnSpPr>
            <a:cxnSpLocks/>
          </p:cNvCxnSpPr>
          <p:nvPr/>
        </p:nvCxnSpPr>
        <p:spPr>
          <a:xfrm flipV="1">
            <a:off x="152400" y="2514600"/>
            <a:ext cx="0" cy="1549538"/>
          </a:xfrm>
          <a:prstGeom prst="line">
            <a:avLst/>
          </a:prstGeom>
          <a:ln w="146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1F6302E-8307-4243-B979-0C2762C93795}"/>
              </a:ext>
            </a:extLst>
          </p:cNvPr>
          <p:cNvCxnSpPr>
            <a:cxnSpLocks/>
          </p:cNvCxnSpPr>
          <p:nvPr/>
        </p:nvCxnSpPr>
        <p:spPr>
          <a:xfrm flipV="1">
            <a:off x="152400" y="4191000"/>
            <a:ext cx="0" cy="1549538"/>
          </a:xfrm>
          <a:prstGeom prst="line">
            <a:avLst/>
          </a:prstGeom>
          <a:ln w="146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ABAC6A0-E065-0943-AEB4-F52686F59F69}"/>
              </a:ext>
            </a:extLst>
          </p:cNvPr>
          <p:cNvCxnSpPr>
            <a:cxnSpLocks/>
          </p:cNvCxnSpPr>
          <p:nvPr/>
        </p:nvCxnSpPr>
        <p:spPr>
          <a:xfrm flipV="1">
            <a:off x="152400" y="5816738"/>
            <a:ext cx="0" cy="1041262"/>
          </a:xfrm>
          <a:prstGeom prst="line">
            <a:avLst/>
          </a:prstGeom>
          <a:ln w="146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1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E9DEFC53-7A0F-1641-9074-D9ED72AFBCFF}"/>
              </a:ext>
            </a:extLst>
          </p:cNvPr>
          <p:cNvSpPr/>
          <p:nvPr/>
        </p:nvSpPr>
        <p:spPr>
          <a:xfrm>
            <a:off x="0" y="0"/>
            <a:ext cx="9144000" cy="533400"/>
          </a:xfrm>
          <a:prstGeom prst="round2SameRect">
            <a:avLst>
              <a:gd name="adj1" fmla="val 18309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schemeClr val="accent2">
                <a:lumMod val="60000"/>
                <a:lumOff val="40000"/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26F7D5-CB9B-4544-A277-3E599B685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 r="76667" b="17354"/>
          <a:stretch/>
        </p:blipFill>
        <p:spPr>
          <a:xfrm>
            <a:off x="0" y="3717"/>
            <a:ext cx="9133778" cy="556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0"/>
            <a:ext cx="66294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C000"/>
                </a:solidFill>
              </a:rPr>
              <a:t>  Another Political Milestone for SEEIIST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4050" y="5863679"/>
            <a:ext cx="8401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Signature of Memorandum on 5 July 2019 in Poznan, Poland at the occasion of the </a:t>
            </a:r>
            <a:r>
              <a:rPr lang="en-US" sz="2400" dirty="0">
                <a:solidFill>
                  <a:srgbClr val="FFC000"/>
                </a:solidFill>
              </a:rPr>
              <a:t>6</a:t>
            </a:r>
            <a:r>
              <a:rPr lang="en-US" sz="2400" baseline="30000" dirty="0">
                <a:solidFill>
                  <a:srgbClr val="FFC000"/>
                </a:solidFill>
              </a:rPr>
              <a:t>th</a:t>
            </a:r>
            <a:r>
              <a:rPr lang="en-US" sz="2400" dirty="0">
                <a:solidFill>
                  <a:srgbClr val="FFC000"/>
                </a:solidFill>
              </a:rPr>
              <a:t> Summit of the Berlin Process 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C166D-F578-2E42-80DB-99FF87276049}"/>
              </a:ext>
            </a:extLst>
          </p:cNvPr>
          <p:cNvSpPr txBox="1"/>
          <p:nvPr/>
        </p:nvSpPr>
        <p:spPr>
          <a:xfrm>
            <a:off x="76200" y="26313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D651"/>
                </a:solidFill>
              </a:rPr>
              <a:t>SEEIIST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CA7F7-E4CE-5348-A715-D1F3CB5DE26B}"/>
              </a:ext>
            </a:extLst>
          </p:cNvPr>
          <p:cNvSpPr txBox="1"/>
          <p:nvPr/>
        </p:nvSpPr>
        <p:spPr>
          <a:xfrm>
            <a:off x="374825" y="783848"/>
            <a:ext cx="8311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rgbClr val="FFC000"/>
                </a:solidFill>
              </a:rPr>
              <a:t>Memorandum of Cooperation signed by six Prime Ministers of the SEE Region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B5D927-D5E1-AB4A-960D-6E9AF0A77119}"/>
              </a:ext>
            </a:extLst>
          </p:cNvPr>
          <p:cNvGrpSpPr/>
          <p:nvPr/>
        </p:nvGrpSpPr>
        <p:grpSpPr>
          <a:xfrm>
            <a:off x="590250" y="1757462"/>
            <a:ext cx="7867950" cy="4094667"/>
            <a:chOff x="1219200" y="1785045"/>
            <a:chExt cx="5565157" cy="31638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4387A3-EDCD-EE49-9ACD-CD1504866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80" b="9321"/>
            <a:stretch/>
          </p:blipFill>
          <p:spPr>
            <a:xfrm>
              <a:off x="1219200" y="2299891"/>
              <a:ext cx="5565157" cy="26489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3CFD06-6240-2440-8BF4-7B4C43083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13"/>
            <a:stretch/>
          </p:blipFill>
          <p:spPr>
            <a:xfrm>
              <a:off x="1219200" y="1785045"/>
              <a:ext cx="5565157" cy="54862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281A867-6ACB-7F40-BFE4-E8F24BA1C0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3139"/>
          <a:stretch/>
        </p:blipFill>
        <p:spPr>
          <a:xfrm>
            <a:off x="8224489" y="26313"/>
            <a:ext cx="762000" cy="4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9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13463</TotalTime>
  <Words>1200</Words>
  <Application>Microsoft Macintosh PowerPoint</Application>
  <PresentationFormat>On-screen Show (4:3)</PresentationFormat>
  <Paragraphs>128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Calibri</vt:lpstr>
      <vt:lpstr>Mangal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Kabinet Ministarstva nauke</dc:creator>
  <cp:lastModifiedBy>Sanja Damjanovic</cp:lastModifiedBy>
  <cp:revision>1646</cp:revision>
  <cp:lastPrinted>2019-04-28T12:25:48Z</cp:lastPrinted>
  <dcterms:created xsi:type="dcterms:W3CDTF">2017-03-09T12:18:38Z</dcterms:created>
  <dcterms:modified xsi:type="dcterms:W3CDTF">2020-01-21T18:42:20Z</dcterms:modified>
</cp:coreProperties>
</file>