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2" r:id="rId3"/>
    <p:sldId id="333" r:id="rId4"/>
    <p:sldId id="343" r:id="rId5"/>
    <p:sldId id="352" r:id="rId6"/>
    <p:sldId id="353" r:id="rId7"/>
    <p:sldId id="354" r:id="rId8"/>
    <p:sldId id="339" r:id="rId9"/>
    <p:sldId id="340" r:id="rId10"/>
    <p:sldId id="346" r:id="rId11"/>
    <p:sldId id="348" r:id="rId12"/>
    <p:sldId id="349" r:id="rId13"/>
    <p:sldId id="350" r:id="rId14"/>
    <p:sldId id="351" r:id="rId15"/>
    <p:sldId id="344" r:id="rId16"/>
    <p:sldId id="328" r:id="rId17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4B6F1"/>
    <a:srgbClr val="00FFFF"/>
    <a:srgbClr val="FF00FF"/>
    <a:srgbClr val="00CC00"/>
    <a:srgbClr val="5B9BD5"/>
    <a:srgbClr val="B800B4"/>
    <a:srgbClr val="660066"/>
    <a:srgbClr val="FFCC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746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jan\work\presentations\20210325_mpw2_calibration\calibration\W11_5e14_C2R4_ext50Ohm_1000mV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jan\work\presentations\20210325_mpw2_calibration\calibration\W11_5e14_C2R4_ext50Ohm_1000mV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7.5681850635441958E-2"/>
          <c:y val="1.9984508133230054E-2"/>
          <c:w val="0.90908658194107295"/>
          <c:h val="0.86173508907823382"/>
        </c:manualLayout>
      </c:layout>
      <c:scatterChart>
        <c:scatterStyle val="lineMarker"/>
        <c:varyColors val="0"/>
        <c:ser>
          <c:idx val="0"/>
          <c:order val="0"/>
          <c:tx>
            <c:strRef>
              <c:f>'C2R1 950 mV'!$A$20</c:f>
              <c:strCache>
                <c:ptCount val="1"/>
                <c:pt idx="0">
                  <c:v>C2R4 1000 mV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'C2R4 950 mV'!$C$2:$C$12</c:f>
              <c:numCache>
                <c:formatCode>General</c:formatCode>
                <c:ptCount val="11"/>
                <c:pt idx="0">
                  <c:v>11</c:v>
                </c:pt>
                <c:pt idx="1">
                  <c:v>38</c:v>
                </c:pt>
                <c:pt idx="2">
                  <c:v>56</c:v>
                </c:pt>
                <c:pt idx="3">
                  <c:v>70</c:v>
                </c:pt>
                <c:pt idx="4">
                  <c:v>93</c:v>
                </c:pt>
                <c:pt idx="5">
                  <c:v>112</c:v>
                </c:pt>
                <c:pt idx="6">
                  <c:v>130</c:v>
                </c:pt>
                <c:pt idx="7">
                  <c:v>149</c:v>
                </c:pt>
                <c:pt idx="8">
                  <c:v>180</c:v>
                </c:pt>
                <c:pt idx="9">
                  <c:v>224</c:v>
                </c:pt>
                <c:pt idx="10">
                  <c:v>315</c:v>
                </c:pt>
              </c:numCache>
            </c:numRef>
          </c:xVal>
          <c:yVal>
            <c:numRef>
              <c:f>'C2R4 950 mV'!$B$2:$B$12</c:f>
              <c:numCache>
                <c:formatCode>General</c:formatCode>
                <c:ptCount val="11"/>
                <c:pt idx="0">
                  <c:v>875.00000000000011</c:v>
                </c:pt>
                <c:pt idx="1">
                  <c:v>1750.0000000000002</c:v>
                </c:pt>
                <c:pt idx="2">
                  <c:v>2625.0000000000005</c:v>
                </c:pt>
                <c:pt idx="3">
                  <c:v>3500.0000000000005</c:v>
                </c:pt>
                <c:pt idx="4">
                  <c:v>5250.0000000000009</c:v>
                </c:pt>
                <c:pt idx="5">
                  <c:v>7000.0000000000009</c:v>
                </c:pt>
                <c:pt idx="6">
                  <c:v>8750.0000000000018</c:v>
                </c:pt>
                <c:pt idx="7">
                  <c:v>10500.000000000002</c:v>
                </c:pt>
                <c:pt idx="8">
                  <c:v>14000.000000000002</c:v>
                </c:pt>
                <c:pt idx="9">
                  <c:v>17500.000000000004</c:v>
                </c:pt>
                <c:pt idx="10">
                  <c:v>31500.000000000007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AB-4468-AC4D-633D9751FD00}"/>
            </c:ext>
          </c:extLst>
        </c:ser>
        <c:ser>
          <c:idx val="1"/>
          <c:order val="1"/>
          <c:tx>
            <c:strRef>
              <c:f>'C2R1 950 mV'!$A$19</c:f>
              <c:strCache>
                <c:ptCount val="1"/>
                <c:pt idx="0">
                  <c:v>C2R4 950 mV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'C2R4 1000 mV'!$C$2:$C$30</c:f>
              <c:numCache>
                <c:formatCode>General</c:formatCode>
                <c:ptCount val="29"/>
                <c:pt idx="0">
                  <c:v>7</c:v>
                </c:pt>
                <c:pt idx="1">
                  <c:v>13</c:v>
                </c:pt>
                <c:pt idx="2">
                  <c:v>17</c:v>
                </c:pt>
                <c:pt idx="3">
                  <c:v>23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44</c:v>
                </c:pt>
                <c:pt idx="8">
                  <c:v>48</c:v>
                </c:pt>
                <c:pt idx="9">
                  <c:v>52</c:v>
                </c:pt>
                <c:pt idx="10">
                  <c:v>55</c:v>
                </c:pt>
                <c:pt idx="11">
                  <c:v>61</c:v>
                </c:pt>
                <c:pt idx="12">
                  <c:v>67</c:v>
                </c:pt>
                <c:pt idx="13">
                  <c:v>72</c:v>
                </c:pt>
                <c:pt idx="14">
                  <c:v>77</c:v>
                </c:pt>
                <c:pt idx="15">
                  <c:v>81</c:v>
                </c:pt>
                <c:pt idx="16">
                  <c:v>86</c:v>
                </c:pt>
                <c:pt idx="17">
                  <c:v>90</c:v>
                </c:pt>
                <c:pt idx="18">
                  <c:v>94</c:v>
                </c:pt>
                <c:pt idx="19">
                  <c:v>97</c:v>
                </c:pt>
                <c:pt idx="20">
                  <c:v>101</c:v>
                </c:pt>
                <c:pt idx="21">
                  <c:v>110</c:v>
                </c:pt>
                <c:pt idx="22">
                  <c:v>119</c:v>
                </c:pt>
                <c:pt idx="23">
                  <c:v>137</c:v>
                </c:pt>
                <c:pt idx="24">
                  <c:v>155</c:v>
                </c:pt>
                <c:pt idx="25">
                  <c:v>173</c:v>
                </c:pt>
                <c:pt idx="26">
                  <c:v>192</c:v>
                </c:pt>
                <c:pt idx="27">
                  <c:v>210</c:v>
                </c:pt>
                <c:pt idx="28">
                  <c:v>303</c:v>
                </c:pt>
              </c:numCache>
            </c:numRef>
          </c:xVal>
          <c:yVal>
            <c:numRef>
              <c:f>'C2R4 1000 mV'!$B$2:$B$30</c:f>
              <c:numCache>
                <c:formatCode>General</c:formatCode>
                <c:ptCount val="29"/>
                <c:pt idx="0">
                  <c:v>1750.0000000000002</c:v>
                </c:pt>
                <c:pt idx="1">
                  <c:v>1925.0000000000002</c:v>
                </c:pt>
                <c:pt idx="2">
                  <c:v>2100</c:v>
                </c:pt>
                <c:pt idx="3">
                  <c:v>2275.0000000000005</c:v>
                </c:pt>
                <c:pt idx="4">
                  <c:v>2450.0000000000005</c:v>
                </c:pt>
                <c:pt idx="5">
                  <c:v>2625.0000000000005</c:v>
                </c:pt>
                <c:pt idx="6">
                  <c:v>2800</c:v>
                </c:pt>
                <c:pt idx="7">
                  <c:v>2975.0000000000005</c:v>
                </c:pt>
                <c:pt idx="8">
                  <c:v>3150</c:v>
                </c:pt>
                <c:pt idx="9">
                  <c:v>3325.0000000000005</c:v>
                </c:pt>
                <c:pt idx="10">
                  <c:v>3500.0000000000005</c:v>
                </c:pt>
                <c:pt idx="11">
                  <c:v>3850.0000000000005</c:v>
                </c:pt>
                <c:pt idx="12">
                  <c:v>4200</c:v>
                </c:pt>
                <c:pt idx="13">
                  <c:v>4550.0000000000009</c:v>
                </c:pt>
                <c:pt idx="14">
                  <c:v>4900.0000000000009</c:v>
                </c:pt>
                <c:pt idx="15">
                  <c:v>5250.0000000000009</c:v>
                </c:pt>
                <c:pt idx="16">
                  <c:v>5600</c:v>
                </c:pt>
                <c:pt idx="17">
                  <c:v>5950.0000000000009</c:v>
                </c:pt>
                <c:pt idx="18">
                  <c:v>6300</c:v>
                </c:pt>
                <c:pt idx="19">
                  <c:v>6650.0000000000009</c:v>
                </c:pt>
                <c:pt idx="20">
                  <c:v>7000.0000000000009</c:v>
                </c:pt>
                <c:pt idx="21">
                  <c:v>7875.0000000000018</c:v>
                </c:pt>
                <c:pt idx="22">
                  <c:v>8750.0000000000018</c:v>
                </c:pt>
                <c:pt idx="23">
                  <c:v>10500.000000000002</c:v>
                </c:pt>
                <c:pt idx="24">
                  <c:v>12250</c:v>
                </c:pt>
                <c:pt idx="25">
                  <c:v>14000.000000000002</c:v>
                </c:pt>
                <c:pt idx="26">
                  <c:v>15750.000000000004</c:v>
                </c:pt>
                <c:pt idx="27">
                  <c:v>17500.000000000004</c:v>
                </c:pt>
                <c:pt idx="28">
                  <c:v>31500.000000000007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AB-4468-AC4D-633D9751FD00}"/>
            </c:ext>
          </c:extLst>
        </c:ser>
        <c:ser>
          <c:idx val="2"/>
          <c:order val="2"/>
          <c:tx>
            <c:strRef>
              <c:f>'C2R1 950 mV'!$A$23</c:f>
              <c:strCache>
                <c:ptCount val="1"/>
                <c:pt idx="0">
                  <c:v>C2R3 950 mV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</c:marker>
          <c:xVal>
            <c:numRef>
              <c:f>'C2R3 950 mV'!$C$2:$C$12</c:f>
              <c:numCache>
                <c:formatCode>General</c:formatCode>
                <c:ptCount val="11"/>
                <c:pt idx="0">
                  <c:v>3</c:v>
                </c:pt>
                <c:pt idx="1">
                  <c:v>18</c:v>
                </c:pt>
                <c:pt idx="2">
                  <c:v>34</c:v>
                </c:pt>
                <c:pt idx="3">
                  <c:v>45</c:v>
                </c:pt>
                <c:pt idx="4">
                  <c:v>65</c:v>
                </c:pt>
                <c:pt idx="5">
                  <c:v>82</c:v>
                </c:pt>
                <c:pt idx="6">
                  <c:v>98</c:v>
                </c:pt>
                <c:pt idx="7">
                  <c:v>113</c:v>
                </c:pt>
                <c:pt idx="8">
                  <c:v>142</c:v>
                </c:pt>
                <c:pt idx="9">
                  <c:v>172</c:v>
                </c:pt>
                <c:pt idx="10">
                  <c:v>248</c:v>
                </c:pt>
              </c:numCache>
            </c:numRef>
          </c:xVal>
          <c:yVal>
            <c:numRef>
              <c:f>'C2R3 950 mV'!$B$2:$B$12</c:f>
              <c:numCache>
                <c:formatCode>General</c:formatCode>
                <c:ptCount val="11"/>
                <c:pt idx="0">
                  <c:v>875.00000000000011</c:v>
                </c:pt>
                <c:pt idx="1">
                  <c:v>1750.0000000000002</c:v>
                </c:pt>
                <c:pt idx="2">
                  <c:v>2625.0000000000005</c:v>
                </c:pt>
                <c:pt idx="3">
                  <c:v>3500.0000000000005</c:v>
                </c:pt>
                <c:pt idx="4">
                  <c:v>5250.0000000000009</c:v>
                </c:pt>
                <c:pt idx="5">
                  <c:v>7000.0000000000009</c:v>
                </c:pt>
                <c:pt idx="6">
                  <c:v>8750.0000000000018</c:v>
                </c:pt>
                <c:pt idx="7">
                  <c:v>10500.000000000002</c:v>
                </c:pt>
                <c:pt idx="8">
                  <c:v>14000.000000000002</c:v>
                </c:pt>
                <c:pt idx="9">
                  <c:v>17500.000000000004</c:v>
                </c:pt>
                <c:pt idx="10">
                  <c:v>31500.000000000007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AB-4468-AC4D-633D9751FD00}"/>
            </c:ext>
          </c:extLst>
        </c:ser>
        <c:ser>
          <c:idx val="3"/>
          <c:order val="3"/>
          <c:tx>
            <c:strRef>
              <c:f>'C2R1 950 mV'!$A$24</c:f>
              <c:strCache>
                <c:ptCount val="1"/>
                <c:pt idx="0">
                  <c:v>C2R3 1000 mV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'C2R3 1000 mV'!$C$2:$C$11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30</c:v>
                </c:pt>
                <c:pt idx="3">
                  <c:v>55</c:v>
                </c:pt>
                <c:pt idx="4">
                  <c:v>74</c:v>
                </c:pt>
                <c:pt idx="5">
                  <c:v>90</c:v>
                </c:pt>
                <c:pt idx="6">
                  <c:v>105</c:v>
                </c:pt>
                <c:pt idx="7">
                  <c:v>134</c:v>
                </c:pt>
                <c:pt idx="8">
                  <c:v>164</c:v>
                </c:pt>
                <c:pt idx="9">
                  <c:v>240</c:v>
                </c:pt>
              </c:numCache>
            </c:numRef>
          </c:xVal>
          <c:yVal>
            <c:numRef>
              <c:f>'C2R3 1000 mV'!$B$2:$B$11</c:f>
              <c:numCache>
                <c:formatCode>General</c:formatCode>
                <c:ptCount val="10"/>
                <c:pt idx="0">
                  <c:v>1750.0000000000002</c:v>
                </c:pt>
                <c:pt idx="1">
                  <c:v>2625.0000000000005</c:v>
                </c:pt>
                <c:pt idx="2">
                  <c:v>3500.0000000000005</c:v>
                </c:pt>
                <c:pt idx="3">
                  <c:v>5250.0000000000009</c:v>
                </c:pt>
                <c:pt idx="4">
                  <c:v>7000.0000000000009</c:v>
                </c:pt>
                <c:pt idx="5">
                  <c:v>8750.0000000000018</c:v>
                </c:pt>
                <c:pt idx="6">
                  <c:v>10500.000000000002</c:v>
                </c:pt>
                <c:pt idx="7">
                  <c:v>14000.000000000002</c:v>
                </c:pt>
                <c:pt idx="8">
                  <c:v>17500.000000000004</c:v>
                </c:pt>
                <c:pt idx="9">
                  <c:v>31500.000000000007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6AB-4468-AC4D-633D9751FD00}"/>
            </c:ext>
          </c:extLst>
        </c:ser>
        <c:ser>
          <c:idx val="4"/>
          <c:order val="4"/>
          <c:tx>
            <c:strRef>
              <c:f>'C2R1 950 mV'!$A$21</c:f>
              <c:strCache>
                <c:ptCount val="1"/>
                <c:pt idx="0">
                  <c:v>C2R1 950 mV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'C2R1 950 mV'!$C$2:$C$12</c:f>
              <c:numCache>
                <c:formatCode>General</c:formatCode>
                <c:ptCount val="11"/>
                <c:pt idx="0">
                  <c:v>10</c:v>
                </c:pt>
                <c:pt idx="1">
                  <c:v>32</c:v>
                </c:pt>
                <c:pt idx="2">
                  <c:v>50</c:v>
                </c:pt>
                <c:pt idx="3">
                  <c:v>64</c:v>
                </c:pt>
                <c:pt idx="4">
                  <c:v>91</c:v>
                </c:pt>
                <c:pt idx="5">
                  <c:v>115</c:v>
                </c:pt>
                <c:pt idx="6">
                  <c:v>138</c:v>
                </c:pt>
                <c:pt idx="7">
                  <c:v>160</c:v>
                </c:pt>
                <c:pt idx="8">
                  <c:v>206</c:v>
                </c:pt>
                <c:pt idx="9">
                  <c:v>250</c:v>
                </c:pt>
                <c:pt idx="10">
                  <c:v>361</c:v>
                </c:pt>
              </c:numCache>
            </c:numRef>
          </c:xVal>
          <c:yVal>
            <c:numRef>
              <c:f>'C2R1 950 mV'!$B$2:$B$12</c:f>
              <c:numCache>
                <c:formatCode>General</c:formatCode>
                <c:ptCount val="11"/>
                <c:pt idx="0">
                  <c:v>875.00000000000011</c:v>
                </c:pt>
                <c:pt idx="1">
                  <c:v>1750.0000000000002</c:v>
                </c:pt>
                <c:pt idx="2">
                  <c:v>2625.0000000000005</c:v>
                </c:pt>
                <c:pt idx="3">
                  <c:v>3500.0000000000005</c:v>
                </c:pt>
                <c:pt idx="4">
                  <c:v>5250.0000000000009</c:v>
                </c:pt>
                <c:pt idx="5">
                  <c:v>7000.0000000000009</c:v>
                </c:pt>
                <c:pt idx="6">
                  <c:v>8750.0000000000018</c:v>
                </c:pt>
                <c:pt idx="7">
                  <c:v>10500.000000000002</c:v>
                </c:pt>
                <c:pt idx="8">
                  <c:v>14000.000000000002</c:v>
                </c:pt>
                <c:pt idx="9">
                  <c:v>17500.000000000004</c:v>
                </c:pt>
                <c:pt idx="10">
                  <c:v>31500.000000000007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6AB-4468-AC4D-633D9751FD00}"/>
            </c:ext>
          </c:extLst>
        </c:ser>
        <c:ser>
          <c:idx val="5"/>
          <c:order val="5"/>
          <c:tx>
            <c:strRef>
              <c:f>'C2R1 950 mV'!$A$22</c:f>
              <c:strCache>
                <c:ptCount val="1"/>
                <c:pt idx="0">
                  <c:v>C2R1 1000 mV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'C2R1 1000 mV'!$C$2:$C$11</c:f>
              <c:numCache>
                <c:formatCode>General</c:formatCode>
                <c:ptCount val="10"/>
                <c:pt idx="0">
                  <c:v>4</c:v>
                </c:pt>
                <c:pt idx="1">
                  <c:v>28</c:v>
                </c:pt>
                <c:pt idx="2">
                  <c:v>49</c:v>
                </c:pt>
                <c:pt idx="3">
                  <c:v>79</c:v>
                </c:pt>
                <c:pt idx="4">
                  <c:v>104</c:v>
                </c:pt>
                <c:pt idx="5">
                  <c:v>126</c:v>
                </c:pt>
                <c:pt idx="6">
                  <c:v>149</c:v>
                </c:pt>
                <c:pt idx="7">
                  <c:v>194</c:v>
                </c:pt>
                <c:pt idx="8">
                  <c:v>238</c:v>
                </c:pt>
                <c:pt idx="9">
                  <c:v>350</c:v>
                </c:pt>
              </c:numCache>
            </c:numRef>
          </c:xVal>
          <c:yVal>
            <c:numRef>
              <c:f>'C2R1 1000 mV'!$B$2:$B$11</c:f>
              <c:numCache>
                <c:formatCode>General</c:formatCode>
                <c:ptCount val="10"/>
                <c:pt idx="0">
                  <c:v>1750.0000000000002</c:v>
                </c:pt>
                <c:pt idx="1">
                  <c:v>2625.0000000000005</c:v>
                </c:pt>
                <c:pt idx="2">
                  <c:v>3500.0000000000005</c:v>
                </c:pt>
                <c:pt idx="3">
                  <c:v>5250.0000000000009</c:v>
                </c:pt>
                <c:pt idx="4">
                  <c:v>7000.0000000000009</c:v>
                </c:pt>
                <c:pt idx="5">
                  <c:v>8750.0000000000018</c:v>
                </c:pt>
                <c:pt idx="6">
                  <c:v>10500.000000000002</c:v>
                </c:pt>
                <c:pt idx="7">
                  <c:v>14000.000000000002</c:v>
                </c:pt>
                <c:pt idx="8">
                  <c:v>17500.000000000004</c:v>
                </c:pt>
                <c:pt idx="9">
                  <c:v>31500.000000000007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6AB-4468-AC4D-633D9751FD00}"/>
            </c:ext>
          </c:extLst>
        </c:ser>
        <c:ser>
          <c:idx val="6"/>
          <c:order val="6"/>
          <c:tx>
            <c:strRef>
              <c:f>'C2R1 950 mV'!$A$25</c:f>
              <c:strCache>
                <c:ptCount val="1"/>
                <c:pt idx="0">
                  <c:v>simulation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7"/>
          </c:marker>
          <c:xVal>
            <c:numRef>
              <c:f>Sim!$B$2:$B$26</c:f>
              <c:numCache>
                <c:formatCode>General</c:formatCode>
                <c:ptCount val="25"/>
                <c:pt idx="0">
                  <c:v>0</c:v>
                </c:pt>
                <c:pt idx="1">
                  <c:v>21</c:v>
                </c:pt>
                <c:pt idx="2">
                  <c:v>35</c:v>
                </c:pt>
                <c:pt idx="3">
                  <c:v>46</c:v>
                </c:pt>
                <c:pt idx="4">
                  <c:v>55</c:v>
                </c:pt>
                <c:pt idx="5">
                  <c:v>63</c:v>
                </c:pt>
                <c:pt idx="6">
                  <c:v>72</c:v>
                </c:pt>
                <c:pt idx="7">
                  <c:v>79</c:v>
                </c:pt>
                <c:pt idx="8">
                  <c:v>86</c:v>
                </c:pt>
                <c:pt idx="9">
                  <c:v>94</c:v>
                </c:pt>
                <c:pt idx="10">
                  <c:v>100</c:v>
                </c:pt>
                <c:pt idx="11">
                  <c:v>107</c:v>
                </c:pt>
                <c:pt idx="12">
                  <c:v>114</c:v>
                </c:pt>
                <c:pt idx="13">
                  <c:v>122</c:v>
                </c:pt>
                <c:pt idx="14">
                  <c:v>129</c:v>
                </c:pt>
                <c:pt idx="15">
                  <c:v>135</c:v>
                </c:pt>
                <c:pt idx="16">
                  <c:v>141</c:v>
                </c:pt>
                <c:pt idx="17">
                  <c:v>148</c:v>
                </c:pt>
                <c:pt idx="18">
                  <c:v>155</c:v>
                </c:pt>
                <c:pt idx="19">
                  <c:v>157</c:v>
                </c:pt>
                <c:pt idx="20">
                  <c:v>166</c:v>
                </c:pt>
                <c:pt idx="21">
                  <c:v>169</c:v>
                </c:pt>
                <c:pt idx="22">
                  <c:v>174</c:v>
                </c:pt>
                <c:pt idx="23">
                  <c:v>181</c:v>
                </c:pt>
                <c:pt idx="24">
                  <c:v>188</c:v>
                </c:pt>
              </c:numCache>
            </c:numRef>
          </c:xVal>
          <c:yVal>
            <c:numRef>
              <c:f>Sim!$A$2:$A$26</c:f>
              <c:numCache>
                <c:formatCode>General</c:formatCode>
                <c:ptCount val="2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  <c:pt idx="15">
                  <c:v>16000</c:v>
                </c:pt>
                <c:pt idx="16">
                  <c:v>17000</c:v>
                </c:pt>
                <c:pt idx="17">
                  <c:v>18000</c:v>
                </c:pt>
                <c:pt idx="18">
                  <c:v>19000</c:v>
                </c:pt>
                <c:pt idx="19">
                  <c:v>20000</c:v>
                </c:pt>
                <c:pt idx="20">
                  <c:v>21000</c:v>
                </c:pt>
                <c:pt idx="21">
                  <c:v>22000</c:v>
                </c:pt>
                <c:pt idx="22">
                  <c:v>23000</c:v>
                </c:pt>
                <c:pt idx="23">
                  <c:v>24000</c:v>
                </c:pt>
                <c:pt idx="24">
                  <c:v>25000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6AB-4468-AC4D-633D9751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59600"/>
        <c:axId val="1007359184"/>
      </c:scatterChart>
      <c:valAx>
        <c:axId val="100735918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sl-SI"/>
                  <a:t>charge (e)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400" b="0"/>
            </a:pPr>
            <a:endParaRPr lang="sl-SI"/>
          </a:p>
        </c:txPr>
        <c:crossAx val="1007359600"/>
        <c:crossesAt val="0"/>
        <c:crossBetween val="midCat"/>
      </c:valAx>
      <c:valAx>
        <c:axId val="1007359600"/>
        <c:scaling>
          <c:orientation val="minMax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sl-SI"/>
                  <a:t>ToT (ns)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400" b="0"/>
            </a:pPr>
            <a:endParaRPr lang="sl-SI"/>
          </a:p>
        </c:txPr>
        <c:crossAx val="1007359184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097331582684438"/>
          <c:y val="0.32997522193208678"/>
          <c:w val="0.17544172811788056"/>
          <c:h val="0.43843021310429492"/>
        </c:manualLayout>
      </c:layout>
      <c:overlay val="0"/>
      <c:spPr>
        <a:solidFill>
          <a:srgbClr val="FAFAFA"/>
        </a:solidFill>
        <a:ln>
          <a:solidFill>
            <a:srgbClr val="B3B3B3"/>
          </a:solidFill>
        </a:ln>
      </c:spPr>
      <c:txPr>
        <a:bodyPr/>
        <a:lstStyle/>
        <a:p>
          <a:pPr>
            <a:defRPr sz="1400" b="0"/>
          </a:pPr>
          <a:endParaRPr lang="sl-SI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'C2R1 950 mV'!$A$27</c:f>
              <c:strCache>
                <c:ptCount val="1"/>
                <c:pt idx="0">
                  <c:v>C2R1 950 mV Ext Inj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>
                    <a:alpha val="86000"/>
                  </a:schemeClr>
                </a:solidFill>
              </a:ln>
            </c:spPr>
          </c:marker>
          <c:xVal>
            <c:numRef>
              <c:f>'C2R1 950 mV'!$C$2:$C$11</c:f>
              <c:numCache>
                <c:formatCode>General</c:formatCode>
                <c:ptCount val="10"/>
                <c:pt idx="0">
                  <c:v>10</c:v>
                </c:pt>
                <c:pt idx="1">
                  <c:v>32</c:v>
                </c:pt>
                <c:pt idx="2">
                  <c:v>50</c:v>
                </c:pt>
                <c:pt idx="3">
                  <c:v>64</c:v>
                </c:pt>
                <c:pt idx="4">
                  <c:v>91</c:v>
                </c:pt>
                <c:pt idx="5">
                  <c:v>115</c:v>
                </c:pt>
                <c:pt idx="6">
                  <c:v>138</c:v>
                </c:pt>
                <c:pt idx="7">
                  <c:v>160</c:v>
                </c:pt>
                <c:pt idx="8">
                  <c:v>206</c:v>
                </c:pt>
                <c:pt idx="9">
                  <c:v>250</c:v>
                </c:pt>
              </c:numCache>
            </c:numRef>
          </c:xVal>
          <c:yVal>
            <c:numRef>
              <c:f>'C2R1 950 mV'!$B$2:$B$11</c:f>
              <c:numCache>
                <c:formatCode>General</c:formatCode>
                <c:ptCount val="10"/>
                <c:pt idx="0">
                  <c:v>875.00000000000011</c:v>
                </c:pt>
                <c:pt idx="1">
                  <c:v>1750.0000000000002</c:v>
                </c:pt>
                <c:pt idx="2">
                  <c:v>2625.0000000000005</c:v>
                </c:pt>
                <c:pt idx="3">
                  <c:v>3500.0000000000005</c:v>
                </c:pt>
                <c:pt idx="4">
                  <c:v>5250.0000000000009</c:v>
                </c:pt>
                <c:pt idx="5">
                  <c:v>7000.0000000000009</c:v>
                </c:pt>
                <c:pt idx="6">
                  <c:v>8750.0000000000018</c:v>
                </c:pt>
                <c:pt idx="7">
                  <c:v>10500.000000000002</c:v>
                </c:pt>
                <c:pt idx="8">
                  <c:v>14000.000000000002</c:v>
                </c:pt>
                <c:pt idx="9">
                  <c:v>17500.000000000004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E3-42A3-9853-F9479ABA4C18}"/>
            </c:ext>
          </c:extLst>
        </c:ser>
        <c:ser>
          <c:idx val="1"/>
          <c:order val="1"/>
          <c:tx>
            <c:strRef>
              <c:f>'C2R1 950 mV'!$A$28</c:f>
              <c:strCache>
                <c:ptCount val="1"/>
                <c:pt idx="0">
                  <c:v>C2R1 950 mV CaR Inj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'C2R1 950 mV'!$E$2:$E$12</c:f>
              <c:numCache>
                <c:formatCode>General</c:formatCode>
                <c:ptCount val="1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68</c:v>
                </c:pt>
                <c:pt idx="4">
                  <c:v>90</c:v>
                </c:pt>
                <c:pt idx="5">
                  <c:v>115</c:v>
                </c:pt>
                <c:pt idx="7">
                  <c:v>162</c:v>
                </c:pt>
                <c:pt idx="9">
                  <c:v>250</c:v>
                </c:pt>
              </c:numCache>
            </c:numRef>
          </c:xVal>
          <c:yVal>
            <c:numRef>
              <c:f>'C2R1 950 mV'!$B$2:$B$12</c:f>
              <c:numCache>
                <c:formatCode>General</c:formatCode>
                <c:ptCount val="11"/>
                <c:pt idx="0">
                  <c:v>875.00000000000011</c:v>
                </c:pt>
                <c:pt idx="1">
                  <c:v>1750.0000000000002</c:v>
                </c:pt>
                <c:pt idx="2">
                  <c:v>2625.0000000000005</c:v>
                </c:pt>
                <c:pt idx="3">
                  <c:v>3500.0000000000005</c:v>
                </c:pt>
                <c:pt idx="4">
                  <c:v>5250.0000000000009</c:v>
                </c:pt>
                <c:pt idx="5">
                  <c:v>7000.0000000000009</c:v>
                </c:pt>
                <c:pt idx="6">
                  <c:v>8750.0000000000018</c:v>
                </c:pt>
                <c:pt idx="7">
                  <c:v>10500.000000000002</c:v>
                </c:pt>
                <c:pt idx="8">
                  <c:v>14000.000000000002</c:v>
                </c:pt>
                <c:pt idx="9">
                  <c:v>17500.000000000004</c:v>
                </c:pt>
                <c:pt idx="10">
                  <c:v>31500.000000000007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E3-42A3-9853-F9479ABA4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571856"/>
        <c:axId val="1007571440"/>
      </c:scatterChart>
      <c:valAx>
        <c:axId val="1007571440"/>
        <c:scaling>
          <c:orientation val="minMax"/>
          <c:max val="2000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l-SI" sz="1400" dirty="0" smtClean="0"/>
                  <a:t>Charge (e)</a:t>
                </a:r>
                <a:endParaRPr lang="sl-SI" sz="1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400" b="0"/>
            </a:pPr>
            <a:endParaRPr lang="sl-SI"/>
          </a:p>
        </c:txPr>
        <c:crossAx val="1007571856"/>
        <c:crossesAt val="0"/>
        <c:crossBetween val="midCat"/>
      </c:valAx>
      <c:valAx>
        <c:axId val="10075718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 sz="1400" dirty="0" smtClean="0"/>
                  <a:t>ToT (ns)</a:t>
                </a:r>
                <a:endParaRPr lang="sl-SI" sz="1400" dirty="0"/>
              </a:p>
            </c:rich>
          </c:tx>
          <c:layout>
            <c:manualLayout>
              <c:xMode val="edge"/>
              <c:yMode val="edge"/>
              <c:x val="0.63152201341283098"/>
              <c:y val="0.891918560761351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400" b="0"/>
            </a:pPr>
            <a:endParaRPr lang="sl-SI"/>
          </a:p>
        </c:txPr>
        <c:crossAx val="1007571440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400" b="0"/>
          </a:pPr>
          <a:endParaRPr lang="sl-SI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26. 03. 2021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27" y="135875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D1D6-51F0-458D-BFD7-0669D744F437}" type="datetime1">
              <a:rPr lang="sl-SI" smtClean="0"/>
              <a:t>26. 03. 2021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BBB9-EED2-44F0-A2A8-3D51D3643D54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ADE-D891-49D2-884E-973C65BA9F57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70" y="1"/>
            <a:ext cx="428500" cy="54864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E549-910B-4462-BD4C-94180D8D67C5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B51C-5B1C-4290-8F27-D25E117936D2}" type="datetime1">
              <a:rPr lang="sl-SI" smtClean="0"/>
              <a:t>26. 03. 2021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0950-E39E-4186-AD2E-A33476946F50}" type="datetime1">
              <a:rPr lang="sl-SI" smtClean="0"/>
              <a:t>26. 03. 2021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8990C499-1CE8-414E-A417-955256DB367F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94B-2FF5-483E-BD36-1A44DDE361A5}" type="datetime1">
              <a:rPr lang="sl-SI" smtClean="0"/>
              <a:t>26. 03. 2021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DCA-DDBE-425C-B6DD-9D7409A19F77}" type="datetime1">
              <a:rPr lang="sl-SI" smtClean="0"/>
              <a:t>26. 03. 2021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FB90024E-6F47-455A-983C-CC40CFC5E1E9}" type="datetime1">
              <a:rPr lang="sl-SI" smtClean="0"/>
              <a:t>26. 03. 2021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RD50_MPW2 meeting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Active pixels in irradiated </a:t>
            </a:r>
            <a:r>
              <a:rPr lang="sl-SI" dirty="0" smtClean="0"/>
              <a:t>RD50-MPW2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F9 Weekly, 26. </a:t>
            </a:r>
            <a:r>
              <a:rPr lang="sl-SI" sz="2000" dirty="0" smtClean="0"/>
              <a:t>03. 2021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5195943"/>
            <a:ext cx="9439834" cy="935915"/>
          </a:xfrm>
        </p:spPr>
        <p:txBody>
          <a:bodyPr>
            <a:noAutofit/>
          </a:bodyPr>
          <a:lstStyle/>
          <a:p>
            <a:r>
              <a:rPr lang="sl-SI" sz="2000" dirty="0"/>
              <a:t>Bojan </a:t>
            </a:r>
            <a:r>
              <a:rPr lang="sl-SI" sz="2000" dirty="0" smtClean="0"/>
              <a:t>Hiti, F9, Jožef Stefan Institute</a:t>
            </a:r>
          </a:p>
        </p:txBody>
      </p:sp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Pixel to pixel variations of signal size (5e14)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87" y="1937349"/>
            <a:ext cx="3897086" cy="26576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7349"/>
            <a:ext cx="3897086" cy="2657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32" y="1937349"/>
            <a:ext cx="3920744" cy="2673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65620" y="645825"/>
            <a:ext cx="433772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l-SI" sz="2000" dirty="0" smtClean="0"/>
              <a:t>S-curve thresholds:</a:t>
            </a:r>
            <a:r>
              <a:rPr lang="sl-SI" sz="2000" dirty="0" smtClean="0">
                <a:solidFill>
                  <a:srgbClr val="00B050"/>
                </a:solidFill>
              </a:rPr>
              <a:t> C2R4</a:t>
            </a:r>
            <a:r>
              <a:rPr lang="sl-SI" sz="2000" dirty="0" smtClean="0"/>
              <a:t> </a:t>
            </a:r>
            <a:r>
              <a:rPr lang="sl-SI" sz="2000" dirty="0" smtClean="0">
                <a:sym typeface="Wingdings" panose="05000000000000000000" pitchFamily="2" charset="2"/>
              </a:rPr>
              <a:t>&lt; </a:t>
            </a:r>
            <a:r>
              <a:rPr lang="sl-SI" sz="2000" dirty="0">
                <a:solidFill>
                  <a:srgbClr val="0000FF"/>
                </a:solidFill>
                <a:sym typeface="Wingdings" panose="05000000000000000000" pitchFamily="2" charset="2"/>
              </a:rPr>
              <a:t>C2R1</a:t>
            </a:r>
            <a:r>
              <a:rPr lang="sl-SI" sz="2000" dirty="0" smtClean="0">
                <a:sym typeface="Wingdings" panose="05000000000000000000" pitchFamily="2" charset="2"/>
              </a:rPr>
              <a:t> &lt; </a:t>
            </a:r>
            <a:r>
              <a:rPr lang="sl-SI" sz="2000" dirty="0">
                <a:solidFill>
                  <a:srgbClr val="00B0F0"/>
                </a:solidFill>
                <a:sym typeface="Wingdings" panose="05000000000000000000" pitchFamily="2" charset="2"/>
              </a:rPr>
              <a:t>C2R3</a:t>
            </a:r>
            <a:endParaRPr lang="sl-SI" sz="2000" dirty="0"/>
          </a:p>
        </p:txBody>
      </p:sp>
      <p:sp>
        <p:nvSpPr>
          <p:cNvPr id="11" name="Rectangle 10"/>
          <p:cNvSpPr/>
          <p:nvPr/>
        </p:nvSpPr>
        <p:spPr>
          <a:xfrm>
            <a:off x="1401775" y="1337184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C2R4</a:t>
            </a:r>
            <a:endParaRPr lang="sl-SI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429491" y="1337184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C2R1</a:t>
            </a:r>
            <a:endParaRPr lang="sl-SI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9457207" y="1372857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C2R3</a:t>
            </a:r>
            <a:endParaRPr lang="sl-SI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86805" y="2145449"/>
            <a:ext cx="121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avg. ToT</a:t>
            </a:r>
            <a:endParaRPr lang="sl-SI" sz="24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854714" y="2589024"/>
            <a:ext cx="859971" cy="39969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224117" y="4733461"/>
            <a:ext cx="11757675" cy="179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Measurements in three different pixels at </a:t>
            </a:r>
            <a:r>
              <a:rPr lang="sl-SI" dirty="0" smtClean="0">
                <a:solidFill>
                  <a:srgbClr val="C00000"/>
                </a:solidFill>
              </a:rPr>
              <a:t>the same laser intensity</a:t>
            </a:r>
          </a:p>
          <a:p>
            <a:r>
              <a:rPr lang="sl-SI" dirty="0" smtClean="0"/>
              <a:t>Signal size varies significantly between pixels</a:t>
            </a:r>
          </a:p>
          <a:p>
            <a:pPr lvl="1"/>
            <a:r>
              <a:rPr lang="sl-SI" dirty="0" smtClean="0"/>
              <a:t>Due to different thresholds (no threshold tuning)</a:t>
            </a:r>
          </a:p>
          <a:p>
            <a:pPr lvl="1"/>
            <a:r>
              <a:rPr lang="sl-SI" dirty="0" smtClean="0"/>
              <a:t>Not directly problematic for time-walk measurements (expect ToA changing accordingly)</a:t>
            </a:r>
            <a:endParaRPr lang="sl-SI" dirty="0"/>
          </a:p>
          <a:p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3346" y="445043"/>
            <a:ext cx="19723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ToT 70 ns = 4500 e </a:t>
            </a:r>
          </a:p>
          <a:p>
            <a:r>
              <a:rPr lang="sl-SI" dirty="0" smtClean="0">
                <a:solidFill>
                  <a:srgbClr val="0000FF"/>
                </a:solidFill>
              </a:rPr>
              <a:t>ToT 49 ns = 3500 e</a:t>
            </a:r>
          </a:p>
          <a:p>
            <a:r>
              <a:rPr lang="sl-SI" dirty="0" smtClean="0">
                <a:solidFill>
                  <a:srgbClr val="14B6F1"/>
                </a:solidFill>
              </a:rPr>
              <a:t>ToT 40 ns = 3500 e</a:t>
            </a:r>
          </a:p>
        </p:txBody>
      </p:sp>
    </p:spTree>
    <p:extLst>
      <p:ext uri="{BB962C8B-B14F-4D97-AF65-F5344CB8AC3E}">
        <p14:creationId xmlns:p14="http://schemas.microsoft.com/office/powerpoint/2010/main" val="14684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Pixel to pixel timing variations (5e14)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87" y="1077377"/>
            <a:ext cx="3897086" cy="26576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7377"/>
            <a:ext cx="3897086" cy="2657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32" y="1077377"/>
            <a:ext cx="3920744" cy="2673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88344" y="130864"/>
            <a:ext cx="433772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l-SI" sz="2000" dirty="0" smtClean="0"/>
              <a:t>S-curve thresholds:</a:t>
            </a:r>
            <a:r>
              <a:rPr lang="sl-SI" sz="2000" dirty="0" smtClean="0">
                <a:solidFill>
                  <a:srgbClr val="00B050"/>
                </a:solidFill>
              </a:rPr>
              <a:t> C2R4</a:t>
            </a:r>
            <a:r>
              <a:rPr lang="sl-SI" sz="2000" dirty="0" smtClean="0"/>
              <a:t> </a:t>
            </a:r>
            <a:r>
              <a:rPr lang="sl-SI" sz="2000" dirty="0" smtClean="0">
                <a:sym typeface="Wingdings" panose="05000000000000000000" pitchFamily="2" charset="2"/>
              </a:rPr>
              <a:t>&lt; </a:t>
            </a:r>
            <a:r>
              <a:rPr lang="sl-SI" sz="2000" dirty="0">
                <a:solidFill>
                  <a:srgbClr val="0000FF"/>
                </a:solidFill>
                <a:sym typeface="Wingdings" panose="05000000000000000000" pitchFamily="2" charset="2"/>
              </a:rPr>
              <a:t>C2R1</a:t>
            </a:r>
            <a:r>
              <a:rPr lang="sl-SI" sz="2000" dirty="0" smtClean="0">
                <a:sym typeface="Wingdings" panose="05000000000000000000" pitchFamily="2" charset="2"/>
              </a:rPr>
              <a:t> &lt; </a:t>
            </a:r>
            <a:r>
              <a:rPr lang="sl-SI" sz="2000" dirty="0">
                <a:solidFill>
                  <a:srgbClr val="00B0F0"/>
                </a:solidFill>
                <a:sym typeface="Wingdings" panose="05000000000000000000" pitchFamily="2" charset="2"/>
              </a:rPr>
              <a:t>C2R3</a:t>
            </a:r>
            <a:endParaRPr lang="sl-SI" sz="2000" dirty="0"/>
          </a:p>
        </p:txBody>
      </p:sp>
      <p:sp>
        <p:nvSpPr>
          <p:cNvPr id="11" name="Rectangle 10"/>
          <p:cNvSpPr/>
          <p:nvPr/>
        </p:nvSpPr>
        <p:spPr>
          <a:xfrm>
            <a:off x="1401775" y="640498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C2R4</a:t>
            </a:r>
            <a:endParaRPr lang="sl-SI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429491" y="640498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C2R1</a:t>
            </a:r>
            <a:endParaRPr lang="sl-SI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9457207" y="676171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C2R3</a:t>
            </a:r>
            <a:endParaRPr lang="sl-SI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86805" y="1285477"/>
            <a:ext cx="121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avg. ToT</a:t>
            </a:r>
            <a:endParaRPr lang="sl-SI" sz="24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854714" y="1729052"/>
            <a:ext cx="859971" cy="39969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87" y="3851148"/>
            <a:ext cx="3897086" cy="2657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1148"/>
            <a:ext cx="3897086" cy="2657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32" y="3851148"/>
            <a:ext cx="3920743" cy="2673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79057" y="4071386"/>
            <a:ext cx="124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avg. ToA</a:t>
            </a:r>
            <a:endParaRPr lang="sl-SI" sz="24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846966" y="4514961"/>
            <a:ext cx="859971" cy="3996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97087" y="583349"/>
            <a:ext cx="0" cy="5995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13914" y="572463"/>
            <a:ext cx="0" cy="5979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" y="1094978"/>
            <a:ext cx="3167396" cy="21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2" y="1094978"/>
            <a:ext cx="3167395" cy="216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35" y="1094978"/>
            <a:ext cx="3167396" cy="216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69" y="1094978"/>
            <a:ext cx="3167396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Pixel C2R4</a:t>
            </a:r>
            <a:endParaRPr lang="sl-SI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12</a:t>
            </a:fld>
            <a:endParaRPr lang="sl-SI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1094978"/>
            <a:ext cx="3167395" cy="2160000"/>
          </a:xfr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9723"/>
            <a:ext cx="3167394" cy="216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34" y="3609723"/>
            <a:ext cx="3167394" cy="216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68" y="3609723"/>
            <a:ext cx="3167394" cy="216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2" y="3609723"/>
            <a:ext cx="3167394" cy="2160000"/>
          </a:xfrm>
          <a:prstGeom prst="rect">
            <a:avLst/>
          </a:prstGeom>
        </p:spPr>
      </p:pic>
      <p:pic>
        <p:nvPicPr>
          <p:cNvPr id="32" name="Content Placeholder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33" y="3609723"/>
            <a:ext cx="3167394" cy="2160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35429" y="3461657"/>
            <a:ext cx="10918371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/>
          <p:cNvSpPr/>
          <p:nvPr/>
        </p:nvSpPr>
        <p:spPr>
          <a:xfrm>
            <a:off x="511629" y="927358"/>
            <a:ext cx="10918371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5" name="TextBox 34"/>
          <p:cNvSpPr txBox="1"/>
          <p:nvPr/>
        </p:nvSpPr>
        <p:spPr>
          <a:xfrm>
            <a:off x="150967" y="2993368"/>
            <a:ext cx="69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ToT</a:t>
            </a:r>
            <a:endParaRPr lang="sl-SI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26403" y="1072683"/>
            <a:ext cx="6855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91" y="5656179"/>
            <a:ext cx="72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ToA</a:t>
            </a:r>
            <a:endParaRPr lang="sl-SI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58002" y="5955017"/>
            <a:ext cx="6855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349829" y="3254978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545540" y="3200474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85582" y="3200474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077201" y="3200474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0515600" y="3200474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24728" y="601830"/>
            <a:ext cx="293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Reducing laser power </a:t>
            </a:r>
            <a:endParaRPr lang="sl-SI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0090" y="6018685"/>
            <a:ext cx="293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Reducing laser power </a:t>
            </a:r>
            <a:endParaRPr lang="sl-SI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7203801" y="651613"/>
            <a:ext cx="354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(same z-scale for all measurements)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52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" y="1094978"/>
            <a:ext cx="3167394" cy="21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2" y="1094978"/>
            <a:ext cx="3167394" cy="216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36" y="1094978"/>
            <a:ext cx="3167394" cy="216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70" y="1094978"/>
            <a:ext cx="3167394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Pixel C2R1</a:t>
            </a:r>
            <a:endParaRPr lang="sl-SI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13</a:t>
            </a:fld>
            <a:endParaRPr lang="sl-SI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9723"/>
            <a:ext cx="3167394" cy="21599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34" y="3609723"/>
            <a:ext cx="3167394" cy="2159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68" y="3609723"/>
            <a:ext cx="3167394" cy="21599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2" y="3609723"/>
            <a:ext cx="3167394" cy="215999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35429" y="3461657"/>
            <a:ext cx="10918371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/>
          <p:cNvSpPr/>
          <p:nvPr/>
        </p:nvSpPr>
        <p:spPr>
          <a:xfrm>
            <a:off x="511629" y="949130"/>
            <a:ext cx="10918371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5" name="TextBox 34"/>
          <p:cNvSpPr txBox="1"/>
          <p:nvPr/>
        </p:nvSpPr>
        <p:spPr>
          <a:xfrm>
            <a:off x="14717" y="3012470"/>
            <a:ext cx="69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ToT</a:t>
            </a:r>
            <a:endParaRPr lang="sl-SI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26403" y="1072683"/>
            <a:ext cx="6855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596" y="5693407"/>
            <a:ext cx="72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ToA</a:t>
            </a:r>
            <a:endParaRPr lang="sl-SI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58002" y="5955017"/>
            <a:ext cx="6855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349829" y="3254978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545540" y="3200474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85582" y="3200474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077201" y="3200474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24728" y="601830"/>
            <a:ext cx="293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Reducing laser power </a:t>
            </a:r>
            <a:endParaRPr lang="sl-SI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203801" y="651613"/>
            <a:ext cx="354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(same z-scale for all measurements)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66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" y="1094973"/>
            <a:ext cx="3167394" cy="2159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2" y="1094973"/>
            <a:ext cx="3167394" cy="2159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36" y="1094973"/>
            <a:ext cx="3167394" cy="21599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70" y="1094973"/>
            <a:ext cx="3167394" cy="215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Pixel C2R3</a:t>
            </a:r>
            <a:endParaRPr lang="sl-SI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14</a:t>
            </a:fld>
            <a:endParaRPr lang="sl-SI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9718"/>
            <a:ext cx="3167393" cy="21599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34" y="3609718"/>
            <a:ext cx="3167393" cy="2159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68" y="3609718"/>
            <a:ext cx="3167393" cy="21599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2" y="3609718"/>
            <a:ext cx="3167393" cy="215999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35429" y="3439880"/>
            <a:ext cx="10918371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/>
          <p:cNvSpPr/>
          <p:nvPr/>
        </p:nvSpPr>
        <p:spPr>
          <a:xfrm>
            <a:off x="511629" y="960007"/>
            <a:ext cx="10918371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5" name="TextBox 34"/>
          <p:cNvSpPr txBox="1"/>
          <p:nvPr/>
        </p:nvSpPr>
        <p:spPr>
          <a:xfrm>
            <a:off x="14717" y="3012465"/>
            <a:ext cx="69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ToT</a:t>
            </a:r>
            <a:endParaRPr lang="sl-SI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26403" y="1072678"/>
            <a:ext cx="6855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596" y="5693402"/>
            <a:ext cx="72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ToA</a:t>
            </a:r>
            <a:endParaRPr lang="sl-SI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58002" y="5955012"/>
            <a:ext cx="6855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349829" y="3254973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545540" y="3200469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85582" y="3200469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077201" y="3200469"/>
            <a:ext cx="0" cy="52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4728" y="601825"/>
            <a:ext cx="293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Reducing laser power </a:t>
            </a:r>
            <a:endParaRPr lang="sl-SI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203801" y="651613"/>
            <a:ext cx="354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(same z-scale for all measurements)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71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Summary time walk (5e14)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587179"/>
            <a:ext cx="6617643" cy="45128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15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932320"/>
            <a:ext cx="3651407" cy="2490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74660" y="3502626"/>
            <a:ext cx="323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approximate calibration curve from simulation (doc)</a:t>
            </a:r>
            <a:endParaRPr lang="sl-SI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3961" y="5390768"/>
            <a:ext cx="11757675" cy="1229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ToA in pixel center varies between </a:t>
            </a:r>
            <a:r>
              <a:rPr lang="sl-SI" dirty="0" smtClean="0">
                <a:solidFill>
                  <a:srgbClr val="C00000"/>
                </a:solidFill>
              </a:rPr>
              <a:t>7 ns and 25 ns </a:t>
            </a:r>
            <a:r>
              <a:rPr lang="sl-SI" dirty="0" smtClean="0"/>
              <a:t>in the selected signal range</a:t>
            </a:r>
          </a:p>
          <a:p>
            <a:r>
              <a:rPr lang="sl-SI" dirty="0" smtClean="0"/>
              <a:t>Time walk is similar between pixels (signal size variations cancel out)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To do: </a:t>
            </a:r>
            <a:r>
              <a:rPr lang="sl-SI" dirty="0" smtClean="0"/>
              <a:t>compare with unirradiated chip, ToT calibration with (external) charge injection</a:t>
            </a:r>
          </a:p>
        </p:txBody>
      </p:sp>
    </p:spTree>
    <p:extLst>
      <p:ext uri="{BB962C8B-B14F-4D97-AF65-F5344CB8AC3E}">
        <p14:creationId xmlns:p14="http://schemas.microsoft.com/office/powerpoint/2010/main" val="77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Summary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First measurements at JSI with irradiated (5e14 neutrons) RD50-MPW2</a:t>
            </a:r>
          </a:p>
          <a:p>
            <a:r>
              <a:rPr lang="sl-SI" dirty="0" smtClean="0"/>
              <a:t>S-curves similar to unirradiated chip</a:t>
            </a:r>
          </a:p>
          <a:p>
            <a:r>
              <a:rPr lang="sl-SI" dirty="0" smtClean="0"/>
              <a:t>Charge collection efficiency </a:t>
            </a:r>
            <a:r>
              <a:rPr lang="sl-SI" smtClean="0"/>
              <a:t>relatively </a:t>
            </a:r>
            <a:r>
              <a:rPr lang="sl-SI" smtClean="0"/>
              <a:t>uniform</a:t>
            </a:r>
          </a:p>
          <a:p>
            <a:r>
              <a:rPr lang="sl-SI" smtClean="0"/>
              <a:t>Time </a:t>
            </a:r>
            <a:r>
              <a:rPr lang="sl-SI" dirty="0" smtClean="0"/>
              <a:t>walk measurement: 7 – 25 ns in pixel center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4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90" y="383896"/>
            <a:ext cx="4523717" cy="6031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Measurement setup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828339"/>
            <a:ext cx="6140107" cy="5587179"/>
          </a:xfrm>
        </p:spPr>
        <p:txBody>
          <a:bodyPr>
            <a:normAutofit/>
          </a:bodyPr>
          <a:lstStyle/>
          <a:p>
            <a:endParaRPr lang="sl-SI" sz="2400" dirty="0" smtClean="0"/>
          </a:p>
          <a:p>
            <a:pPr lvl="2"/>
            <a:endParaRPr lang="sl-SI" sz="2200" dirty="0" smtClean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15F-0266-4AE8-B9A2-27365353D544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4117" y="738320"/>
            <a:ext cx="5499623" cy="403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4117" y="735105"/>
            <a:ext cx="7539139" cy="579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HV-CMOS with 8x8 active analog pixel matrix (60x60 um)</a:t>
            </a:r>
          </a:p>
          <a:p>
            <a:r>
              <a:rPr lang="sl-SI" sz="2400" dirty="0" smtClean="0"/>
              <a:t>DAQ</a:t>
            </a:r>
            <a:r>
              <a:rPr lang="sl-SI" sz="2400" dirty="0" smtClean="0"/>
              <a:t>: </a:t>
            </a:r>
            <a:r>
              <a:rPr lang="sl-SI" sz="2400" dirty="0" smtClean="0"/>
              <a:t>ZC706 FPGA </a:t>
            </a:r>
            <a:r>
              <a:rPr lang="sl-SI" sz="2400" dirty="0" smtClean="0"/>
              <a:t>+ Caribou + </a:t>
            </a:r>
            <a:r>
              <a:rPr lang="sl-SI" sz="2400" dirty="0" smtClean="0"/>
              <a:t>L'pool </a:t>
            </a:r>
            <a:r>
              <a:rPr lang="sl-SI" sz="2400" dirty="0" smtClean="0"/>
              <a:t>GUI software</a:t>
            </a:r>
          </a:p>
          <a:p>
            <a:r>
              <a:rPr lang="sl-SI" sz="2400" dirty="0" smtClean="0"/>
              <a:t>Sample mounted in Particulars Edge-TCT setup</a:t>
            </a:r>
          </a:p>
          <a:p>
            <a:pPr marL="228600" lvl="1">
              <a:spcBef>
                <a:spcPts val="1000"/>
              </a:spcBef>
            </a:pPr>
            <a:r>
              <a:rPr lang="sl-SI" sz="2400" dirty="0" smtClean="0"/>
              <a:t>Neutron irr. sample </a:t>
            </a:r>
            <a:r>
              <a:rPr lang="sl-SI" sz="2400" dirty="0"/>
              <a:t>W11 (1.9 kOhm cm</a:t>
            </a:r>
            <a:r>
              <a:rPr lang="sl-SI" sz="2400" dirty="0" smtClean="0"/>
              <a:t>) – 5e14 n</a:t>
            </a:r>
            <a:r>
              <a:rPr lang="sl-SI" sz="2400" baseline="-25000" dirty="0" smtClean="0"/>
              <a:t>eq</a:t>
            </a:r>
            <a:r>
              <a:rPr lang="sl-SI" sz="2400" dirty="0" smtClean="0"/>
              <a:t>cm</a:t>
            </a:r>
            <a:r>
              <a:rPr lang="sl-SI" sz="2400" baseline="30000" dirty="0" smtClean="0"/>
              <a:t>-2</a:t>
            </a:r>
          </a:p>
          <a:p>
            <a:pPr marL="685800" lvl="2">
              <a:spcBef>
                <a:spcPts val="1000"/>
              </a:spcBef>
            </a:pPr>
            <a:r>
              <a:rPr lang="sl-SI" sz="2000" dirty="0" smtClean="0"/>
              <a:t>Comparing to an unirradiated W11 sample</a:t>
            </a:r>
            <a:endParaRPr lang="sl-SI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33" y="3746528"/>
            <a:ext cx="5846422" cy="2471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532689" y="5127701"/>
            <a:ext cx="870270" cy="73857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2"/>
          <p:cNvSpPr/>
          <p:nvPr/>
        </p:nvSpPr>
        <p:spPr>
          <a:xfrm>
            <a:off x="950975" y="3689152"/>
            <a:ext cx="822071" cy="6230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val 14"/>
          <p:cNvSpPr/>
          <p:nvPr/>
        </p:nvSpPr>
        <p:spPr>
          <a:xfrm>
            <a:off x="362864" y="5185458"/>
            <a:ext cx="822071" cy="6230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36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S-curve measurements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BL = 900 </a:t>
            </a:r>
            <a:r>
              <a:rPr lang="sl-SI" dirty="0"/>
              <a:t>mV, </a:t>
            </a:r>
            <a:r>
              <a:rPr lang="sl-SI" dirty="0" smtClean="0"/>
              <a:t>different thresholds </a:t>
            </a:r>
            <a:r>
              <a:rPr lang="sl-SI" dirty="0"/>
              <a:t>U</a:t>
            </a:r>
            <a:r>
              <a:rPr lang="sl-SI" baseline="-25000" dirty="0"/>
              <a:t>thr</a:t>
            </a:r>
            <a:r>
              <a:rPr lang="sl-SI" dirty="0"/>
              <a:t>: 950 – </a:t>
            </a:r>
            <a:r>
              <a:rPr lang="sl-SI" dirty="0" smtClean="0"/>
              <a:t>1100 mV, vary U</a:t>
            </a:r>
            <a:r>
              <a:rPr lang="sl-SI" baseline="-25000" dirty="0" smtClean="0"/>
              <a:t>inj</a:t>
            </a:r>
            <a:r>
              <a:rPr lang="sl-SI" dirty="0" smtClean="0"/>
              <a:t> 10 – 300 mV</a:t>
            </a:r>
            <a:endParaRPr lang="sl-SI" b="1" dirty="0" smtClean="0"/>
          </a:p>
          <a:p>
            <a:r>
              <a:rPr lang="sl-SI" b="1" dirty="0" smtClean="0"/>
              <a:t>Fine tuning of pixel threshold possible with TrimDACs (not used here)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Continuous </a:t>
            </a:r>
            <a:r>
              <a:rPr lang="sl-SI" dirty="0">
                <a:solidFill>
                  <a:srgbClr val="FF0000"/>
                </a:solidFill>
              </a:rPr>
              <a:t>reset pixels (Col 0 – 3</a:t>
            </a:r>
            <a:r>
              <a:rPr lang="sl-SI" dirty="0" smtClean="0">
                <a:solidFill>
                  <a:srgbClr val="FF0000"/>
                </a:solidFill>
              </a:rPr>
              <a:t>)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00FF"/>
                </a:solidFill>
              </a:rPr>
              <a:t>pulsed reset </a:t>
            </a:r>
            <a:r>
              <a:rPr lang="sl-SI" dirty="0">
                <a:solidFill>
                  <a:srgbClr val="0000FF"/>
                </a:solidFill>
              </a:rPr>
              <a:t>pixels (Col </a:t>
            </a:r>
            <a:r>
              <a:rPr lang="sl-SI" dirty="0" smtClean="0">
                <a:solidFill>
                  <a:srgbClr val="0000FF"/>
                </a:solidFill>
              </a:rPr>
              <a:t>4 </a:t>
            </a:r>
            <a:r>
              <a:rPr lang="sl-SI" dirty="0">
                <a:solidFill>
                  <a:srgbClr val="0000FF"/>
                </a:solidFill>
              </a:rPr>
              <a:t>– </a:t>
            </a:r>
            <a:r>
              <a:rPr lang="sl-SI" dirty="0" smtClean="0">
                <a:solidFill>
                  <a:srgbClr val="0000FF"/>
                </a:solidFill>
              </a:rPr>
              <a:t>7)</a:t>
            </a:r>
          </a:p>
          <a:p>
            <a:r>
              <a:rPr lang="sl-SI" dirty="0" smtClean="0"/>
              <a:t>No problems with pedestal in irradiated sample</a:t>
            </a:r>
          </a:p>
          <a:p>
            <a:r>
              <a:rPr lang="sl-SI" dirty="0" smtClean="0"/>
              <a:t>Thresholds </a:t>
            </a:r>
            <a:r>
              <a:rPr lang="sl-SI" dirty="0" smtClean="0"/>
              <a:t>similar before </a:t>
            </a:r>
            <a:r>
              <a:rPr lang="sl-SI" dirty="0" smtClean="0"/>
              <a:t>and after irradiation similar, significant spread</a:t>
            </a:r>
            <a:endParaRPr lang="sl-SI" dirty="0"/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962"/>
            <a:ext cx="5084064" cy="3467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5" y="2808228"/>
            <a:ext cx="5591937" cy="3813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9634" y="3230328"/>
            <a:ext cx="243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before irradiation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6579" y="3229747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5e14 neqcm-2</a:t>
            </a:r>
            <a:endParaRPr lang="sl-SI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Selected pixels for </a:t>
            </a:r>
            <a:r>
              <a:rPr lang="sl-SI" dirty="0" smtClean="0"/>
              <a:t>detailed measurements Edge-TCT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5" y="2542353"/>
            <a:ext cx="5842921" cy="39845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4117" y="735105"/>
            <a:ext cx="11757675" cy="579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Three continuous </a:t>
            </a:r>
            <a:r>
              <a:rPr lang="sl-SI" dirty="0" smtClean="0"/>
              <a:t>reset </a:t>
            </a:r>
            <a:r>
              <a:rPr lang="sl-SI" dirty="0" smtClean="0"/>
              <a:t>pixels studed in more detail: </a:t>
            </a:r>
            <a:r>
              <a:rPr lang="sl-SI" dirty="0" smtClean="0">
                <a:solidFill>
                  <a:srgbClr val="C00000"/>
                </a:solidFill>
              </a:rPr>
              <a:t>ToT</a:t>
            </a:r>
            <a:r>
              <a:rPr lang="sl-SI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charge calibration, timing with Edge-TCT</a:t>
            </a:r>
            <a:endParaRPr lang="sl-SI" dirty="0" smtClean="0">
              <a:solidFill>
                <a:srgbClr val="C00000"/>
              </a:solidFill>
            </a:endParaRPr>
          </a:p>
          <a:p>
            <a:r>
              <a:rPr lang="sl-SI" dirty="0" smtClean="0"/>
              <a:t>Different thresholds</a:t>
            </a:r>
            <a:r>
              <a:rPr lang="sl-SI" dirty="0" smtClean="0"/>
              <a:t>: </a:t>
            </a:r>
            <a:r>
              <a:rPr lang="sl-SI" dirty="0" smtClean="0">
                <a:solidFill>
                  <a:srgbClr val="00B050"/>
                </a:solidFill>
              </a:rPr>
              <a:t>C2R4</a:t>
            </a:r>
            <a:r>
              <a:rPr lang="sl-SI" dirty="0" smtClean="0"/>
              <a:t> </a:t>
            </a:r>
            <a:r>
              <a:rPr lang="sl-SI" dirty="0" smtClean="0"/>
              <a:t>&lt;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smtClean="0">
                <a:solidFill>
                  <a:srgbClr val="0000FF"/>
                </a:solidFill>
                <a:sym typeface="Wingdings" panose="05000000000000000000" pitchFamily="2" charset="2"/>
              </a:rPr>
              <a:t>C2R1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&lt;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C2R3 </a:t>
            </a:r>
            <a:r>
              <a:rPr lang="sl-SI" dirty="0" smtClean="0">
                <a:sym typeface="Wingdings" panose="05000000000000000000" pitchFamily="2" charset="2"/>
              </a:rPr>
              <a:t>(column/row)</a:t>
            </a:r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ToT Calibration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735106"/>
            <a:ext cx="11757675" cy="5331739"/>
          </a:xfrm>
        </p:spPr>
        <p:txBody>
          <a:bodyPr/>
          <a:lstStyle/>
          <a:p>
            <a:r>
              <a:rPr lang="sl-SI" dirty="0" smtClean="0"/>
              <a:t>Calibration </a:t>
            </a:r>
            <a:r>
              <a:rPr lang="sl-SI" dirty="0" smtClean="0">
                <a:sym typeface="Wingdings" panose="05000000000000000000" pitchFamily="2" charset="2"/>
              </a:rPr>
              <a:t>via </a:t>
            </a:r>
            <a:r>
              <a:rPr lang="sl-SI" dirty="0" smtClean="0">
                <a:sym typeface="Wingdings" panose="05000000000000000000" pitchFamily="2" charset="2"/>
              </a:rPr>
              <a:t>charge injection </a:t>
            </a:r>
            <a:r>
              <a:rPr lang="sl-SI" dirty="0" smtClean="0">
                <a:sym typeface="Wingdings" panose="05000000000000000000" pitchFamily="2" charset="2"/>
              </a:rPr>
              <a:t>through injection capacitor (2.8 fF)</a:t>
            </a:r>
            <a:endParaRPr lang="sl-SI" dirty="0">
              <a:sym typeface="Wingdings" panose="05000000000000000000" pitchFamily="2" charset="2"/>
            </a:endParaRP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option 1: external pulse via pulse generator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option 2: injection via CaRibou board</a:t>
            </a:r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Two thresholds </a:t>
            </a:r>
            <a:r>
              <a:rPr lang="sl-SI" dirty="0" smtClean="0">
                <a:sym typeface="Wingdings" panose="05000000000000000000" pitchFamily="2" charset="2"/>
              </a:rPr>
              <a:t>950 mV and 1000 </a:t>
            </a:r>
            <a:r>
              <a:rPr lang="sl-SI" dirty="0" smtClean="0">
                <a:sym typeface="Wingdings" panose="05000000000000000000" pitchFamily="2" charset="2"/>
              </a:rPr>
              <a:t>mV</a:t>
            </a:r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Measure </a:t>
            </a:r>
            <a:r>
              <a:rPr lang="sl-SI" dirty="0" smtClean="0">
                <a:sym typeface="Wingdings" panose="05000000000000000000" pitchFamily="2" charset="2"/>
              </a:rPr>
              <a:t>ToT of COMPOUTBUFF signal on oscilloscope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5023" y="8349792"/>
            <a:ext cx="1905000" cy="228971"/>
          </a:xfrm>
        </p:spPr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1763" y="8349792"/>
            <a:ext cx="5903260" cy="233455"/>
          </a:xfrm>
        </p:spPr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30023" y="8349792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36" y="3809579"/>
            <a:ext cx="5846422" cy="24714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57962" y="2838056"/>
            <a:ext cx="1184744" cy="588396"/>
          </a:xfrm>
          <a:prstGeom prst="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CaR</a:t>
            </a:r>
            <a:endParaRPr lang="sl-SI" dirty="0"/>
          </a:p>
        </p:txBody>
      </p:sp>
      <p:sp>
        <p:nvSpPr>
          <p:cNvPr id="9" name="Rectangle 8"/>
          <p:cNvSpPr/>
          <p:nvPr/>
        </p:nvSpPr>
        <p:spPr>
          <a:xfrm>
            <a:off x="7062084" y="2838056"/>
            <a:ext cx="1184744" cy="5883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Pulse Gen.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(Ext. Inj.)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6989197" y="3426452"/>
            <a:ext cx="665259" cy="53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6150334" y="3426452"/>
            <a:ext cx="648032" cy="556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179"/>
            <a:ext cx="5141133" cy="35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External injection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1786"/>
              </p:ext>
            </p:extLst>
          </p:nvPr>
        </p:nvGraphicFramePr>
        <p:xfrm>
          <a:off x="2226055" y="682585"/>
          <a:ext cx="7562910" cy="464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5124" y="5112774"/>
            <a:ext cx="11757675" cy="121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Significant difference in calibration of different pixels (up to 50 %)</a:t>
            </a:r>
          </a:p>
          <a:p>
            <a:r>
              <a:rPr lang="sl-SI" dirty="0" smtClean="0"/>
              <a:t>Probed pixels slightly below simulation values</a:t>
            </a:r>
          </a:p>
          <a:p>
            <a:r>
              <a:rPr lang="sl-SI" dirty="0" smtClean="0"/>
              <a:t>Approx. 5 % difference within pixel between thresholds 50 mV and 100 mV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015984" y="1097280"/>
            <a:ext cx="1728216" cy="100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22536" y="1197864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Maybe switched 950 and 1000 mV?</a:t>
            </a:r>
            <a:endParaRPr lang="sl-SI" dirty="0"/>
          </a:p>
        </p:txBody>
      </p:sp>
      <p:sp>
        <p:nvSpPr>
          <p:cNvPr id="13" name="Rectangle 12"/>
          <p:cNvSpPr/>
          <p:nvPr/>
        </p:nvSpPr>
        <p:spPr>
          <a:xfrm>
            <a:off x="7892247" y="4957996"/>
            <a:ext cx="395339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l-SI" dirty="0" smtClean="0"/>
              <a:t>S-Curve thresholds</a:t>
            </a:r>
            <a:r>
              <a:rPr lang="sl-SI" dirty="0"/>
              <a:t>: </a:t>
            </a:r>
            <a:r>
              <a:rPr lang="sl-SI" dirty="0">
                <a:solidFill>
                  <a:srgbClr val="C00000"/>
                </a:solidFill>
              </a:rPr>
              <a:t>C2R4</a:t>
            </a:r>
            <a:r>
              <a:rPr lang="sl-SI" dirty="0"/>
              <a:t> &lt;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>
                <a:solidFill>
                  <a:srgbClr val="0000FF"/>
                </a:solidFill>
                <a:sym typeface="Wingdings" panose="05000000000000000000" pitchFamily="2" charset="2"/>
              </a:rPr>
              <a:t>C2R1</a:t>
            </a:r>
            <a:r>
              <a:rPr lang="sl-SI" dirty="0">
                <a:sym typeface="Wingdings" panose="05000000000000000000" pitchFamily="2" charset="2"/>
              </a:rPr>
              <a:t> &lt;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C2R3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2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CaR vs. external injection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787886" y="926103"/>
          <a:ext cx="7418568" cy="318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5124" y="4109286"/>
            <a:ext cx="11757675" cy="2218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Less cross talk with external injection (can access lower ToT before noise appears)</a:t>
            </a:r>
          </a:p>
          <a:p>
            <a:r>
              <a:rPr lang="sl-SI" dirty="0" smtClean="0"/>
              <a:t>CaR vs. External Injection are very well compatible (2 – 3 %)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285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Edge-TCT pulse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273"/>
            <a:ext cx="7233094" cy="505088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75120" y="1444752"/>
            <a:ext cx="5306672" cy="4407408"/>
          </a:xfrm>
        </p:spPr>
        <p:txBody>
          <a:bodyPr/>
          <a:lstStyle/>
          <a:p>
            <a:r>
              <a:rPr lang="sl-SI" dirty="0" smtClean="0"/>
              <a:t>Acquisition triggered by </a:t>
            </a:r>
            <a:r>
              <a:rPr lang="sl-SI" dirty="0" smtClean="0">
                <a:solidFill>
                  <a:srgbClr val="FF0000"/>
                </a:solidFill>
              </a:rPr>
              <a:t>laser driver output</a:t>
            </a:r>
          </a:p>
          <a:p>
            <a:r>
              <a:rPr lang="sl-SI" dirty="0" smtClean="0"/>
              <a:t>Time scale adjusted for </a:t>
            </a:r>
            <a:r>
              <a:rPr lang="sl-SI" b="1" dirty="0" smtClean="0"/>
              <a:t>cable and fibre length</a:t>
            </a:r>
            <a:r>
              <a:rPr lang="sl-SI" dirty="0" smtClean="0"/>
              <a:t>, light hits the sample at t=0</a:t>
            </a:r>
          </a:p>
          <a:p>
            <a:r>
              <a:rPr lang="sl-SI" dirty="0" smtClean="0"/>
              <a:t>Signal is the comparator output </a:t>
            </a:r>
            <a:r>
              <a:rPr lang="sl-SI" b="1" dirty="0" smtClean="0"/>
              <a:t>COMPOUTBUF</a:t>
            </a:r>
          </a:p>
          <a:p>
            <a:pPr lvl="1"/>
            <a:r>
              <a:rPr lang="sl-SI" dirty="0" smtClean="0"/>
              <a:t>Should be 1.8 V logic level, but current driver not powerful enough for 50 Ohm termination</a:t>
            </a:r>
          </a:p>
          <a:p>
            <a:r>
              <a:rPr lang="sl-SI" dirty="0" smtClean="0"/>
              <a:t>Measure </a:t>
            </a:r>
            <a:r>
              <a:rPr lang="sl-SI" b="1" dirty="0" smtClean="0">
                <a:solidFill>
                  <a:srgbClr val="0000FF"/>
                </a:solidFill>
              </a:rPr>
              <a:t>Time of Arrival </a:t>
            </a:r>
            <a:r>
              <a:rPr lang="sl-SI" dirty="0" smtClean="0"/>
              <a:t>and</a:t>
            </a:r>
            <a:r>
              <a:rPr lang="sl-SI" b="1" dirty="0" smtClean="0">
                <a:solidFill>
                  <a:srgbClr val="0000FF"/>
                </a:solidFill>
              </a:rPr>
              <a:t> Time over Threshold</a:t>
            </a:r>
            <a:endParaRPr lang="sl-SI" dirty="0" smtClean="0"/>
          </a:p>
          <a:p>
            <a:endParaRPr lang="sl-SI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36776" y="1563624"/>
            <a:ext cx="0" cy="3127248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14088" y="1652016"/>
            <a:ext cx="0" cy="312724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389888" y="3108960"/>
            <a:ext cx="398678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1014" y="4282441"/>
            <a:ext cx="64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0000FF"/>
                </a:solidFill>
              </a:rPr>
              <a:t>ToA</a:t>
            </a:r>
            <a:endParaRPr lang="sl-SI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8343" y="2358309"/>
            <a:ext cx="6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0000FF"/>
                </a:solidFill>
              </a:rPr>
              <a:t>ToT</a:t>
            </a:r>
            <a:endParaRPr lang="sl-SI" sz="24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13657" y="2829247"/>
            <a:ext cx="1500431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36776" y="2825496"/>
            <a:ext cx="1426464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4608" y="2224197"/>
            <a:ext cx="0" cy="31272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4608" y="4919952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laser trig</a:t>
            </a:r>
            <a:endParaRPr lang="sl-SI" sz="2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51940" y="2358309"/>
            <a:ext cx="12060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040689" y="2357711"/>
            <a:ext cx="167081" cy="5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1179" y="187020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CabL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040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4" y="817702"/>
            <a:ext cx="5084064" cy="3467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Charge collection before and after irradiation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9AE-0322-40EA-A58A-BD61874FAF4D}" type="datetime1">
              <a:rPr lang="sl-SI" smtClean="0"/>
              <a:t>26. 03. 2021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RD50_MPW2 meeting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1453896" y="5452977"/>
            <a:ext cx="10491320" cy="257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Reduced depletion depth after </a:t>
            </a:r>
            <a:r>
              <a:rPr lang="sl-SI" dirty="0" smtClean="0"/>
              <a:t>5e14: </a:t>
            </a:r>
            <a:r>
              <a:rPr lang="sl-SI" dirty="0" smtClean="0"/>
              <a:t>180 </a:t>
            </a:r>
            <a:r>
              <a:rPr lang="el-GR" dirty="0" smtClean="0"/>
              <a:t>μ</a:t>
            </a:r>
            <a:r>
              <a:rPr lang="sl-SI" dirty="0" smtClean="0"/>
              <a:t>m </a:t>
            </a:r>
            <a:r>
              <a:rPr lang="sl-SI" dirty="0" smtClean="0">
                <a:sym typeface="Wingdings" panose="05000000000000000000" pitchFamily="2" charset="2"/>
              </a:rPr>
              <a:t> 100 </a:t>
            </a:r>
            <a:r>
              <a:rPr lang="el-GR" dirty="0" smtClean="0"/>
              <a:t>μ</a:t>
            </a:r>
            <a:r>
              <a:rPr lang="sl-SI" dirty="0" smtClean="0"/>
              <a:t>m </a:t>
            </a:r>
            <a:r>
              <a:rPr lang="sl-SI" dirty="0" smtClean="0"/>
              <a:t>(gc in 1.9 kOhmcm)</a:t>
            </a:r>
          </a:p>
          <a:p>
            <a:r>
              <a:rPr lang="sl-SI" dirty="0" smtClean="0"/>
              <a:t>Some </a:t>
            </a:r>
            <a:r>
              <a:rPr lang="sl-SI" dirty="0" smtClean="0"/>
              <a:t>substructure visible in both chips (probably comes from sensor edge – dicing)</a:t>
            </a:r>
          </a:p>
          <a:p>
            <a:endParaRPr lang="sl-SI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58888" y="1482387"/>
            <a:ext cx="3062177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75577" y="1081156"/>
            <a:ext cx="146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chip surface</a:t>
            </a:r>
            <a:endParaRPr lang="sl-SI" sz="2000" b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64932" y="1509819"/>
            <a:ext cx="0" cy="15310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588475" y="2075307"/>
            <a:ext cx="81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depth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33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65" y="817702"/>
            <a:ext cx="5078587" cy="346333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418409" y="4240124"/>
            <a:ext cx="1611857" cy="473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1875577" y="4287842"/>
            <a:ext cx="243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before irradiation</a:t>
            </a:r>
            <a:endParaRPr lang="sl-SI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928465" y="424596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5e14 n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35484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39449</TotalTime>
  <Words>735</Words>
  <Application>Microsoft Office PowerPoint</Application>
  <PresentationFormat>Widescreen</PresentationFormat>
  <Paragraphs>157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Measurement setup</vt:lpstr>
      <vt:lpstr>S-curve measurements</vt:lpstr>
      <vt:lpstr>Selected pixels for detailed measurements Edge-TCT</vt:lpstr>
      <vt:lpstr>ToT Calibration</vt:lpstr>
      <vt:lpstr>External injection</vt:lpstr>
      <vt:lpstr>CaR vs. external injection</vt:lpstr>
      <vt:lpstr>Edge-TCT pulse</vt:lpstr>
      <vt:lpstr>Charge collection before and after irradiation</vt:lpstr>
      <vt:lpstr>Pixel to pixel variations of signal size (5e14)</vt:lpstr>
      <vt:lpstr>Pixel to pixel timing variations (5e14)</vt:lpstr>
      <vt:lpstr>Pixel C2R4</vt:lpstr>
      <vt:lpstr>Pixel C2R1</vt:lpstr>
      <vt:lpstr>Pixel C2R3</vt:lpstr>
      <vt:lpstr>Summary time walk (5e14)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592</cp:revision>
  <cp:lastPrinted>2018-09-03T11:44:39Z</cp:lastPrinted>
  <dcterms:created xsi:type="dcterms:W3CDTF">2017-11-14T08:43:15Z</dcterms:created>
  <dcterms:modified xsi:type="dcterms:W3CDTF">2021-03-26T12:58:20Z</dcterms:modified>
</cp:coreProperties>
</file>