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6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7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4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4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5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5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7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3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6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D571C-3984-40BA-B163-96C1AE5136D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6495-27CD-43E7-81B5-2C8E57E4A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5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9" t="16307" r="16321" b="25276"/>
          <a:stretch/>
        </p:blipFill>
        <p:spPr>
          <a:xfrm>
            <a:off x="4561489" y="708008"/>
            <a:ext cx="3510539" cy="42844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8" t="43166" r="34993" b="21918"/>
          <a:stretch/>
        </p:blipFill>
        <p:spPr>
          <a:xfrm>
            <a:off x="8523890" y="727735"/>
            <a:ext cx="3216165" cy="4303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8391112" y="250615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cm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35377" y="94230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AC71-2F78-492E-81F6-C9D3ED6A076B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62" y="0"/>
            <a:ext cx="189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RMSB</a:t>
            </a:r>
            <a:r>
              <a:rPr lang="en-US" sz="2000" u="sng" dirty="0"/>
              <a:t> </a:t>
            </a:r>
            <a:r>
              <a:rPr lang="en-US" sz="2000" u="sng" dirty="0" smtClean="0"/>
              <a:t>prototype</a:t>
            </a:r>
            <a:endParaRPr lang="en-US" sz="20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11362179" y="3739303"/>
            <a:ext cx="776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mm </a:t>
            </a:r>
          </a:p>
          <a:p>
            <a:r>
              <a:rPr lang="en-US" dirty="0" smtClean="0"/>
              <a:t>thick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65191" y="5535779"/>
            <a:ext cx="2946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twisted pairs shielded cable</a:t>
            </a:r>
          </a:p>
          <a:p>
            <a:r>
              <a:rPr lang="en-US" dirty="0" smtClean="0"/>
              <a:t>diameter ~ 5 mm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7754" y="5142435"/>
            <a:ext cx="30709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 clamped to housing</a:t>
            </a:r>
          </a:p>
          <a:p>
            <a:r>
              <a:rPr lang="en-US" dirty="0"/>
              <a:t>e</a:t>
            </a:r>
            <a:r>
              <a:rPr lang="en-US" dirty="0" smtClean="0"/>
              <a:t>lectrical connection between </a:t>
            </a:r>
          </a:p>
          <a:p>
            <a:r>
              <a:rPr lang="en-US" dirty="0"/>
              <a:t>r</a:t>
            </a:r>
            <a:r>
              <a:rPr lang="en-US" dirty="0" smtClean="0"/>
              <a:t>eturn wires, cable shield</a:t>
            </a:r>
          </a:p>
          <a:p>
            <a:r>
              <a:rPr lang="en-US" dirty="0" smtClean="0"/>
              <a:t>and  housing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83047" y="4440720"/>
            <a:ext cx="393076" cy="733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574924" y="4813435"/>
            <a:ext cx="388563" cy="641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7" idx="3"/>
          </p:cNvCxnSpPr>
          <p:nvPr/>
        </p:nvCxnSpPr>
        <p:spPr>
          <a:xfrm flipV="1">
            <a:off x="3881079" y="1923803"/>
            <a:ext cx="2009082" cy="131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69127" y="1870364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 nm </a:t>
            </a:r>
            <a:r>
              <a:rPr lang="en-US" dirty="0" err="1" smtClean="0"/>
              <a:t>NurFET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3" idx="3"/>
          </p:cNvCxnSpPr>
          <p:nvPr/>
        </p:nvCxnSpPr>
        <p:spPr>
          <a:xfrm flipV="1">
            <a:off x="3812626" y="2369127"/>
            <a:ext cx="2689114" cy="398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63190" y="2582884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BPW34 </a:t>
            </a:r>
            <a:r>
              <a:rPr lang="en-US" dirty="0" err="1" smtClean="0"/>
              <a:t>dioda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782291" y="2689761"/>
            <a:ext cx="2345377" cy="807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81003" y="3521034"/>
            <a:ext cx="1467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kOhm</a:t>
            </a:r>
            <a:r>
              <a:rPr lang="en-US" dirty="0" smtClean="0"/>
              <a:t> NTC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444" y="724395"/>
            <a:ext cx="2994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Obsevanje</a:t>
            </a:r>
            <a:r>
              <a:rPr lang="en-US" dirty="0" smtClean="0"/>
              <a:t> z </a:t>
            </a:r>
            <a:r>
              <a:rPr lang="en-US" dirty="0" err="1" smtClean="0"/>
              <a:t>gama</a:t>
            </a:r>
            <a:r>
              <a:rPr lang="en-US" dirty="0" smtClean="0"/>
              <a:t> v  </a:t>
            </a:r>
            <a:r>
              <a:rPr lang="en-US" dirty="0" err="1" smtClean="0"/>
              <a:t>reaktorju</a:t>
            </a:r>
            <a:endParaRPr lang="en-US" dirty="0"/>
          </a:p>
          <a:p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test </a:t>
            </a:r>
            <a:r>
              <a:rPr lang="en-US" dirty="0" err="1" smtClean="0"/>
              <a:t>radfetov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7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59" y="3046020"/>
            <a:ext cx="4356116" cy="30890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286" y="3134650"/>
            <a:ext cx="4212929" cy="28386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1584" y="2695698"/>
            <a:ext cx="4474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G. </a:t>
            </a:r>
            <a:r>
              <a:rPr lang="en-US" dirty="0" err="1" smtClean="0"/>
              <a:t>Kramberger</a:t>
            </a:r>
            <a:r>
              <a:rPr lang="en-US" dirty="0" smtClean="0"/>
              <a:t> et al. NIMA 978 (2020) 164283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078" y="326571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NurFET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8457" y="1009402"/>
            <a:ext cx="3744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65 nm </a:t>
            </a:r>
            <a:r>
              <a:rPr lang="en-US" dirty="0" err="1" smtClean="0"/>
              <a:t>radfet</a:t>
            </a:r>
            <a:r>
              <a:rPr lang="en-US" dirty="0" smtClean="0"/>
              <a:t> ok do </a:t>
            </a:r>
            <a:r>
              <a:rPr lang="en-US" dirty="0" err="1" smtClean="0"/>
              <a:t>čez</a:t>
            </a:r>
            <a:r>
              <a:rPr lang="en-US" dirty="0" smtClean="0"/>
              <a:t> 100 </a:t>
            </a:r>
            <a:r>
              <a:rPr lang="en-US" dirty="0" err="1" smtClean="0"/>
              <a:t>kGy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</a:t>
            </a:r>
            <a:r>
              <a:rPr lang="en-US" dirty="0" err="1" smtClean="0"/>
              <a:t>erimo</a:t>
            </a:r>
            <a:r>
              <a:rPr lang="en-US" dirty="0" smtClean="0"/>
              <a:t> Vth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toku</a:t>
            </a:r>
            <a:r>
              <a:rPr lang="en-US" dirty="0" smtClean="0"/>
              <a:t> 50 </a:t>
            </a:r>
            <a:r>
              <a:rPr lang="en-US" dirty="0" err="1" smtClean="0"/>
              <a:t>uA</a:t>
            </a:r>
            <a:r>
              <a:rPr lang="en-US" dirty="0" smtClean="0"/>
              <a:t> DS </a:t>
            </a:r>
            <a:r>
              <a:rPr lang="en-US" dirty="0" err="1" smtClean="0"/>
              <a:t>toku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</a:t>
            </a:r>
            <a:r>
              <a:rPr lang="en-US" dirty="0" err="1" smtClean="0"/>
              <a:t>apetost</a:t>
            </a:r>
            <a:r>
              <a:rPr lang="en-US" dirty="0" smtClean="0"/>
              <a:t> pod 20 V do 200 </a:t>
            </a:r>
            <a:r>
              <a:rPr lang="en-US" dirty="0" err="1" smtClean="0"/>
              <a:t>kGy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880" y="215579"/>
            <a:ext cx="4128531" cy="234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0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263" y="142504"/>
            <a:ext cx="2388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Temperature,  humidity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88" y="1210607"/>
            <a:ext cx="4030756" cy="23935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04" y="3674749"/>
            <a:ext cx="3840751" cy="22807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408" y="1295410"/>
            <a:ext cx="3917941" cy="23265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06094" y="152004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RadFET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504216" y="2297878"/>
            <a:ext cx="599701" cy="332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91103" y="2660074"/>
            <a:ext cx="2138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</a:rPr>
              <a:t>Linear temp. correction</a:t>
            </a:r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dirty="0">
                <a:solidFill>
                  <a:schemeClr val="accent6"/>
                </a:solidFill>
              </a:rPr>
              <a:t>t</a:t>
            </a:r>
            <a:r>
              <a:rPr lang="en-US" sz="1600" dirty="0" smtClean="0">
                <a:solidFill>
                  <a:schemeClr val="accent6"/>
                </a:solidFill>
              </a:rPr>
              <a:t>o 23 C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284" y="3781457"/>
            <a:ext cx="3901032" cy="231652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12676" y="4310743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BPW34 diode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22323" y="534391"/>
            <a:ext cx="2559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Ni </a:t>
            </a:r>
            <a:r>
              <a:rPr lang="en-US" dirty="0" err="1" smtClean="0"/>
              <a:t>odvisnosti</a:t>
            </a:r>
            <a:r>
              <a:rPr lang="en-US" dirty="0" smtClean="0"/>
              <a:t> od </a:t>
            </a:r>
            <a:r>
              <a:rPr lang="en-US" dirty="0" err="1" smtClean="0"/>
              <a:t>vlažnosti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164" y="3859479"/>
            <a:ext cx="3889632" cy="230975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084623" y="4809507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Diode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204" y="1425039"/>
            <a:ext cx="3699647" cy="219693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126187" y="1680358"/>
            <a:ext cx="7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Radfet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07522" y="5444836"/>
            <a:ext cx="397823" cy="659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5948" y="6382987"/>
            <a:ext cx="9533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Suh </a:t>
            </a:r>
            <a:r>
              <a:rPr lang="en-US" dirty="0" err="1" smtClean="0"/>
              <a:t>zrak</a:t>
            </a:r>
            <a:r>
              <a:rPr lang="en-US" dirty="0" smtClean="0"/>
              <a:t> v </a:t>
            </a:r>
            <a:r>
              <a:rPr lang="en-US" dirty="0" err="1" smtClean="0"/>
              <a:t>Allibava</a:t>
            </a:r>
            <a:r>
              <a:rPr lang="en-US" dirty="0" smtClean="0"/>
              <a:t> </a:t>
            </a:r>
            <a:r>
              <a:rPr lang="en-US" dirty="0" err="1" smtClean="0"/>
              <a:t>škatli</a:t>
            </a:r>
            <a:r>
              <a:rPr lang="en-US" dirty="0" smtClean="0"/>
              <a:t> - ne </a:t>
            </a:r>
            <a:r>
              <a:rPr lang="en-US" dirty="0" err="1" smtClean="0"/>
              <a:t>gre</a:t>
            </a:r>
            <a:r>
              <a:rPr lang="en-US" dirty="0" smtClean="0"/>
              <a:t> pod 25% </a:t>
            </a:r>
            <a:r>
              <a:rPr lang="en-US" dirty="0" smtClean="0"/>
              <a:t>??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merilec</a:t>
            </a:r>
            <a:r>
              <a:rPr lang="en-US" dirty="0" smtClean="0">
                <a:sym typeface="Wingdings" panose="05000000000000000000" pitchFamily="2" charset="2"/>
              </a:rPr>
              <a:t> ne </a:t>
            </a:r>
            <a:r>
              <a:rPr lang="en-US" dirty="0" err="1" smtClean="0">
                <a:sym typeface="Wingdings" panose="05000000000000000000" pitchFamily="2" charset="2"/>
              </a:rPr>
              <a:t>dela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prav</a:t>
            </a:r>
            <a:r>
              <a:rPr lang="en-US" dirty="0" smtClean="0">
                <a:sym typeface="Wingdings" panose="05000000000000000000" pitchFamily="2" charset="2"/>
              </a:rPr>
              <a:t>, v </a:t>
            </a:r>
            <a:r>
              <a:rPr lang="en-US" dirty="0" err="1" smtClean="0">
                <a:sym typeface="Wingdings" panose="05000000000000000000" pitchFamily="2" charset="2"/>
              </a:rPr>
              <a:t>resnici</a:t>
            </a:r>
            <a:r>
              <a:rPr lang="en-US" dirty="0" smtClean="0">
                <a:sym typeface="Wingdings" panose="05000000000000000000" pitchFamily="2" charset="2"/>
              </a:rPr>
              <a:t> je rel. </a:t>
            </a:r>
            <a:r>
              <a:rPr lang="en-US" dirty="0" err="1" smtClean="0">
                <a:sym typeface="Wingdings" panose="05000000000000000000" pitchFamily="2" charset="2"/>
              </a:rPr>
              <a:t>vlažnost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nekaj</a:t>
            </a:r>
            <a:r>
              <a:rPr lang="en-US" dirty="0" smtClean="0">
                <a:sym typeface="Wingdings" panose="05000000000000000000" pitchFamily="2" charset="2"/>
              </a:rPr>
              <a:t> %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0165278" y="1282535"/>
            <a:ext cx="65314" cy="694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423069" y="813460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 0.1%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stopinjo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541823" y="3972297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 0.5%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stopinjo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1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419" y="448237"/>
            <a:ext cx="4923751" cy="33340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50" y="570270"/>
            <a:ext cx="4148629" cy="2866103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3236026" y="1341913"/>
            <a:ext cx="261257" cy="332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53839" y="1638795"/>
            <a:ext cx="822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43 </a:t>
            </a:r>
            <a:r>
              <a:rPr lang="en-US" dirty="0" err="1" smtClean="0"/>
              <a:t>kGy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725" y="3461222"/>
            <a:ext cx="4212929" cy="2838637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>
            <a:off x="866899" y="4851070"/>
            <a:ext cx="85502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7818" y="4672940"/>
            <a:ext cx="682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40 </a:t>
            </a:r>
            <a:r>
              <a:rPr lang="en-US" sz="1400" dirty="0" err="1" smtClean="0"/>
              <a:t>kGy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860472" y="3776354"/>
            <a:ext cx="473610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Problemi</a:t>
            </a:r>
            <a:r>
              <a:rPr lang="en-US" sz="1600" dirty="0" smtClean="0"/>
              <a:t>: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err="1" smtClean="0"/>
              <a:t>veliko</a:t>
            </a:r>
            <a:r>
              <a:rPr lang="en-US" sz="1600" dirty="0" smtClean="0"/>
              <a:t> </a:t>
            </a:r>
            <a:r>
              <a:rPr lang="en-US" sz="1600" dirty="0" err="1" smtClean="0"/>
              <a:t>višja</a:t>
            </a:r>
            <a:r>
              <a:rPr lang="en-US" sz="1600" dirty="0" smtClean="0"/>
              <a:t> </a:t>
            </a:r>
            <a:r>
              <a:rPr lang="en-US" sz="1600" dirty="0" err="1" smtClean="0"/>
              <a:t>napetost</a:t>
            </a:r>
            <a:r>
              <a:rPr lang="en-US" sz="1600" dirty="0" smtClean="0"/>
              <a:t> </a:t>
            </a:r>
            <a:r>
              <a:rPr lang="en-US" sz="1600" dirty="0" err="1" smtClean="0"/>
              <a:t>pri</a:t>
            </a:r>
            <a:r>
              <a:rPr lang="en-US" sz="1600" dirty="0" smtClean="0"/>
              <a:t> </a:t>
            </a:r>
            <a:r>
              <a:rPr lang="en-US" sz="1600" dirty="0" err="1" smtClean="0"/>
              <a:t>isti</a:t>
            </a:r>
            <a:r>
              <a:rPr lang="en-US" sz="1600" dirty="0" smtClean="0"/>
              <a:t> </a:t>
            </a:r>
            <a:r>
              <a:rPr lang="en-US" sz="1600" dirty="0" err="1" smtClean="0"/>
              <a:t>dozi</a:t>
            </a:r>
            <a:r>
              <a:rPr lang="en-US" sz="1600" dirty="0" smtClean="0"/>
              <a:t> </a:t>
            </a:r>
            <a:r>
              <a:rPr lang="en-US" sz="1600" dirty="0" err="1" smtClean="0"/>
              <a:t>kot</a:t>
            </a:r>
            <a:r>
              <a:rPr lang="en-US" sz="1600" dirty="0" smtClean="0"/>
              <a:t> bi </a:t>
            </a:r>
            <a:r>
              <a:rPr lang="en-US" sz="1600" dirty="0" err="1" smtClean="0"/>
              <a:t>pričakovali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err="1" smtClean="0"/>
              <a:t>izgleda</a:t>
            </a:r>
            <a:r>
              <a:rPr lang="en-US" sz="1600" dirty="0" smtClean="0"/>
              <a:t> </a:t>
            </a:r>
            <a:r>
              <a:rPr lang="en-US" sz="1600" dirty="0" err="1" smtClean="0"/>
              <a:t>kot</a:t>
            </a:r>
            <a:r>
              <a:rPr lang="en-US" sz="1600" dirty="0" smtClean="0"/>
              <a:t> da </a:t>
            </a:r>
            <a:r>
              <a:rPr lang="en-US" sz="1600" dirty="0" err="1" smtClean="0"/>
              <a:t>že</a:t>
            </a:r>
            <a:r>
              <a:rPr lang="en-US" sz="1600" dirty="0" smtClean="0"/>
              <a:t> </a:t>
            </a:r>
            <a:r>
              <a:rPr lang="en-US" sz="1600" dirty="0" err="1" smtClean="0"/>
              <a:t>pri</a:t>
            </a:r>
            <a:r>
              <a:rPr lang="en-US" sz="1600" dirty="0" smtClean="0"/>
              <a:t> </a:t>
            </a:r>
            <a:r>
              <a:rPr lang="en-US" sz="1600" dirty="0" err="1" smtClean="0"/>
              <a:t>razmerom</a:t>
            </a:r>
            <a:r>
              <a:rPr lang="en-US" sz="1600" dirty="0" smtClean="0"/>
              <a:t> </a:t>
            </a:r>
            <a:r>
              <a:rPr lang="en-US" sz="1600" dirty="0" err="1" smtClean="0"/>
              <a:t>nizki</a:t>
            </a:r>
            <a:r>
              <a:rPr lang="en-US" sz="1600" dirty="0" smtClean="0"/>
              <a:t> </a:t>
            </a:r>
            <a:r>
              <a:rPr lang="en-US" sz="1600" dirty="0" err="1" smtClean="0"/>
              <a:t>dozi</a:t>
            </a:r>
            <a:r>
              <a:rPr lang="en-US" sz="1600" dirty="0" smtClean="0"/>
              <a:t> annealing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</a:t>
            </a:r>
            <a:r>
              <a:rPr lang="en-US" sz="1600" dirty="0" err="1" smtClean="0"/>
              <a:t>hitrejši</a:t>
            </a:r>
            <a:r>
              <a:rPr lang="en-US" sz="1600" dirty="0" smtClean="0"/>
              <a:t> </a:t>
            </a:r>
            <a:r>
              <a:rPr lang="en-US" sz="1600" dirty="0" err="1" smtClean="0"/>
              <a:t>kot</a:t>
            </a:r>
            <a:r>
              <a:rPr lang="en-US" sz="1600" dirty="0" smtClean="0"/>
              <a:t> </a:t>
            </a:r>
            <a:r>
              <a:rPr lang="en-US" sz="1600" dirty="0" err="1" smtClean="0"/>
              <a:t>naraščanje</a:t>
            </a:r>
            <a:r>
              <a:rPr lang="en-US" sz="1600" dirty="0" smtClean="0"/>
              <a:t> </a:t>
            </a:r>
            <a:r>
              <a:rPr lang="en-US" sz="1600" dirty="0" err="1" smtClean="0"/>
              <a:t>napetosti</a:t>
            </a:r>
            <a:r>
              <a:rPr lang="en-US" sz="1600" dirty="0" smtClean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07870" y="2416628"/>
            <a:ext cx="1247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ITk</a:t>
            </a:r>
            <a:r>
              <a:rPr lang="en-US" dirty="0" smtClean="0"/>
              <a:t> </a:t>
            </a:r>
            <a:r>
              <a:rPr lang="en-US" dirty="0" err="1" smtClean="0"/>
              <a:t>radmon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89568" y="694707"/>
            <a:ext cx="102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Doza</a:t>
            </a:r>
            <a:r>
              <a:rPr lang="en-US" dirty="0" smtClean="0"/>
              <a:t> v TI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645725" y="1104405"/>
            <a:ext cx="1068779" cy="623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88873" y="1727859"/>
            <a:ext cx="13783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Radmon</a:t>
            </a:r>
            <a:endParaRPr lang="en-US" sz="1600" dirty="0" smtClean="0"/>
          </a:p>
          <a:p>
            <a:r>
              <a:rPr lang="en-US" sz="1600" dirty="0" smtClean="0"/>
              <a:t>v </a:t>
            </a:r>
            <a:r>
              <a:rPr lang="en-US" sz="1600" dirty="0" err="1" smtClean="0"/>
              <a:t>cevi</a:t>
            </a:r>
            <a:r>
              <a:rPr lang="en-US" sz="1600" dirty="0" smtClean="0"/>
              <a:t>,</a:t>
            </a:r>
          </a:p>
          <a:p>
            <a:r>
              <a:rPr lang="en-US" sz="1600" dirty="0" err="1"/>
              <a:t>d</a:t>
            </a:r>
            <a:r>
              <a:rPr lang="en-US" sz="1600" dirty="0" err="1" smtClean="0"/>
              <a:t>oza</a:t>
            </a:r>
            <a:r>
              <a:rPr lang="en-US" sz="1600" dirty="0" smtClean="0"/>
              <a:t> </a:t>
            </a:r>
            <a:r>
              <a:rPr lang="en-US" sz="1600" dirty="0" err="1" smtClean="0"/>
              <a:t>narašča</a:t>
            </a:r>
            <a:endParaRPr lang="en-US" sz="1600" dirty="0" smtClean="0"/>
          </a:p>
          <a:p>
            <a:r>
              <a:rPr lang="en-US" sz="1600" dirty="0" err="1"/>
              <a:t>n</a:t>
            </a:r>
            <a:r>
              <a:rPr lang="en-US" sz="1600" dirty="0" err="1" smtClean="0"/>
              <a:t>apetost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endParaRPr lang="en-US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8457" y="77190"/>
            <a:ext cx="403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Obsevanje</a:t>
            </a:r>
            <a:r>
              <a:rPr lang="en-US" dirty="0" smtClean="0"/>
              <a:t> z </a:t>
            </a:r>
            <a:r>
              <a:rPr lang="en-US" dirty="0" err="1" smtClean="0"/>
              <a:t>gama</a:t>
            </a:r>
            <a:r>
              <a:rPr lang="en-US" dirty="0" smtClean="0"/>
              <a:t> </a:t>
            </a:r>
            <a:r>
              <a:rPr lang="en-US" dirty="0" smtClean="0"/>
              <a:t>v </a:t>
            </a:r>
            <a:r>
              <a:rPr lang="en-US" dirty="0" err="1" smtClean="0"/>
              <a:t>trikotniškem</a:t>
            </a:r>
            <a:r>
              <a:rPr lang="en-US" dirty="0" smtClean="0"/>
              <a:t> </a:t>
            </a:r>
            <a:r>
              <a:rPr lang="en-US" dirty="0" err="1" smtClean="0"/>
              <a:t>kanalu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286992" y="961901"/>
            <a:ext cx="528452" cy="53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0" y="617517"/>
            <a:ext cx="1366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Obseg</a:t>
            </a:r>
            <a:r>
              <a:rPr lang="en-US" sz="1600" dirty="0" smtClean="0"/>
              <a:t> </a:t>
            </a:r>
            <a:r>
              <a:rPr lang="en-US" sz="1600" dirty="0" err="1" smtClean="0"/>
              <a:t>merilca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090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01" y="824018"/>
            <a:ext cx="3973659" cy="283952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3040084" y="2547259"/>
            <a:ext cx="337445" cy="320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07575" y="2832266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TID </a:t>
            </a:r>
            <a:r>
              <a:rPr lang="en-US" dirty="0" err="1" smtClean="0"/>
              <a:t>reaktor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876301" y="860961"/>
            <a:ext cx="421574" cy="950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3148" y="255319"/>
            <a:ext cx="2300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NurFET</a:t>
            </a:r>
            <a:r>
              <a:rPr lang="en-US" sz="1600" dirty="0" smtClean="0"/>
              <a:t> </a:t>
            </a:r>
            <a:r>
              <a:rPr lang="en-US" sz="1600" dirty="0" err="1" smtClean="0"/>
              <a:t>kalibracija</a:t>
            </a:r>
            <a:endParaRPr lang="en-US" sz="1600" dirty="0" smtClean="0"/>
          </a:p>
          <a:p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ym typeface="Wingdings" panose="05000000000000000000" pitchFamily="2" charset="2"/>
              </a:rPr>
              <a:t>Očitno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ni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konsistentno</a:t>
            </a:r>
            <a:endParaRPr lang="en-US" sz="16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9525" y="3785449"/>
            <a:ext cx="4212701" cy="284098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18" y="517726"/>
            <a:ext cx="3861914" cy="299143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757061" y="3627912"/>
            <a:ext cx="2361737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Fit</a:t>
            </a:r>
            <a:r>
              <a:rPr lang="en-US" i="1" dirty="0" smtClean="0"/>
              <a:t> ΔV = </a:t>
            </a:r>
            <a:r>
              <a:rPr lang="en-US" i="1" dirty="0" err="1" smtClean="0"/>
              <a:t>a∙D</a:t>
            </a:r>
            <a:r>
              <a:rPr lang="en-US" b="1" i="1" baseline="30000" dirty="0" err="1" smtClean="0"/>
              <a:t>b</a:t>
            </a:r>
            <a:endParaRPr lang="en-US" dirty="0" smtClean="0"/>
          </a:p>
          <a:p>
            <a:r>
              <a:rPr lang="en-US" sz="1600" dirty="0" smtClean="0"/>
              <a:t>                        a       b</a:t>
            </a:r>
          </a:p>
          <a:p>
            <a:r>
              <a:rPr lang="en-US" sz="1600" i="1" dirty="0" smtClean="0"/>
              <a:t>D</a:t>
            </a:r>
            <a:r>
              <a:rPr lang="en-US" sz="1600" dirty="0" smtClean="0"/>
              <a:t> &lt; 20 </a:t>
            </a:r>
            <a:r>
              <a:rPr lang="en-US" sz="1600" dirty="0" err="1" smtClean="0"/>
              <a:t>kGy</a:t>
            </a:r>
            <a:r>
              <a:rPr lang="en-US" sz="1600" dirty="0" smtClean="0"/>
              <a:t>:  2.3,   0.61 </a:t>
            </a:r>
          </a:p>
          <a:p>
            <a:r>
              <a:rPr lang="en-US" sz="1600" i="1" dirty="0" smtClean="0"/>
              <a:t>D</a:t>
            </a:r>
            <a:r>
              <a:rPr lang="en-US" sz="1600" dirty="0" smtClean="0"/>
              <a:t> &gt; 20 </a:t>
            </a:r>
            <a:r>
              <a:rPr lang="en-US" sz="1600" dirty="0" err="1" smtClean="0"/>
              <a:t>kGy</a:t>
            </a:r>
            <a:r>
              <a:rPr lang="en-US" sz="1600" dirty="0" smtClean="0"/>
              <a:t>:  6.9,   0.24       </a:t>
            </a:r>
          </a:p>
          <a:p>
            <a:r>
              <a:rPr lang="en-US" sz="1600" dirty="0" smtClean="0"/>
              <a:t>Max. dose: ~ 69 </a:t>
            </a:r>
            <a:r>
              <a:rPr lang="en-US" sz="1600" dirty="0" err="1" smtClean="0"/>
              <a:t>kGy</a:t>
            </a:r>
            <a:endParaRPr lang="en-US" sz="1600" dirty="0" smtClean="0"/>
          </a:p>
          <a:p>
            <a:endParaRPr lang="en-US" sz="1600" dirty="0"/>
          </a:p>
          <a:p>
            <a:r>
              <a:rPr lang="en-US" dirty="0" smtClean="0"/>
              <a:t>Expected:</a:t>
            </a:r>
          </a:p>
          <a:p>
            <a:endParaRPr lang="en-US" sz="1400" dirty="0" smtClean="0"/>
          </a:p>
          <a:p>
            <a:r>
              <a:rPr lang="en-US" sz="1600" dirty="0"/>
              <a:t>D &lt; 20 </a:t>
            </a:r>
            <a:r>
              <a:rPr lang="en-US" sz="1600" dirty="0" err="1"/>
              <a:t>kGy</a:t>
            </a:r>
            <a:r>
              <a:rPr lang="en-US" sz="1600" dirty="0"/>
              <a:t>:  0.76, </a:t>
            </a:r>
            <a:r>
              <a:rPr lang="en-US" sz="1600" dirty="0" smtClean="0"/>
              <a:t>   </a:t>
            </a:r>
            <a:r>
              <a:rPr lang="en-US" sz="1600" dirty="0"/>
              <a:t>0.7 </a:t>
            </a:r>
          </a:p>
          <a:p>
            <a:r>
              <a:rPr lang="en-US" sz="1600" dirty="0"/>
              <a:t>D &gt; 20 </a:t>
            </a:r>
            <a:r>
              <a:rPr lang="en-US" sz="1600" dirty="0" err="1"/>
              <a:t>kGy</a:t>
            </a:r>
            <a:r>
              <a:rPr lang="en-US" sz="1600" dirty="0" smtClean="0"/>
              <a:t>:   1.75,   0.44</a:t>
            </a:r>
          </a:p>
          <a:p>
            <a:r>
              <a:rPr lang="en-US" sz="1600" dirty="0" smtClean="0"/>
              <a:t>Max </a:t>
            </a:r>
            <a:r>
              <a:rPr lang="en-US" sz="1600" smtClean="0"/>
              <a:t>dose ~ 200 </a:t>
            </a:r>
            <a:r>
              <a:rPr lang="en-US" sz="1600" dirty="0" err="1" smtClean="0"/>
              <a:t>kGy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3562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255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Mandić</dc:creator>
  <cp:lastModifiedBy>Igor Mandić</cp:lastModifiedBy>
  <cp:revision>20</cp:revision>
  <dcterms:created xsi:type="dcterms:W3CDTF">2021-05-20T10:21:38Z</dcterms:created>
  <dcterms:modified xsi:type="dcterms:W3CDTF">2021-05-25T10:04:14Z</dcterms:modified>
</cp:coreProperties>
</file>