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50" r:id="rId3"/>
    <p:sldId id="359" r:id="rId4"/>
    <p:sldId id="363" r:id="rId5"/>
    <p:sldId id="365" r:id="rId6"/>
    <p:sldId id="364" r:id="rId7"/>
    <p:sldId id="366" r:id="rId8"/>
    <p:sldId id="367" r:id="rId9"/>
    <p:sldId id="368" r:id="rId10"/>
    <p:sldId id="369" r:id="rId11"/>
    <p:sldId id="356" r:id="rId12"/>
    <p:sldId id="370" r:id="rId13"/>
    <p:sldId id="371" r:id="rId14"/>
    <p:sldId id="351" r:id="rId15"/>
    <p:sldId id="352" r:id="rId16"/>
  </p:sldIdLst>
  <p:sldSz cx="12192000" cy="6858000"/>
  <p:notesSz cx="6805613" cy="99441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jan" initials="B" lastIdx="1" clrIdx="0">
    <p:extLst>
      <p:ext uri="{19B8F6BF-5375-455C-9EA6-DF929625EA0E}">
        <p15:presenceInfo xmlns:p15="http://schemas.microsoft.com/office/powerpoint/2012/main" userId="Bo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FF0000"/>
    <a:srgbClr val="5B9BD5"/>
    <a:srgbClr val="009900"/>
    <a:srgbClr val="006600"/>
    <a:srgbClr val="00FFFF"/>
    <a:srgbClr val="FF00FF"/>
    <a:srgbClr val="00CC00"/>
    <a:srgbClr val="B80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746" autoAdjust="0"/>
  </p:normalViewPr>
  <p:slideViewPr>
    <p:cSldViewPr snapToGrid="0">
      <p:cViewPr>
        <p:scale>
          <a:sx n="75" d="100"/>
          <a:sy n="75" d="100"/>
        </p:scale>
        <p:origin x="902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57702-262A-4A69-89F4-FF107EA4D994}" type="datetimeFigureOut">
              <a:rPr lang="sl-SI" smtClean="0"/>
              <a:t>6. 08. 2021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B9295-F01E-4418-AE92-A44BACFDB2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313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B9295-F01E-4418-AE92-A44BACFDB24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620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27" y="135875"/>
            <a:ext cx="3505850" cy="1072768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523999" y="2017059"/>
            <a:ext cx="9439835" cy="1465916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524000" y="3482975"/>
            <a:ext cx="9439834" cy="67655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1524000" y="4827775"/>
            <a:ext cx="9439834" cy="1304084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498077"/>
            <a:ext cx="3744255" cy="359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456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D4C1-1AC7-4D92-B8D7-05884BEED395}" type="datetime1">
              <a:rPr lang="sl-SI" smtClean="0"/>
              <a:t>6. 08. 2021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72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2EC-6875-4947-AF14-FA9A71D80848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29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08E1-5A04-423B-B2C9-D4EA0EB68A40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011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28918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48640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4117" y="735105"/>
            <a:ext cx="11757675" cy="5791819"/>
          </a:xfrm>
        </p:spPr>
        <p:txBody>
          <a:bodyPr>
            <a:normAutofit/>
          </a:bodyPr>
          <a:lstStyle>
            <a:lvl1pPr>
              <a:buClr>
                <a:srgbClr val="C00000"/>
              </a:buClr>
              <a:defRPr sz="2000"/>
            </a:lvl1pPr>
            <a:lvl2pPr>
              <a:buClr>
                <a:srgbClr val="C00000"/>
              </a:buClr>
              <a:defRPr sz="1800"/>
            </a:lvl2pPr>
            <a:lvl3pPr>
              <a:buClr>
                <a:srgbClr val="C00000"/>
              </a:buClr>
              <a:defRPr sz="1800"/>
            </a:lvl3pPr>
            <a:lvl4pPr>
              <a:buClr>
                <a:srgbClr val="C00000"/>
              </a:buClr>
              <a:defRPr sz="1600"/>
            </a:lvl4pPr>
            <a:lvl5pPr>
              <a:buClr>
                <a:srgbClr val="C00000"/>
              </a:buCl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170" y="1"/>
            <a:ext cx="428500" cy="54864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9448800" y="6624919"/>
            <a:ext cx="1905000" cy="228971"/>
          </a:xfrm>
        </p:spPr>
        <p:txBody>
          <a:bodyPr/>
          <a:lstStyle/>
          <a:p>
            <a:fld id="{C2A4BBA1-194D-48B4-80F8-71A4C8562A68}" type="datetime1">
              <a:rPr lang="sl-SI" smtClean="0"/>
              <a:t>6. 08. 2021</a:t>
            </a:fld>
            <a:endParaRPr lang="sl-SI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5540" y="6624919"/>
            <a:ext cx="5903260" cy="233455"/>
          </a:xfrm>
        </p:spPr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624919"/>
            <a:ext cx="838199" cy="233080"/>
          </a:xfrm>
        </p:spPr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280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0FF1-0620-4105-A1EF-C4EE32D3C794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1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E57D-69ED-43EF-8D05-6D5D367C1B91}" type="datetime1">
              <a:rPr lang="sl-SI" smtClean="0"/>
              <a:t>6. 08. 2021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069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558B-6C41-4545-A849-994B03008DB5}" type="datetime1">
              <a:rPr lang="sl-SI" smtClean="0"/>
              <a:t>6. 08. 2021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419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905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571129"/>
            <a:ext cx="3720352" cy="28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640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905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9448800" y="6624919"/>
            <a:ext cx="1905000" cy="228971"/>
          </a:xfrm>
        </p:spPr>
        <p:txBody>
          <a:bodyPr/>
          <a:lstStyle/>
          <a:p>
            <a:fld id="{B9C80690-3864-439F-9910-5E2891B183ED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5540" y="6624919"/>
            <a:ext cx="5903260" cy="233455"/>
          </a:xfrm>
        </p:spPr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53800" y="6624919"/>
            <a:ext cx="838199" cy="233080"/>
          </a:xfrm>
        </p:spPr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53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357A-5305-4774-8E24-59E658AF05B2}" type="datetime1">
              <a:rPr lang="sl-SI" smtClean="0"/>
              <a:t>6. 08. 2021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747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D5-3B94-45DB-94BC-092D8A52D5F3}" type="datetime1">
              <a:rPr lang="sl-SI" smtClean="0"/>
              <a:t>6. 08. 2021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63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48800" y="6624919"/>
            <a:ext cx="1905000" cy="228971"/>
          </a:xfrm>
          <a:prstGeom prst="rect">
            <a:avLst/>
          </a:prstGeom>
          <a:solidFill>
            <a:srgbClr val="E7E6E6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fld id="{C591DB7A-3626-4BBD-B8B1-DC1FE33D8674}" type="datetime1">
              <a:rPr lang="sl-SI" smtClean="0"/>
              <a:t>6. 08. 2021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5540" y="6624919"/>
            <a:ext cx="5903260" cy="233455"/>
          </a:xfrm>
          <a:prstGeom prst="rect">
            <a:avLst/>
          </a:prstGeom>
          <a:solidFill>
            <a:srgbClr val="E7E6E6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F9 Weekly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24919"/>
            <a:ext cx="838199" cy="233080"/>
          </a:xfrm>
          <a:prstGeom prst="rect">
            <a:avLst/>
          </a:prstGeom>
          <a:solidFill>
            <a:srgbClr val="E7E6E6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85F5A13-7CE5-40AC-B0CE-891E93987F96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24919"/>
            <a:ext cx="3545540" cy="233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Bojan Hiti (IJS)</a:t>
            </a:r>
            <a:endParaRPr lang="en-GB" sz="12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1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 smtClean="0"/>
              <a:t>TPA-TCT measurements status</a:t>
            </a:r>
            <a:endParaRPr lang="sl-SI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F9 Weekly, 06. 08. </a:t>
            </a:r>
            <a:r>
              <a:rPr lang="sl-SI" sz="2000" dirty="0" smtClean="0"/>
              <a:t>2021</a:t>
            </a:r>
            <a:endParaRPr lang="en-GB" sz="20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524000" y="5195943"/>
            <a:ext cx="9439834" cy="935915"/>
          </a:xfrm>
        </p:spPr>
        <p:txBody>
          <a:bodyPr>
            <a:noAutofit/>
          </a:bodyPr>
          <a:lstStyle/>
          <a:p>
            <a:r>
              <a:rPr lang="sl-SI" sz="2000" dirty="0"/>
              <a:t>Bojan </a:t>
            </a:r>
            <a:r>
              <a:rPr lang="sl-SI" sz="2000" dirty="0" smtClean="0"/>
              <a:t>Hiti, F9, Jožef Stefan Institute (JSI)</a:t>
            </a:r>
          </a:p>
        </p:txBody>
      </p:sp>
    </p:spTree>
    <p:extLst>
      <p:ext uri="{BB962C8B-B14F-4D97-AF65-F5344CB8AC3E}">
        <p14:creationId xmlns:p14="http://schemas.microsoft.com/office/powerpoint/2010/main" val="11460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Longitudinal spot size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84" y="999605"/>
            <a:ext cx="3600000" cy="311091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29A1-1BF7-41D6-AE44-D07803CFDE77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10</a:t>
            </a:fld>
            <a:endParaRPr lang="sl-S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6" y="878686"/>
            <a:ext cx="3600000" cy="3110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60" y="999605"/>
            <a:ext cx="3600000" cy="311091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496710" y="4603805"/>
            <a:ext cx="5931673" cy="35780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2924736" y="5085568"/>
            <a:ext cx="507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Reducing beam intensity (approx. factor 2 in charge)</a:t>
            </a:r>
            <a:endParaRPr lang="sl-SI" dirty="0"/>
          </a:p>
        </p:txBody>
      </p:sp>
      <p:sp>
        <p:nvSpPr>
          <p:cNvPr id="12" name="TextBox 11"/>
          <p:cNvSpPr txBox="1"/>
          <p:nvPr/>
        </p:nvSpPr>
        <p:spPr>
          <a:xfrm>
            <a:off x="1542553" y="5883965"/>
            <a:ext cx="363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Cigar half-length cca 15 um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378635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SEU </a:t>
            </a:r>
            <a:r>
              <a:rPr lang="sl-SI" dirty="0" smtClean="0"/>
              <a:t>potential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17" y="735106"/>
            <a:ext cx="11757675" cy="4639534"/>
          </a:xfrm>
        </p:spPr>
        <p:txBody>
          <a:bodyPr>
            <a:normAutofit/>
          </a:bodyPr>
          <a:lstStyle/>
          <a:p>
            <a:r>
              <a:rPr lang="sl-SI" dirty="0" smtClean="0"/>
              <a:t>LGAD mortality studies require charge of the order of 30M e-h pairs</a:t>
            </a:r>
          </a:p>
          <a:p>
            <a:pPr lvl="1"/>
            <a:r>
              <a:rPr lang="sl-SI" dirty="0" smtClean="0"/>
              <a:t>Can it be done with TPA</a:t>
            </a:r>
            <a:r>
              <a:rPr lang="sl-SI" dirty="0" smtClean="0"/>
              <a:t>?</a:t>
            </a:r>
          </a:p>
          <a:p>
            <a:pPr lvl="1"/>
            <a:endParaRPr lang="sl-SI" dirty="0" smtClean="0"/>
          </a:p>
          <a:p>
            <a:r>
              <a:rPr lang="sl-SI" dirty="0" smtClean="0"/>
              <a:t>Maximized laser signal</a:t>
            </a:r>
            <a:endParaRPr lang="sl-SI" dirty="0"/>
          </a:p>
          <a:p>
            <a:r>
              <a:rPr lang="sl-SI" dirty="0" smtClean="0"/>
              <a:t>HPK LGAD 2.5e15 biased to 700 V </a:t>
            </a:r>
            <a:r>
              <a:rPr lang="sl-SI" dirty="0" smtClean="0">
                <a:sym typeface="Wingdings" panose="05000000000000000000" pitchFamily="2" charset="2"/>
              </a:rPr>
              <a:t> failed in DESY test beam 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No defects observed with TPA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There is still potential to increase pulse energy, but setup overhaul</a:t>
            </a:r>
          </a:p>
          <a:p>
            <a:pPr lvl="1"/>
            <a:r>
              <a:rPr lang="sl-SI" dirty="0" smtClean="0">
                <a:sym typeface="Wingdings" panose="05000000000000000000" pitchFamily="2" charset="2"/>
              </a:rPr>
              <a:t>Reduce losses on optical bench</a:t>
            </a:r>
          </a:p>
          <a:p>
            <a:pPr lvl="1"/>
            <a:r>
              <a:rPr lang="sl-SI" dirty="0" smtClean="0">
                <a:sym typeface="Wingdings" panose="05000000000000000000" pitchFamily="2" charset="2"/>
              </a:rPr>
              <a:t>Pin = 100 mW, Pout = 15 mW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29F7-9B44-451A-82AB-8FE7060C6392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77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Edge TPA-TCT</a:t>
            </a:r>
            <a:endParaRPr lang="sl-SI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737205"/>
              </p:ext>
            </p:extLst>
          </p:nvPr>
        </p:nvGraphicFramePr>
        <p:xfrm>
          <a:off x="4937760" y="4531360"/>
          <a:ext cx="706500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003">
                  <a:extLst>
                    <a:ext uri="{9D8B030D-6E8A-4147-A177-3AD203B41FA5}">
                      <a16:colId xmlns:a16="http://schemas.microsoft.com/office/drawing/2014/main" val="3351975797"/>
                    </a:ext>
                  </a:extLst>
                </a:gridCol>
                <a:gridCol w="2355003">
                  <a:extLst>
                    <a:ext uri="{9D8B030D-6E8A-4147-A177-3AD203B41FA5}">
                      <a16:colId xmlns:a16="http://schemas.microsoft.com/office/drawing/2014/main" val="750473562"/>
                    </a:ext>
                  </a:extLst>
                </a:gridCol>
                <a:gridCol w="2355003">
                  <a:extLst>
                    <a:ext uri="{9D8B030D-6E8A-4147-A177-3AD203B41FA5}">
                      <a16:colId xmlns:a16="http://schemas.microsoft.com/office/drawing/2014/main" val="754088607"/>
                    </a:ext>
                  </a:extLst>
                </a:gridCol>
              </a:tblGrid>
              <a:tr h="189653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56753"/>
                  </a:ext>
                </a:extLst>
              </a:tr>
              <a:tr h="189653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Strip size 630 x 40 um</a:t>
                      </a:r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280928"/>
                  </a:ext>
                </a:extLst>
              </a:tr>
              <a:tr h="189653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96498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5FED-F3DA-430B-8E52-DDAC052B1C4B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12</a:t>
            </a:fld>
            <a:endParaRPr lang="sl-SI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4116" y="944880"/>
            <a:ext cx="6379883" cy="4429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Try Edge-TCT configuration using strip detector (CHESS 2)</a:t>
            </a:r>
          </a:p>
          <a:p>
            <a:r>
              <a:rPr lang="sl-SI" dirty="0" smtClean="0"/>
              <a:t>So far no signals yet observed</a:t>
            </a:r>
          </a:p>
          <a:p>
            <a:endParaRPr lang="sl-SI" dirty="0"/>
          </a:p>
        </p:txBody>
      </p:sp>
      <p:sp>
        <p:nvSpPr>
          <p:cNvPr id="10" name="Isosceles Triangle 9"/>
          <p:cNvSpPr/>
          <p:nvPr/>
        </p:nvSpPr>
        <p:spPr>
          <a:xfrm>
            <a:off x="9569691" y="2761932"/>
            <a:ext cx="578735" cy="159730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Isosceles Triangle 10"/>
          <p:cNvSpPr/>
          <p:nvPr/>
        </p:nvSpPr>
        <p:spPr>
          <a:xfrm flipV="1">
            <a:off x="9581265" y="944880"/>
            <a:ext cx="578735" cy="159730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Oval 11"/>
          <p:cNvSpPr/>
          <p:nvPr/>
        </p:nvSpPr>
        <p:spPr>
          <a:xfrm>
            <a:off x="9795396" y="2183285"/>
            <a:ext cx="150471" cy="9375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3322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BACKUP</a:t>
            </a:r>
            <a:br>
              <a:rPr lang="sl-SI" dirty="0"/>
            </a:b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287000" y="6624638"/>
            <a:ext cx="1905000" cy="228600"/>
          </a:xfrm>
        </p:spPr>
        <p:txBody>
          <a:bodyPr/>
          <a:lstStyle/>
          <a:p>
            <a:fld id="{31106189-863A-4499-B896-6E6041E94BAE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88088" y="6624638"/>
            <a:ext cx="5903912" cy="233362"/>
          </a:xfrm>
        </p:spPr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24638"/>
            <a:ext cx="838200" cy="233362"/>
          </a:xfrm>
        </p:spPr>
        <p:txBody>
          <a:bodyPr/>
          <a:lstStyle/>
          <a:p>
            <a:fld id="{E85F5A13-7CE5-40AC-B0CE-891E93987F96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9724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2CBCF-59AB-4522-93E6-F64315133229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14</a:t>
            </a:fld>
            <a:endParaRPr lang="sl-S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9" r="2439" b="13843"/>
          <a:stretch/>
        </p:blipFill>
        <p:spPr>
          <a:xfrm>
            <a:off x="0" y="0"/>
            <a:ext cx="5466081" cy="3730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99" y="1712335"/>
            <a:ext cx="5537200" cy="41529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9235"/>
          <a:stretch/>
        </p:blipFill>
        <p:spPr>
          <a:xfrm>
            <a:off x="-1" y="3634890"/>
            <a:ext cx="5466081" cy="3219000"/>
          </a:xfrm>
        </p:spPr>
      </p:pic>
      <p:sp>
        <p:nvSpPr>
          <p:cNvPr id="12" name="TextBox 11"/>
          <p:cNvSpPr txBox="1"/>
          <p:nvPr/>
        </p:nvSpPr>
        <p:spPr>
          <a:xfrm>
            <a:off x="3474420" y="1182167"/>
            <a:ext cx="16321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FYLA Laser Unit</a:t>
            </a:r>
            <a:endParaRPr lang="sl-SI" dirty="0"/>
          </a:p>
        </p:txBody>
      </p:sp>
      <p:sp>
        <p:nvSpPr>
          <p:cNvPr id="13" name="TextBox 12"/>
          <p:cNvSpPr txBox="1"/>
          <p:nvPr/>
        </p:nvSpPr>
        <p:spPr>
          <a:xfrm>
            <a:off x="3709771" y="2727043"/>
            <a:ext cx="2753446" cy="64633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Pulse management module</a:t>
            </a:r>
          </a:p>
          <a:p>
            <a:r>
              <a:rPr lang="sl-SI" dirty="0" smtClean="0"/>
              <a:t>(trigger &amp; pulse energy)</a:t>
            </a:r>
            <a:endParaRPr lang="sl-SI" dirty="0"/>
          </a:p>
        </p:txBody>
      </p:sp>
      <p:sp>
        <p:nvSpPr>
          <p:cNvPr id="14" name="TextBox 13"/>
          <p:cNvSpPr txBox="1"/>
          <p:nvPr/>
        </p:nvSpPr>
        <p:spPr>
          <a:xfrm>
            <a:off x="2517307" y="3334058"/>
            <a:ext cx="1834028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Pulse compressor</a:t>
            </a:r>
            <a:endParaRPr lang="sl-SI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854960" y="2928373"/>
            <a:ext cx="243840" cy="4056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692340" y="4838095"/>
            <a:ext cx="2289088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Slide-in autocorrelator</a:t>
            </a:r>
            <a:endParaRPr lang="sl-SI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137140" y="4412559"/>
            <a:ext cx="243840" cy="4056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45125" y="4912976"/>
            <a:ext cx="2298963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XYZ sample placement</a:t>
            </a:r>
            <a:endParaRPr lang="sl-SI" dirty="0"/>
          </a:p>
        </p:txBody>
      </p:sp>
      <p:sp>
        <p:nvSpPr>
          <p:cNvPr id="20" name="TextBox 19"/>
          <p:cNvSpPr txBox="1"/>
          <p:nvPr/>
        </p:nvSpPr>
        <p:spPr>
          <a:xfrm>
            <a:off x="8196317" y="1886318"/>
            <a:ext cx="1723805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Optional cooling</a:t>
            </a:r>
            <a:endParaRPr lang="sl-SI" dirty="0"/>
          </a:p>
        </p:txBody>
      </p:sp>
      <p:sp>
        <p:nvSpPr>
          <p:cNvPr id="21" name="TextBox 20"/>
          <p:cNvSpPr txBox="1"/>
          <p:nvPr/>
        </p:nvSpPr>
        <p:spPr>
          <a:xfrm>
            <a:off x="1937946" y="5918178"/>
            <a:ext cx="1667444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Sample housing</a:t>
            </a:r>
            <a:endParaRPr lang="sl-SI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1687631" y="5512493"/>
            <a:ext cx="243840" cy="4056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9418" y="5595012"/>
            <a:ext cx="2513188" cy="64633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Objective NA=0.65,</a:t>
            </a:r>
          </a:p>
          <a:p>
            <a:r>
              <a:rPr lang="sl-SI" dirty="0" smtClean="0"/>
              <a:t>Working distance 10 mm</a:t>
            </a:r>
            <a:endParaRPr lang="sl-SI" dirty="0"/>
          </a:p>
        </p:txBody>
      </p:sp>
      <p:sp>
        <p:nvSpPr>
          <p:cNvPr id="24" name="TextBox 23"/>
          <p:cNvSpPr txBox="1"/>
          <p:nvPr/>
        </p:nvSpPr>
        <p:spPr>
          <a:xfrm>
            <a:off x="5681048" y="3755520"/>
            <a:ext cx="1632243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l-SI" dirty="0" smtClean="0"/>
              <a:t>Particulars </a:t>
            </a:r>
          </a:p>
          <a:p>
            <a:pPr algn="ctr"/>
            <a:r>
              <a:rPr lang="sl-SI" dirty="0" smtClean="0"/>
              <a:t>readout system</a:t>
            </a:r>
            <a:endParaRPr lang="sl-SI" dirty="0"/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>
            <a:off x="7313291" y="4078686"/>
            <a:ext cx="631604" cy="395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TPA laser pulse: Time domain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Measurement of laser pulse duration with an autocorrelator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0046-00D9-4EEA-B336-81D9AB8C7CCB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15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 r="18000"/>
          <a:stretch/>
        </p:blipFill>
        <p:spPr>
          <a:xfrm>
            <a:off x="5760378" y="1935474"/>
            <a:ext cx="5120043" cy="42989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8001" r="18392"/>
          <a:stretch/>
        </p:blipFill>
        <p:spPr>
          <a:xfrm>
            <a:off x="630552" y="2346960"/>
            <a:ext cx="3375660" cy="297897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2224358" y="1935474"/>
            <a:ext cx="3536020" cy="145362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224359" y="4471259"/>
            <a:ext cx="3536019" cy="176319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65710" y="3397228"/>
            <a:ext cx="386080" cy="10821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TextBox 18"/>
          <p:cNvSpPr txBox="1"/>
          <p:nvPr/>
        </p:nvSpPr>
        <p:spPr>
          <a:xfrm>
            <a:off x="980608" y="1841263"/>
            <a:ext cx="254236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sz="2000" dirty="0" smtClean="0"/>
              <a:t>Autocorrelator output</a:t>
            </a:r>
            <a:endParaRPr lang="sl-SI" sz="2000" dirty="0"/>
          </a:p>
        </p:txBody>
      </p:sp>
      <p:sp>
        <p:nvSpPr>
          <p:cNvPr id="20" name="Rectangle 19"/>
          <p:cNvSpPr/>
          <p:nvPr/>
        </p:nvSpPr>
        <p:spPr>
          <a:xfrm>
            <a:off x="9884664" y="2155013"/>
            <a:ext cx="843280" cy="1727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764827" y="1605513"/>
            <a:ext cx="412418" cy="5129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97577" y="1167231"/>
            <a:ext cx="30672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l-SI" dirty="0" smtClean="0"/>
              <a:t>Pulse width (FWHM)</a:t>
            </a:r>
          </a:p>
          <a:p>
            <a:r>
              <a:rPr lang="sl-SI" dirty="0" smtClean="0"/>
              <a:t>0.196 ms x 1600 fs/ms = 310 fs</a:t>
            </a:r>
            <a:endParaRPr lang="sl-SI" dirty="0"/>
          </a:p>
        </p:txBody>
      </p:sp>
      <p:sp>
        <p:nvSpPr>
          <p:cNvPr id="18" name="Rectangle 17"/>
          <p:cNvSpPr/>
          <p:nvPr/>
        </p:nvSpPr>
        <p:spPr>
          <a:xfrm>
            <a:off x="1076052" y="5883424"/>
            <a:ext cx="307667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sl-SI" sz="2400" b="1" dirty="0"/>
              <a:t>Pulse duration ≈ 300 fs</a:t>
            </a:r>
          </a:p>
        </p:txBody>
      </p:sp>
    </p:spTree>
    <p:extLst>
      <p:ext uri="{BB962C8B-B14F-4D97-AF65-F5344CB8AC3E}">
        <p14:creationId xmlns:p14="http://schemas.microsoft.com/office/powerpoint/2010/main" val="39328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Ljubljana TPA-TCT setup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4" y="681319"/>
            <a:ext cx="7721600" cy="5791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CCB4-8F70-44F8-AA08-C990D084BD16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2</a:t>
            </a:fld>
            <a:endParaRPr lang="sl-SI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975600" y="735105"/>
            <a:ext cx="4006192" cy="5791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Based </a:t>
            </a:r>
            <a:r>
              <a:rPr lang="sl-SI" dirty="0" smtClean="0"/>
              <a:t>on FYLA LFC 1500X fs laser (</a:t>
            </a:r>
            <a:r>
              <a:rPr lang="el-GR" dirty="0"/>
              <a:t>λ</a:t>
            </a:r>
            <a:r>
              <a:rPr lang="sl-SI" dirty="0"/>
              <a:t>=1550 </a:t>
            </a:r>
            <a:r>
              <a:rPr lang="sl-SI" dirty="0" smtClean="0"/>
              <a:t>nm)</a:t>
            </a:r>
          </a:p>
          <a:p>
            <a:r>
              <a:rPr lang="sl-SI" dirty="0" smtClean="0"/>
              <a:t>Readout electronics and DAQ based on standard Particulars TCT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651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709" y="3041441"/>
            <a:ext cx="3895920" cy="336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Sample and measurement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17" y="735105"/>
            <a:ext cx="11757675" cy="1907109"/>
          </a:xfrm>
        </p:spPr>
        <p:txBody>
          <a:bodyPr>
            <a:normAutofit/>
          </a:bodyPr>
          <a:lstStyle/>
          <a:p>
            <a:r>
              <a:rPr lang="sl-SI" dirty="0" smtClean="0"/>
              <a:t>Sample: </a:t>
            </a:r>
          </a:p>
          <a:p>
            <a:pPr lvl="1"/>
            <a:r>
              <a:rPr lang="sl-SI" dirty="0" smtClean="0"/>
              <a:t>6 x 6 mm p-in-n pad diode, metalization opening 2 mm</a:t>
            </a:r>
          </a:p>
          <a:p>
            <a:pPr lvl="1"/>
            <a:r>
              <a:rPr lang="sl-SI" dirty="0"/>
              <a:t>Thickness 300 </a:t>
            </a:r>
            <a:r>
              <a:rPr lang="el-GR" dirty="0"/>
              <a:t>μ</a:t>
            </a:r>
            <a:r>
              <a:rPr lang="sl-SI" dirty="0" smtClean="0"/>
              <a:t>m, </a:t>
            </a:r>
            <a:r>
              <a:rPr lang="sl-SI" dirty="0" smtClean="0"/>
              <a:t>Vfd=20 V, 10 </a:t>
            </a:r>
            <a:r>
              <a:rPr lang="sl-SI" dirty="0" smtClean="0"/>
              <a:t>k</a:t>
            </a:r>
            <a:r>
              <a:rPr lang="el-GR" dirty="0" smtClean="0"/>
              <a:t>Ω·</a:t>
            </a:r>
            <a:r>
              <a:rPr lang="sl-SI" dirty="0" smtClean="0"/>
              <a:t>cm, unirradiated</a:t>
            </a:r>
          </a:p>
          <a:p>
            <a:r>
              <a:rPr lang="sl-SI" dirty="0" smtClean="0"/>
              <a:t>Charge = time integral </a:t>
            </a:r>
            <a:r>
              <a:rPr lang="sl-SI" dirty="0" smtClean="0"/>
              <a:t>(25 </a:t>
            </a:r>
            <a:r>
              <a:rPr lang="sl-SI" dirty="0" smtClean="0"/>
              <a:t>ns) of TCT-pulse</a:t>
            </a:r>
          </a:p>
          <a:p>
            <a:r>
              <a:rPr lang="sl-SI" dirty="0" smtClean="0"/>
              <a:t>Amplifier output calibrated </a:t>
            </a:r>
            <a:r>
              <a:rPr lang="sl-SI" dirty="0"/>
              <a:t>with Am</a:t>
            </a:r>
            <a:r>
              <a:rPr lang="sl-SI" baseline="30000" dirty="0"/>
              <a:t>241</a:t>
            </a:r>
            <a:r>
              <a:rPr lang="sl-SI" dirty="0"/>
              <a:t> alpha </a:t>
            </a:r>
            <a:r>
              <a:rPr lang="sl-SI" dirty="0" smtClean="0"/>
              <a:t>source </a:t>
            </a:r>
            <a:r>
              <a:rPr lang="sl-SI" dirty="0"/>
              <a:t>(5.4 MeV) 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C6B9-2D75-4933-8EC6-0624AEA54F91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3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327" y="3162092"/>
            <a:ext cx="4170426" cy="30980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194905" y="4937372"/>
            <a:ext cx="388112" cy="388112"/>
            <a:chOff x="9985248" y="2379472"/>
            <a:chExt cx="388112" cy="388112"/>
          </a:xfrm>
        </p:grpSpPr>
        <p:sp>
          <p:nvSpPr>
            <p:cNvPr id="12" name="Oval 11"/>
            <p:cNvSpPr/>
            <p:nvPr/>
          </p:nvSpPr>
          <p:spPr>
            <a:xfrm>
              <a:off x="9985248" y="2379472"/>
              <a:ext cx="388112" cy="38811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cxnSp>
          <p:nvCxnSpPr>
            <p:cNvPr id="14" name="Straight Connector 13"/>
            <p:cNvCxnSpPr>
              <a:stCxn id="12" idx="1"/>
              <a:endCxn id="12" idx="5"/>
            </p:cNvCxnSpPr>
            <p:nvPr/>
          </p:nvCxnSpPr>
          <p:spPr>
            <a:xfrm>
              <a:off x="10042086" y="2436310"/>
              <a:ext cx="274436" cy="2744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2" idx="7"/>
              <a:endCxn id="12" idx="3"/>
            </p:cNvCxnSpPr>
            <p:nvPr/>
          </p:nvCxnSpPr>
          <p:spPr>
            <a:xfrm flipH="1">
              <a:off x="10042086" y="2436310"/>
              <a:ext cx="274436" cy="2744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052998" y="458534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Beam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3067" y="4381169"/>
            <a:ext cx="423357" cy="286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0" name="Straight Connector 19"/>
          <p:cNvCxnSpPr/>
          <p:nvPr/>
        </p:nvCxnSpPr>
        <p:spPr>
          <a:xfrm>
            <a:off x="3196424" y="4667416"/>
            <a:ext cx="4985468" cy="132031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40765" y="3235409"/>
            <a:ext cx="5041127" cy="114576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547" y="874393"/>
            <a:ext cx="2397352" cy="2027760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10321787" y="874393"/>
            <a:ext cx="0" cy="6708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0313836" y="874393"/>
            <a:ext cx="6828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329739" y="120983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z</a:t>
            </a:r>
            <a:endParaRPr lang="sl-SI" dirty="0"/>
          </a:p>
        </p:txBody>
      </p:sp>
      <p:sp>
        <p:nvSpPr>
          <p:cNvPr id="44" name="TextBox 43"/>
          <p:cNvSpPr txBox="1"/>
          <p:nvPr/>
        </p:nvSpPr>
        <p:spPr>
          <a:xfrm>
            <a:off x="10500272" y="81048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x</a:t>
            </a:r>
            <a:endParaRPr lang="sl-SI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9660835" y="745880"/>
            <a:ext cx="0" cy="49790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wn Arrow 48"/>
          <p:cNvSpPr/>
          <p:nvPr/>
        </p:nvSpPr>
        <p:spPr>
          <a:xfrm rot="10800000">
            <a:off x="2711395" y="5605973"/>
            <a:ext cx="429370" cy="8020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0" name="TextBox 49"/>
          <p:cNvSpPr txBox="1"/>
          <p:nvPr/>
        </p:nvSpPr>
        <p:spPr>
          <a:xfrm>
            <a:off x="2986387" y="6273300"/>
            <a:ext cx="177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Direction of view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>
            <a:off x="8479668" y="3663738"/>
            <a:ext cx="261883" cy="72279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2" name="Isosceles Triangle 51"/>
          <p:cNvSpPr/>
          <p:nvPr/>
        </p:nvSpPr>
        <p:spPr>
          <a:xfrm flipV="1">
            <a:off x="8477813" y="2824593"/>
            <a:ext cx="261883" cy="72279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3" name="Oval 52"/>
          <p:cNvSpPr/>
          <p:nvPr/>
        </p:nvSpPr>
        <p:spPr>
          <a:xfrm>
            <a:off x="8576811" y="3384039"/>
            <a:ext cx="68090" cy="4242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024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Sample tilt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0" y="2691475"/>
            <a:ext cx="3357149" cy="281295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5939-C503-4488-A364-905BC94BDDCC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4</a:t>
            </a:fld>
            <a:endParaRPr lang="sl-S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97" y="2554047"/>
            <a:ext cx="3447371" cy="2950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540" y="1142460"/>
            <a:ext cx="4170426" cy="30980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34481" y="2405228"/>
            <a:ext cx="423357" cy="286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64510" y="2691475"/>
            <a:ext cx="2533000" cy="256433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57838" y="2405228"/>
            <a:ext cx="2539672" cy="28624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33115" y="2364577"/>
            <a:ext cx="423357" cy="286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751153" y="2650824"/>
            <a:ext cx="2075290" cy="271015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57885" y="2366114"/>
            <a:ext cx="1868558" cy="44908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79019" y="5296463"/>
            <a:ext cx="4195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Sample is tilted by approx. 1°</a:t>
            </a:r>
          </a:p>
          <a:p>
            <a:r>
              <a:rPr lang="sl-SI" dirty="0" smtClean="0"/>
              <a:t>Ordered a manual tilt stage to compensate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52524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Beam characterization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3FE1-94C9-439D-B8AC-CBC9BB09FC14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5</a:t>
            </a:fld>
            <a:endParaRPr lang="sl-S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810" y="637110"/>
            <a:ext cx="8236977" cy="5904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075" y="2977832"/>
            <a:ext cx="24574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Beam characterization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13" y="856525"/>
            <a:ext cx="4956329" cy="42829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DFB89-C6CB-485F-99C8-795F60E4C53F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6</a:t>
            </a:fld>
            <a:endParaRPr lang="sl-SI"/>
          </a:p>
        </p:txBody>
      </p:sp>
      <p:sp>
        <p:nvSpPr>
          <p:cNvPr id="8" name="Isosceles Triangle 7"/>
          <p:cNvSpPr/>
          <p:nvPr/>
        </p:nvSpPr>
        <p:spPr>
          <a:xfrm>
            <a:off x="578734" y="2998012"/>
            <a:ext cx="578735" cy="159730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Isosceles Triangle 9"/>
          <p:cNvSpPr/>
          <p:nvPr/>
        </p:nvSpPr>
        <p:spPr>
          <a:xfrm flipV="1">
            <a:off x="590308" y="1180960"/>
            <a:ext cx="578735" cy="159730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Oval 11"/>
          <p:cNvSpPr/>
          <p:nvPr/>
        </p:nvSpPr>
        <p:spPr>
          <a:xfrm>
            <a:off x="804439" y="2419365"/>
            <a:ext cx="150471" cy="9375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169041" y="2667878"/>
            <a:ext cx="891251" cy="3301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3738" y="2442771"/>
            <a:ext cx="8453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981691" y="2014338"/>
            <a:ext cx="1967696" cy="300599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TextBox 16"/>
          <p:cNvSpPr txBox="1"/>
          <p:nvPr/>
        </p:nvSpPr>
        <p:spPr>
          <a:xfrm>
            <a:off x="3160014" y="5143940"/>
            <a:ext cx="3030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Fit Error function at different z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 smtClean="0">
                <a:sym typeface="Wingdings" panose="05000000000000000000" pitchFamily="2" charset="2"/>
              </a:rPr>
              <a:t>extract w(z)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sl-SI" dirty="0" smtClean="0">
                <a:sym typeface="Wingdings" panose="05000000000000000000" pitchFamily="2" charset="2"/>
              </a:rPr>
              <a:t>extract w0</a:t>
            </a:r>
            <a:endParaRPr lang="sl-SI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73" y="1926485"/>
            <a:ext cx="3355078" cy="16504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623" y="952782"/>
            <a:ext cx="40767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4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3764225" cy="3252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Beam characterization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23" y="1111170"/>
            <a:ext cx="8845477" cy="490993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C07-BF94-4A7D-9397-CD03A7B98251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3640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Beam characterization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" y="681319"/>
            <a:ext cx="6701672" cy="5791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CDAB-BE27-4977-B25B-C6337B968D95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8</a:t>
            </a:fld>
            <a:endParaRPr lang="sl-SI"/>
          </a:p>
        </p:txBody>
      </p:sp>
      <p:sp>
        <p:nvSpPr>
          <p:cNvPr id="9" name="TextBox 8"/>
          <p:cNvSpPr txBox="1"/>
          <p:nvPr/>
        </p:nvSpPr>
        <p:spPr>
          <a:xfrm>
            <a:off x="7532535" y="3388786"/>
            <a:ext cx="138087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z0 = 18 um</a:t>
            </a:r>
            <a:endParaRPr lang="sl-SI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120" y="1318302"/>
            <a:ext cx="3355078" cy="1650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42" y="4151401"/>
            <a:ext cx="2774216" cy="239731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10515600" y="4452730"/>
            <a:ext cx="536713" cy="46117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972800" y="4146917"/>
            <a:ext cx="111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0000FF"/>
                </a:solidFill>
              </a:rPr>
              <a:t>signal size</a:t>
            </a:r>
            <a:endParaRPr lang="sl-SI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0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Longitudinal spot size</a:t>
            </a:r>
            <a:endParaRPr lang="sl-SI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00" y="1309750"/>
            <a:ext cx="6786623" cy="376711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9E0E-8216-4C0B-AD19-E1F5DFB600A1}" type="datetime1">
              <a:rPr lang="sl-SI" smtClean="0"/>
              <a:t>6. 08. 2021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F9 Weekly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5A13-7CE5-40AC-B0CE-891E93987F96}" type="slidenum">
              <a:rPr lang="sl-SI" smtClean="0"/>
              <a:t>9</a:t>
            </a:fld>
            <a:endParaRPr lang="sl-SI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7" y="1309750"/>
            <a:ext cx="4956329" cy="4282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6383" y="1669774"/>
            <a:ext cx="230587" cy="1415331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TextBox 9"/>
          <p:cNvSpPr txBox="1"/>
          <p:nvPr/>
        </p:nvSpPr>
        <p:spPr>
          <a:xfrm>
            <a:off x="7632323" y="5223393"/>
            <a:ext cx="118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Errata z-&gt;x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88519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41518</TotalTime>
  <Words>389</Words>
  <Application>Microsoft Office PowerPoint</Application>
  <PresentationFormat>Widescreen</PresentationFormat>
  <Paragraphs>110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Ljubljana TPA-TCT setup</vt:lpstr>
      <vt:lpstr>Sample and measurement</vt:lpstr>
      <vt:lpstr>Sample tilt</vt:lpstr>
      <vt:lpstr>Beam characterization</vt:lpstr>
      <vt:lpstr>Beam characterization</vt:lpstr>
      <vt:lpstr>Beam characterization</vt:lpstr>
      <vt:lpstr>Beam characterization</vt:lpstr>
      <vt:lpstr>Longitudinal spot size</vt:lpstr>
      <vt:lpstr>Longitudinal spot size</vt:lpstr>
      <vt:lpstr>SEU potential</vt:lpstr>
      <vt:lpstr>Edge TPA-TCT</vt:lpstr>
      <vt:lpstr>BACKUP </vt:lpstr>
      <vt:lpstr>PowerPoint Presentation</vt:lpstr>
      <vt:lpstr>TPA laser pulse: Time domain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Bojan</dc:creator>
  <cp:lastModifiedBy>Bojan</cp:lastModifiedBy>
  <cp:revision>665</cp:revision>
  <cp:lastPrinted>2018-09-03T11:44:39Z</cp:lastPrinted>
  <dcterms:created xsi:type="dcterms:W3CDTF">2017-11-14T08:43:15Z</dcterms:created>
  <dcterms:modified xsi:type="dcterms:W3CDTF">2021-08-06T11:17:19Z</dcterms:modified>
</cp:coreProperties>
</file>