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4" r:id="rId6"/>
    <p:sldId id="270" r:id="rId7"/>
    <p:sldId id="266" r:id="rId8"/>
    <p:sldId id="267" r:id="rId9"/>
    <p:sldId id="268" r:id="rId10"/>
    <p:sldId id="269" r:id="rId11"/>
    <p:sldId id="261" r:id="rId12"/>
    <p:sldId id="263" r:id="rId13"/>
    <p:sldId id="272" r:id="rId14"/>
    <p:sldId id="273" r:id="rId15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00"/>
    <a:srgbClr val="5B9BD5"/>
    <a:srgbClr val="009900"/>
    <a:srgbClr val="006600"/>
    <a:srgbClr val="00FFFF"/>
    <a:srgbClr val="FF00FF"/>
    <a:srgbClr val="00CC00"/>
    <a:srgbClr val="B80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746" autoAdjust="0"/>
  </p:normalViewPr>
  <p:slideViewPr>
    <p:cSldViewPr snapToGrid="0">
      <p:cViewPr varScale="1">
        <p:scale>
          <a:sx n="84" d="100"/>
          <a:sy n="84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27. 08. 2021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27" y="135875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D4C1-1AC7-4D92-B8D7-05884BEED395}" type="datetime1">
              <a:rPr lang="sl-SI" smtClean="0"/>
              <a:t>27. 08. 2021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B2EC-6875-4947-AF14-FA9A71D8084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08E1-5A04-423B-B2C9-D4EA0EB68A40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70" y="1"/>
            <a:ext cx="428500" cy="54864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0FF1-0620-4105-A1EF-C4EE32D3C794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E57D-69ED-43EF-8D05-6D5D367C1B91}" type="datetime1">
              <a:rPr lang="sl-SI" smtClean="0"/>
              <a:t>27. 08. 2021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58B-6C41-4545-A849-994B03008DB5}" type="datetime1">
              <a:rPr lang="sl-SI" smtClean="0"/>
              <a:t>27. 08. 2021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B9C80690-3864-439F-9910-5E2891B183ED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357A-5305-4774-8E24-59E658AF05B2}" type="datetime1">
              <a:rPr lang="sl-SI" smtClean="0"/>
              <a:t>27. 08. 2021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8D5-3B94-45DB-94BC-092D8A52D5F3}" type="datetime1">
              <a:rPr lang="sl-SI" smtClean="0"/>
              <a:t>27. 08. 2021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C591DB7A-3626-4BBD-B8B1-DC1FE33D8674}" type="datetime1">
              <a:rPr lang="sl-SI" smtClean="0"/>
              <a:t>27. 08. 2021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F9 Weekly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First CERN SPS test beam with BCM' and Calypso 3</a:t>
            </a:r>
            <a:endParaRPr lang="sl-SI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F9 Weekly, </a:t>
            </a:r>
            <a:r>
              <a:rPr lang="sl-SI" sz="2000" dirty="0" smtClean="0"/>
              <a:t>27. </a:t>
            </a:r>
            <a:r>
              <a:rPr lang="sl-SI" sz="2000" dirty="0" smtClean="0"/>
              <a:t>08. 2021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5195943"/>
            <a:ext cx="9439834" cy="935915"/>
          </a:xfrm>
        </p:spPr>
        <p:txBody>
          <a:bodyPr>
            <a:noAutofit/>
          </a:bodyPr>
          <a:lstStyle/>
          <a:p>
            <a:r>
              <a:rPr lang="sl-SI" sz="2000" dirty="0"/>
              <a:t>Bojan </a:t>
            </a:r>
            <a:r>
              <a:rPr lang="sl-SI" sz="2000" dirty="0" smtClean="0"/>
              <a:t>Hiti, F9, Jožef Stefan Institute (JSI)</a:t>
            </a:r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2734056"/>
            <a:ext cx="11757675" cy="3886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 smtClean="0"/>
              <a:t>Negative Vbias = -50 V</a:t>
            </a:r>
          </a:p>
          <a:p>
            <a:pPr marL="0" indent="0" algn="ctr">
              <a:buNone/>
            </a:pPr>
            <a:endParaRPr lang="sl-SI" sz="4000" b="1" dirty="0"/>
          </a:p>
          <a:p>
            <a:pPr marL="0" indent="0" algn="ctr">
              <a:buNone/>
            </a:pPr>
            <a:r>
              <a:rPr lang="sl-SI" sz="2400" dirty="0" smtClean="0"/>
              <a:t>taken immediately after changing voltage – no polarization effects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9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31" y="264460"/>
            <a:ext cx="6895718" cy="4801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Run </a:t>
            </a:r>
            <a:r>
              <a:rPr lang="sl-SI" dirty="0" smtClean="0"/>
              <a:t>670 (low threshold)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437837"/>
            <a:ext cx="6397703" cy="445456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1472184" y="523543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Analog</a:t>
            </a:r>
            <a:endParaRPr lang="sl-SI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25388" y="5322127"/>
            <a:ext cx="219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Discriminator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1039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38" y="-1"/>
            <a:ext cx="9508361" cy="66204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Run 670 </a:t>
            </a:r>
            <a:r>
              <a:rPr lang="sl-SI" dirty="0" smtClean="0"/>
              <a:t>cross check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1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2734056"/>
            <a:ext cx="11757675" cy="3886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 smtClean="0"/>
              <a:t>Single crystal pad diamond</a:t>
            </a:r>
          </a:p>
          <a:p>
            <a:pPr marL="0" indent="0" algn="ctr">
              <a:buNone/>
            </a:pPr>
            <a:endParaRPr lang="sl-SI" sz="4000" b="1" dirty="0"/>
          </a:p>
          <a:p>
            <a:pPr marL="0" indent="0" algn="ctr">
              <a:buNone/>
            </a:pPr>
            <a:r>
              <a:rPr lang="sl-SI" sz="2400" dirty="0" smtClean="0"/>
              <a:t>Medium threshold     </a:t>
            </a:r>
          </a:p>
          <a:p>
            <a:pPr marL="0" indent="0" algn="ctr">
              <a:buNone/>
            </a:pPr>
            <a:r>
              <a:rPr lang="sl-SI" sz="2400" dirty="0" smtClean="0"/>
              <a:t>ROI smaller than sample ...</a:t>
            </a:r>
            <a:endParaRPr lang="sl-SI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9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Medium threshold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14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8" y="648324"/>
            <a:ext cx="6588078" cy="4587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2184" y="523543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Analog</a:t>
            </a:r>
            <a:endParaRPr lang="sl-SI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5388" y="5322127"/>
            <a:ext cx="219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Discriminator</a:t>
            </a:r>
            <a:endParaRPr lang="sl-SI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6" y="569442"/>
            <a:ext cx="6767672" cy="4712162"/>
          </a:xfrm>
        </p:spPr>
      </p:pic>
    </p:spTree>
    <p:extLst>
      <p:ext uri="{BB962C8B-B14F-4D97-AF65-F5344CB8AC3E}">
        <p14:creationId xmlns:p14="http://schemas.microsoft.com/office/powerpoint/2010/main" val="41434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Samples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Calypso 3 chip bonded to segmented diamond samples (2 boards):</a:t>
            </a:r>
          </a:p>
          <a:p>
            <a:pPr lvl="1"/>
            <a:r>
              <a:rPr lang="sl-SI" dirty="0" smtClean="0"/>
              <a:t>Board 1: 3d diamond with 4 test pads (50 V)</a:t>
            </a:r>
          </a:p>
          <a:p>
            <a:pPr lvl="2"/>
            <a:r>
              <a:rPr lang="sl-SI" dirty="0"/>
              <a:t>400x400 um with bias </a:t>
            </a:r>
            <a:r>
              <a:rPr lang="sl-SI" dirty="0" smtClean="0"/>
              <a:t>grid </a:t>
            </a:r>
            <a:r>
              <a:rPr lang="sl-SI" b="1" dirty="0" smtClean="0">
                <a:solidFill>
                  <a:srgbClr val="C00000"/>
                </a:solidFill>
              </a:rPr>
              <a:t>P0</a:t>
            </a:r>
            <a:endParaRPr lang="sl-SI" b="1" dirty="0">
              <a:solidFill>
                <a:srgbClr val="C00000"/>
              </a:solidFill>
            </a:endParaRPr>
          </a:p>
          <a:p>
            <a:pPr lvl="2"/>
            <a:r>
              <a:rPr lang="sl-SI" dirty="0" smtClean="0"/>
              <a:t>200x200 </a:t>
            </a:r>
            <a:r>
              <a:rPr lang="sl-SI" dirty="0"/>
              <a:t>um with bias </a:t>
            </a:r>
            <a:r>
              <a:rPr lang="sl-SI" dirty="0" smtClean="0"/>
              <a:t>grid </a:t>
            </a:r>
            <a:r>
              <a:rPr lang="sl-SI" b="1" dirty="0" smtClean="0">
                <a:solidFill>
                  <a:srgbClr val="C00000"/>
                </a:solidFill>
              </a:rPr>
              <a:t>P1</a:t>
            </a:r>
            <a:endParaRPr lang="sl-SI" dirty="0"/>
          </a:p>
          <a:p>
            <a:pPr lvl="2"/>
            <a:r>
              <a:rPr lang="sl-SI" dirty="0"/>
              <a:t>400x400 um </a:t>
            </a:r>
            <a:r>
              <a:rPr lang="sl-SI" dirty="0" smtClean="0"/>
              <a:t>without </a:t>
            </a:r>
            <a:r>
              <a:rPr lang="sl-SI" dirty="0"/>
              <a:t>bias </a:t>
            </a:r>
            <a:r>
              <a:rPr lang="sl-SI" dirty="0" smtClean="0"/>
              <a:t>grid </a:t>
            </a:r>
            <a:r>
              <a:rPr lang="sl-SI" b="1" dirty="0" smtClean="0">
                <a:solidFill>
                  <a:srgbClr val="C00000"/>
                </a:solidFill>
              </a:rPr>
              <a:t>P2</a:t>
            </a:r>
            <a:endParaRPr lang="sl-SI" dirty="0"/>
          </a:p>
          <a:p>
            <a:pPr lvl="2"/>
            <a:r>
              <a:rPr lang="sl-SI" dirty="0" smtClean="0"/>
              <a:t>200x200 </a:t>
            </a:r>
            <a:r>
              <a:rPr lang="sl-SI" dirty="0"/>
              <a:t>um </a:t>
            </a:r>
            <a:r>
              <a:rPr lang="sl-SI" dirty="0" smtClean="0"/>
              <a:t>without </a:t>
            </a:r>
            <a:r>
              <a:rPr lang="sl-SI" dirty="0"/>
              <a:t>bias </a:t>
            </a:r>
            <a:r>
              <a:rPr lang="sl-SI" dirty="0" smtClean="0"/>
              <a:t>grid </a:t>
            </a:r>
            <a:r>
              <a:rPr lang="sl-SI" b="1" dirty="0" smtClean="0">
                <a:solidFill>
                  <a:srgbClr val="C00000"/>
                </a:solidFill>
              </a:rPr>
              <a:t>P3</a:t>
            </a:r>
            <a:endParaRPr lang="sl-SI" dirty="0" smtClean="0"/>
          </a:p>
          <a:p>
            <a:pPr lvl="1"/>
            <a:r>
              <a:rPr lang="sl-SI" dirty="0" smtClean="0"/>
              <a:t>Board 2: Planar single crystal single pad diamond (200 V)</a:t>
            </a:r>
          </a:p>
          <a:p>
            <a:pPr lvl="1"/>
            <a:endParaRPr lang="sl-SI" dirty="0"/>
          </a:p>
          <a:p>
            <a:r>
              <a:rPr lang="sl-SI" dirty="0" smtClean="0"/>
              <a:t>Each channel provides:</a:t>
            </a:r>
          </a:p>
          <a:p>
            <a:pPr lvl="1"/>
            <a:r>
              <a:rPr lang="sl-SI" dirty="0" smtClean="0"/>
              <a:t>Analog output after first stage amplifier </a:t>
            </a:r>
          </a:p>
          <a:p>
            <a:pPr marL="457200" lvl="1" indent="0">
              <a:buNone/>
            </a:pPr>
            <a:r>
              <a:rPr lang="sl-SI" dirty="0"/>
              <a:t> </a:t>
            </a:r>
            <a:r>
              <a:rPr lang="sl-SI" dirty="0" smtClean="0"/>
              <a:t>   (nominal &lt; 1 ns rise time, ~5 ns fall time)</a:t>
            </a:r>
          </a:p>
          <a:p>
            <a:pPr lvl="1"/>
            <a:r>
              <a:rPr lang="sl-SI" dirty="0" smtClean="0"/>
              <a:t>Two digital comparator outputs (LVDS+, LVDS-)</a:t>
            </a:r>
          </a:p>
          <a:p>
            <a:pPr lvl="1"/>
            <a:endParaRPr lang="sl-SI" dirty="0"/>
          </a:p>
          <a:p>
            <a:r>
              <a:rPr lang="sl-SI" dirty="0" smtClean="0"/>
              <a:t>Read out with DRS4, 3 inputs at a time</a:t>
            </a:r>
          </a:p>
          <a:p>
            <a:r>
              <a:rPr lang="sl-SI" dirty="0" smtClean="0"/>
              <a:t>Signal </a:t>
            </a:r>
            <a:r>
              <a:rPr lang="sl-SI" dirty="0" smtClean="0">
                <a:sym typeface="Wingdings" panose="05000000000000000000" pitchFamily="2" charset="2"/>
              </a:rPr>
              <a:t> Integration window 20 ns around signal peak (from avg. waveform)</a:t>
            </a:r>
            <a:endParaRPr lang="sl-SI" dirty="0"/>
          </a:p>
          <a:p>
            <a:pPr lvl="2"/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780" y="1224398"/>
            <a:ext cx="5580140" cy="36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Beam and telescope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SPS 120 Gev pion beam</a:t>
            </a:r>
          </a:p>
          <a:p>
            <a:r>
              <a:rPr lang="sl-SI" dirty="0" smtClean="0"/>
              <a:t>MALTA CMOS telescope</a:t>
            </a:r>
          </a:p>
          <a:p>
            <a:pPr lvl="1"/>
            <a:r>
              <a:rPr lang="sl-SI" dirty="0" smtClean="0"/>
              <a:t>6 planes (3__0.5m_DUT_0.5m__3)</a:t>
            </a:r>
          </a:p>
          <a:p>
            <a:pPr lvl="1"/>
            <a:r>
              <a:rPr lang="sl-SI" dirty="0" smtClean="0"/>
              <a:t>36x36 um pixels, configurable rectangular Region of Interest</a:t>
            </a:r>
          </a:p>
          <a:p>
            <a:pPr lvl="1"/>
            <a:r>
              <a:rPr lang="sl-SI" dirty="0" smtClean="0"/>
              <a:t>Synchronous trigger signal – jitter 10 ns </a:t>
            </a:r>
            <a:r>
              <a:rPr lang="sl-SI" dirty="0" smtClean="0">
                <a:sym typeface="Wingdings" panose="05000000000000000000" pitchFamily="2" charset="2"/>
              </a:rPr>
              <a:t> not optimal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Scintillator upgrade is ongoing</a:t>
            </a:r>
          </a:p>
          <a:p>
            <a:pPr lvl="1"/>
            <a:endParaRPr lang="sl-SI" dirty="0">
              <a:sym typeface="Wingdings" panose="05000000000000000000" pitchFamily="2" charset="2"/>
            </a:endParaRP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884"/>
          <a:stretch/>
        </p:blipFill>
        <p:spPr>
          <a:xfrm>
            <a:off x="7670851" y="599482"/>
            <a:ext cx="4478476" cy="59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Run log summary</a:t>
            </a:r>
            <a:endParaRPr lang="sl-S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33429"/>
              </p:ext>
            </p:extLst>
          </p:nvPr>
        </p:nvGraphicFramePr>
        <p:xfrm>
          <a:off x="223838" y="735013"/>
          <a:ext cx="11758612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514">
                  <a:extLst>
                    <a:ext uri="{9D8B030D-6E8A-4147-A177-3AD203B41FA5}">
                      <a16:colId xmlns:a16="http://schemas.microsoft.com/office/drawing/2014/main" val="3728960081"/>
                    </a:ext>
                  </a:extLst>
                </a:gridCol>
                <a:gridCol w="4429792">
                  <a:extLst>
                    <a:ext uri="{9D8B030D-6E8A-4147-A177-3AD203B41FA5}">
                      <a16:colId xmlns:a16="http://schemas.microsoft.com/office/drawing/2014/main" val="3156479622"/>
                    </a:ext>
                  </a:extLst>
                </a:gridCol>
                <a:gridCol w="2016728">
                  <a:extLst>
                    <a:ext uri="{9D8B030D-6E8A-4147-A177-3AD203B41FA5}">
                      <a16:colId xmlns:a16="http://schemas.microsoft.com/office/drawing/2014/main" val="1907071244"/>
                    </a:ext>
                  </a:extLst>
                </a:gridCol>
                <a:gridCol w="3862578">
                  <a:extLst>
                    <a:ext uri="{9D8B030D-6E8A-4147-A177-3AD203B41FA5}">
                      <a16:colId xmlns:a16="http://schemas.microsoft.com/office/drawing/2014/main" val="1726021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Run number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Run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N events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2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P0</a:t>
                      </a:r>
                      <a:r>
                        <a:rPr lang="sl-SI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l-SI" dirty="0" smtClean="0"/>
                        <a:t>Analog out 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637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r>
                        <a:rPr lang="sl-SI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l-SI" dirty="0" smtClean="0"/>
                        <a:t>Analog out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641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r>
                        <a:rPr lang="sl-SI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l-SI" dirty="0" smtClean="0"/>
                        <a:t>Analog out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2M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device not working/connected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5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P0 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comparator thr. 0x70 (high)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19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652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P0 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comparator thr. 0x30 (medium)</a:t>
                      </a:r>
                      <a:endParaRPr lang="sl-SI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75081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653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P0 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comparator thr. 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0x10 (low – operation?)</a:t>
                      </a:r>
                      <a:endParaRPr lang="sl-SI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6775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670</a:t>
                      </a:r>
                      <a:endParaRPr lang="sl-SI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P0 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comparator thr. 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0x10 (low), -50 V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79417"/>
                  </a:ext>
                </a:extLst>
              </a:tr>
              <a:tr h="29887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674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Planar</a:t>
                      </a:r>
                      <a:r>
                        <a:rPr lang="sl-SI" b="1" baseline="0" dirty="0" smtClean="0"/>
                        <a:t> SC </a:t>
                      </a:r>
                      <a:r>
                        <a:rPr lang="sl-SI" baseline="0" dirty="0" smtClean="0"/>
                        <a:t>2x2 mm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500k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810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655072"/>
            <a:ext cx="3676650" cy="1314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Analog out P0 and P1 (run 637)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74" y="528919"/>
            <a:ext cx="6421910" cy="44714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" y="528919"/>
            <a:ext cx="6198654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2734056"/>
            <a:ext cx="11757675" cy="3886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 smtClean="0"/>
              <a:t>Threshold scan (high, medium, low)</a:t>
            </a:r>
            <a:endParaRPr lang="sl-SI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5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Run 651 (P0 high threshold)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3" y="623141"/>
            <a:ext cx="6492241" cy="45203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" y="627625"/>
            <a:ext cx="6485802" cy="4515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2184" y="523543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Analog</a:t>
            </a:r>
            <a:endParaRPr lang="sl-SI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5388" y="5322127"/>
            <a:ext cx="219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Discriminator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5658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Run 652 (</a:t>
            </a:r>
            <a:r>
              <a:rPr lang="sl-SI" dirty="0"/>
              <a:t>P0 </a:t>
            </a:r>
            <a:r>
              <a:rPr lang="sl-SI" dirty="0" smtClean="0"/>
              <a:t>medium threshold)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3" y="623141"/>
            <a:ext cx="6492241" cy="45203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" y="627625"/>
            <a:ext cx="6485801" cy="4515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2184" y="523543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Analog</a:t>
            </a:r>
            <a:endParaRPr lang="sl-SI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5388" y="5322127"/>
            <a:ext cx="219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Discriminator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3354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Run 653 (</a:t>
            </a:r>
            <a:r>
              <a:rPr lang="sl-SI" dirty="0"/>
              <a:t>P0 </a:t>
            </a:r>
            <a:r>
              <a:rPr lang="sl-SI" dirty="0" smtClean="0"/>
              <a:t>low threshold)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03" y="623141"/>
            <a:ext cx="6492241" cy="45203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BBA1-194D-48B4-80F8-71A4C8562A68}" type="datetime1">
              <a:rPr lang="sl-SI" smtClean="0"/>
              <a:t>27. 08. 2021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" y="627625"/>
            <a:ext cx="6485801" cy="4515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2184" y="523543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Analog</a:t>
            </a:r>
            <a:endParaRPr lang="sl-SI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25388" y="5322127"/>
            <a:ext cx="2197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Discriminator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811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41613</TotalTime>
  <Words>414</Words>
  <Application>Microsoft Office PowerPoint</Application>
  <PresentationFormat>Widescreen</PresentationFormat>
  <Paragraphs>121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Samples</vt:lpstr>
      <vt:lpstr>Beam and telescope</vt:lpstr>
      <vt:lpstr>Run log summary</vt:lpstr>
      <vt:lpstr>Analog out P0 and P1 (run 637)</vt:lpstr>
      <vt:lpstr>PowerPoint Presentation</vt:lpstr>
      <vt:lpstr>Run 651 (P0 high threshold)</vt:lpstr>
      <vt:lpstr>Run 652 (P0 medium threshold)</vt:lpstr>
      <vt:lpstr>Run 653 (P0 low threshold)</vt:lpstr>
      <vt:lpstr>PowerPoint Presentation</vt:lpstr>
      <vt:lpstr>Run 670 (low threshold)</vt:lpstr>
      <vt:lpstr>Run 670 cross check</vt:lpstr>
      <vt:lpstr>PowerPoint Presentation</vt:lpstr>
      <vt:lpstr>Medium threshold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677</cp:revision>
  <cp:lastPrinted>2018-09-03T11:44:39Z</cp:lastPrinted>
  <dcterms:created xsi:type="dcterms:W3CDTF">2017-11-14T08:43:15Z</dcterms:created>
  <dcterms:modified xsi:type="dcterms:W3CDTF">2021-08-27T09:13:22Z</dcterms:modified>
</cp:coreProperties>
</file>