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62" r:id="rId4"/>
    <p:sldId id="261" r:id="rId5"/>
    <p:sldId id="259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6A2C2-6B2D-FD4B-B66C-B14E8435A3BD}" type="datetimeFigureOut">
              <a:rPr lang="en-US" smtClean="0"/>
              <a:t>17/12/21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5BA08-E042-6749-A0EC-DDB1ABF9D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719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C8DDA-74D2-514C-81E9-905C67EFED17}" type="datetimeFigureOut">
              <a:rPr lang="en-US" smtClean="0"/>
              <a:t>17/12/21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DB0C9-D430-4D43-A88E-5840A6FF4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04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DB0C9-D430-4D43-A88E-5840A6FF4D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1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222B-4DD7-3443-86F5-D9149A7847CE}" type="datetime1">
              <a:rPr lang="en-US" smtClean="0"/>
              <a:t>17/12/21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0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EBF6-4451-A84F-9A49-887DAB017F78}" type="datetime1">
              <a:rPr lang="en-US" smtClean="0"/>
              <a:t>17/12/21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8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61E2-14E7-1A4A-B187-4638E58D6420}" type="datetime1">
              <a:rPr lang="en-US" smtClean="0"/>
              <a:t>17/12/21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144C-7BCE-5D4D-B824-F8647E09620E}" type="datetime1">
              <a:rPr lang="en-US" smtClean="0"/>
              <a:t>17/12/21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2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412E-E22C-2844-9A42-37D0CFB7BABB}" type="datetime1">
              <a:rPr lang="en-US" smtClean="0"/>
              <a:t>17/12/21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22B2-158B-E441-B224-8F25D1BB10A2}" type="datetime1">
              <a:rPr lang="en-US" smtClean="0"/>
              <a:t>17/12/21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1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2615-FB29-E64A-ADE0-FB5FA302BF66}" type="datetime1">
              <a:rPr lang="en-US" smtClean="0"/>
              <a:t>17/12/21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4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8522-DA49-5A43-93DA-DDE80DE70503}" type="datetime1">
              <a:rPr lang="en-US" smtClean="0"/>
              <a:t>17/12/21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1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BD2C-8748-E147-8E07-00A66B077C2D}" type="datetime1">
              <a:rPr lang="en-US" smtClean="0"/>
              <a:t>17/12/21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1CE8-76C4-0447-9B78-582B7FFFB277}" type="datetime1">
              <a:rPr lang="en-US" smtClean="0"/>
              <a:t>17/12/21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9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476F-B03C-7941-9ABF-D4A3C42C43C3}" type="datetime1">
              <a:rPr lang="en-US" smtClean="0"/>
              <a:t>17/12/21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6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D76AA-BCE7-2048-BA14-1A3A148D501D}" type="datetime1">
              <a:rPr lang="en-US" smtClean="0"/>
              <a:t>17/12/21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8D4DB-4228-B745-A9FA-6FB2E0E7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5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636" y="450600"/>
            <a:ext cx="7772400" cy="7890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CCE </a:t>
            </a:r>
            <a:r>
              <a:rPr lang="en-US" dirty="0"/>
              <a:t>a</a:t>
            </a:r>
            <a:r>
              <a:rPr lang="en-US" dirty="0" smtClean="0"/>
              <a:t>nnealing issues</a:t>
            </a:r>
            <a:br>
              <a:rPr lang="en-US" dirty="0" smtClean="0"/>
            </a:br>
            <a:r>
              <a:rPr lang="en-US" dirty="0" smtClean="0"/>
              <a:t> (neutron irradiations)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D2B9-27D0-D741-9F46-548E4A759A9C}" type="datetime1">
              <a:rPr lang="en-US" smtClean="0"/>
              <a:t>17/12/21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9613" y="1981597"/>
            <a:ext cx="8017187" cy="12403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8 QA  minis  </a:t>
            </a:r>
            <a:r>
              <a:rPr lang="en-US" sz="2400" dirty="0"/>
              <a:t>from the first and second HPK's </a:t>
            </a:r>
            <a:r>
              <a:rPr lang="en-US" sz="2400" dirty="0" smtClean="0"/>
              <a:t>production </a:t>
            </a:r>
          </a:p>
          <a:p>
            <a:pPr marL="742950" lvl="1" indent="-285750">
              <a:buFont typeface="Arial"/>
              <a:buChar char="•"/>
            </a:pPr>
            <a:endParaRPr lang="en-US" sz="1600" dirty="0"/>
          </a:p>
          <a:p>
            <a:pPr marL="742950" lvl="1" indent="-285750">
              <a:buFont typeface="Arial"/>
              <a:buChar char="•"/>
            </a:pPr>
            <a:r>
              <a:rPr lang="mr-IN" sz="1600" dirty="0"/>
              <a:t>- ATLAS18R5 VPX37419 W233 M1    CCE at 500V  </a:t>
            </a:r>
            <a:r>
              <a:rPr lang="mr-IN" sz="1600" dirty="0" smtClean="0">
                <a:solidFill>
                  <a:srgbClr val="FF0000"/>
                </a:solidFill>
              </a:rPr>
              <a:t>6.12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ke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mr-IN" sz="1600" dirty="0" smtClean="0"/>
              <a:t> </a:t>
            </a:r>
            <a:r>
              <a:rPr lang="en-US" sz="1600" dirty="0" smtClean="0"/>
              <a:t>  </a:t>
            </a:r>
            <a:r>
              <a:rPr lang="mr-IN" sz="1600" dirty="0" smtClean="0"/>
              <a:t>Valencia</a:t>
            </a:r>
            <a:endParaRPr lang="mr-IN" sz="1600" dirty="0"/>
          </a:p>
          <a:p>
            <a:pPr marL="742950" lvl="1" indent="-285750">
              <a:buFont typeface="Arial"/>
              <a:buChar char="•"/>
            </a:pPr>
            <a:r>
              <a:rPr lang="mr-IN" sz="1600" dirty="0"/>
              <a:t> - ATLAS18LS_VPX37412_W659          CCE at 500V  </a:t>
            </a:r>
            <a:r>
              <a:rPr lang="mr-IN" sz="1600" dirty="0">
                <a:solidFill>
                  <a:srgbClr val="FF0000"/>
                </a:solidFill>
              </a:rPr>
              <a:t>5.6 </a:t>
            </a:r>
            <a:r>
              <a:rPr lang="mr-IN" sz="1600" dirty="0" smtClean="0">
                <a:solidFill>
                  <a:srgbClr val="FF0000"/>
                </a:solidFill>
              </a:rPr>
              <a:t>ke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mr-IN" sz="1600" dirty="0" smtClean="0"/>
              <a:t>Valencia</a:t>
            </a:r>
            <a:endParaRPr lang="mr-IN" sz="1600" dirty="0"/>
          </a:p>
          <a:p>
            <a:pPr marL="742950" lvl="1" indent="-285750">
              <a:buFont typeface="Arial"/>
              <a:buChar char="•"/>
            </a:pPr>
            <a:r>
              <a:rPr lang="mr-IN" sz="1600" dirty="0"/>
              <a:t> - ATLAS18LS_VPX37410 W490 M1    CCE at 500V 8.43 ke </a:t>
            </a:r>
            <a:r>
              <a:rPr lang="mr-IN" sz="1600" dirty="0" smtClean="0"/>
              <a:t>L</a:t>
            </a:r>
            <a:r>
              <a:rPr lang="en-US" sz="1600" dirty="0" smtClean="0"/>
              <a:t> </a:t>
            </a:r>
            <a:r>
              <a:rPr lang="mr-IN" sz="1600" dirty="0" smtClean="0"/>
              <a:t>jubljana</a:t>
            </a:r>
            <a:endParaRPr lang="mr-IN" sz="1600" dirty="0"/>
          </a:p>
          <a:p>
            <a:pPr marL="742950" lvl="1" indent="-285750">
              <a:buFont typeface="Arial"/>
              <a:buChar char="•"/>
            </a:pPr>
            <a:r>
              <a:rPr lang="mr-IN" sz="1600" dirty="0"/>
              <a:t> - ATLAS18R3 VPX37416 W198 M1    CCE at 500V  </a:t>
            </a:r>
            <a:r>
              <a:rPr lang="mr-IN" sz="1600" dirty="0">
                <a:solidFill>
                  <a:srgbClr val="FF0000"/>
                </a:solidFill>
              </a:rPr>
              <a:t>4.594  ke </a:t>
            </a:r>
            <a:r>
              <a:rPr lang="en-US" sz="1600" dirty="0"/>
              <a:t> </a:t>
            </a:r>
            <a:r>
              <a:rPr lang="mr-IN" sz="1600" dirty="0" smtClean="0"/>
              <a:t>Valencia</a:t>
            </a:r>
            <a:endParaRPr lang="mr-IN" sz="1600" dirty="0"/>
          </a:p>
          <a:p>
            <a:pPr marL="742950" lvl="1" indent="-285750">
              <a:buFont typeface="Arial"/>
              <a:buChar char="•"/>
            </a:pPr>
            <a:r>
              <a:rPr lang="mr-IN" sz="1600" dirty="0"/>
              <a:t> - ATLAS18R1 VPX37415 W171 M1    CCE at 500V </a:t>
            </a:r>
            <a:r>
              <a:rPr lang="mr-IN" sz="1600" dirty="0">
                <a:solidFill>
                  <a:srgbClr val="FF0000"/>
                </a:solidFill>
              </a:rPr>
              <a:t>5.62 ke </a:t>
            </a:r>
            <a:r>
              <a:rPr lang="en-US" sz="1600" dirty="0"/>
              <a:t> </a:t>
            </a:r>
            <a:r>
              <a:rPr lang="mr-IN" sz="1600" dirty="0" smtClean="0"/>
              <a:t>Ljubljana</a:t>
            </a:r>
            <a:endParaRPr lang="mr-IN" sz="1600" dirty="0"/>
          </a:p>
          <a:p>
            <a:pPr marL="742950" lvl="1" indent="-285750">
              <a:buFont typeface="Arial"/>
              <a:buChar char="•"/>
            </a:pPr>
            <a:r>
              <a:rPr lang="mr-IN" sz="1600" dirty="0"/>
              <a:t> -                     VPX37413-W566             at 500V </a:t>
            </a:r>
            <a:r>
              <a:rPr lang="mr-IN" dirty="0"/>
              <a:t>is </a:t>
            </a:r>
            <a:r>
              <a:rPr lang="en-US" dirty="0" smtClean="0"/>
              <a:t>6.56</a:t>
            </a:r>
            <a:r>
              <a:rPr lang="mr-IN" dirty="0" smtClean="0"/>
              <a:t> k</a:t>
            </a:r>
            <a:r>
              <a:rPr lang="mr-IN" sz="1600" dirty="0" smtClean="0"/>
              <a:t>e  Toronto</a:t>
            </a:r>
            <a:endParaRPr lang="mr-IN" sz="1600" dirty="0"/>
          </a:p>
          <a:p>
            <a:pPr marL="742950" lvl="1" indent="-285750">
              <a:buFont typeface="Arial"/>
              <a:buChar char="•"/>
            </a:pPr>
            <a:r>
              <a:rPr lang="mr-IN" sz="1600" dirty="0"/>
              <a:t> - ATLAS18R4_VPX37424_W284  CCE at 500V  7.0 </a:t>
            </a:r>
            <a:r>
              <a:rPr lang="mr-IN" sz="1600" dirty="0" smtClean="0"/>
              <a:t>ke</a:t>
            </a:r>
            <a:r>
              <a:rPr lang="en-US" sz="1600" dirty="0" smtClean="0"/>
              <a:t>  </a:t>
            </a:r>
            <a:r>
              <a:rPr lang="mr-IN" sz="1600" dirty="0" smtClean="0"/>
              <a:t>Ljubljana</a:t>
            </a:r>
            <a:endParaRPr lang="mr-IN" sz="1600" dirty="0"/>
          </a:p>
          <a:p>
            <a:pPr marL="742950" lvl="1" indent="-285750">
              <a:buFont typeface="Arial"/>
              <a:buChar char="•"/>
            </a:pPr>
            <a:r>
              <a:rPr lang="mr-IN" sz="1600" dirty="0"/>
              <a:t> - ATLAS18R2 VPA37914 W125 M1    CCE at 500V 6.94 ke </a:t>
            </a:r>
            <a:r>
              <a:rPr lang="mr-IN" sz="1600" dirty="0" smtClean="0"/>
              <a:t>Ljubljana</a:t>
            </a:r>
            <a:endParaRPr lang="en-US" sz="1600" dirty="0" smtClean="0"/>
          </a:p>
          <a:p>
            <a:pPr marL="742950" lvl="1" indent="-285750">
              <a:buFont typeface="Arial"/>
              <a:buChar char="•"/>
            </a:pPr>
            <a:endParaRPr lang="en-US" sz="1600" dirty="0" smtClean="0"/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4 sensors had CCE below specification (6.35 </a:t>
            </a:r>
            <a:r>
              <a:rPr lang="en-US" sz="2400" dirty="0" err="1" smtClean="0"/>
              <a:t>ke</a:t>
            </a:r>
            <a:r>
              <a:rPr lang="en-US" sz="2400" dirty="0" smtClean="0"/>
              <a:t> at 500 V)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emperature during annealing was not well controlled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repeat irradiations and measurements of problematic batches</a:t>
            </a: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endParaRPr lang="en-US" sz="1600" dirty="0"/>
          </a:p>
          <a:p>
            <a:pPr marL="742950" lvl="1" indent="-285750">
              <a:buFont typeface="Arial"/>
              <a:buChar char="•"/>
            </a:pP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8 minis irradiated to 1.6 10</a:t>
            </a:r>
            <a:r>
              <a:rPr lang="en-US" sz="2400" baseline="30000" dirty="0" smtClean="0"/>
              <a:t>15 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eq</a:t>
            </a:r>
            <a:r>
              <a:rPr lang="en-US" sz="2400" dirty="0" smtClean="0"/>
              <a:t>cm</a:t>
            </a:r>
            <a:r>
              <a:rPr lang="en-US" sz="2400" baseline="30000" dirty="0" smtClean="0"/>
              <a:t>-2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8 minis &amp; MD irradiated to </a:t>
            </a:r>
            <a:r>
              <a:rPr lang="en-US" sz="2400" dirty="0"/>
              <a:t>5.1 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14 </a:t>
            </a:r>
            <a:r>
              <a:rPr lang="en-US" sz="2400" dirty="0"/>
              <a:t>n</a:t>
            </a:r>
            <a:r>
              <a:rPr lang="en-US" sz="2400" baseline="-25000" dirty="0"/>
              <a:t>eq</a:t>
            </a:r>
            <a:r>
              <a:rPr lang="en-US" sz="2400" dirty="0"/>
              <a:t>cm</a:t>
            </a:r>
            <a:r>
              <a:rPr lang="en-US" sz="2400" baseline="30000" dirty="0"/>
              <a:t>-</a:t>
            </a:r>
            <a:r>
              <a:rPr lang="en-US" sz="2400" baseline="30000" dirty="0" smtClean="0"/>
              <a:t>2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9 </a:t>
            </a:r>
            <a:r>
              <a:rPr lang="en-US" sz="2400" dirty="0" err="1" smtClean="0"/>
              <a:t>testchips</a:t>
            </a:r>
            <a:r>
              <a:rPr lang="en-US" sz="2400" dirty="0" smtClean="0"/>
              <a:t> irradiated to </a:t>
            </a:r>
            <a:r>
              <a:rPr lang="en-US" sz="2400" dirty="0"/>
              <a:t>1.6 10</a:t>
            </a:r>
            <a:r>
              <a:rPr lang="en-US" sz="2400" baseline="30000" dirty="0"/>
              <a:t>15 </a:t>
            </a:r>
            <a:r>
              <a:rPr lang="en-US" sz="2400" dirty="0"/>
              <a:t>n</a:t>
            </a:r>
            <a:r>
              <a:rPr lang="en-US" sz="2400" baseline="-25000" dirty="0"/>
              <a:t>eq</a:t>
            </a:r>
            <a:r>
              <a:rPr lang="en-US" sz="2400" dirty="0"/>
              <a:t>cm</a:t>
            </a:r>
            <a:r>
              <a:rPr lang="en-US" sz="2400" baseline="30000" dirty="0"/>
              <a:t>-</a:t>
            </a:r>
            <a:r>
              <a:rPr lang="en-US" sz="2400" baseline="30000" dirty="0" smtClean="0"/>
              <a:t>2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distributed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Toronto: 2 minis + 9 </a:t>
            </a:r>
            <a:r>
              <a:rPr lang="en-US" sz="2400" dirty="0" err="1" smtClean="0"/>
              <a:t>testchips</a:t>
            </a: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Valencia 3 minis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Ljubljana 3 minis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1 additional mini irradiated and annealed later due to 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   breakdowns observed  in Toronto </a:t>
            </a:r>
          </a:p>
          <a:p>
            <a:pPr lvl="1"/>
            <a:r>
              <a:rPr lang="en-US" sz="2400" dirty="0" smtClean="0"/>
              <a:t> </a:t>
            </a:r>
          </a:p>
          <a:p>
            <a:pPr lvl="1"/>
            <a:endParaRPr lang="en-US" sz="2400" baseline="30000" dirty="0"/>
          </a:p>
          <a:p>
            <a:pPr marL="742950" lvl="1" indent="-285750">
              <a:buFont typeface="Arial"/>
              <a:buChar char="•"/>
            </a:pPr>
            <a:endParaRPr lang="en-US" sz="2400" baseline="30000" dirty="0"/>
          </a:p>
          <a:p>
            <a:pPr marL="742950" lvl="1" indent="-285750">
              <a:buFont typeface="Arial"/>
              <a:buChar char="•"/>
            </a:pP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  <a:p>
            <a:pPr lvl="1"/>
            <a:r>
              <a:rPr lang="x-none" sz="2400" dirty="0" smtClean="0"/>
              <a:t> </a:t>
            </a:r>
            <a:endParaRPr lang="en-US" sz="24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687B-CF03-E742-A897-52AAE91AED6A}" type="datetime1">
              <a:rPr lang="en-US" smtClean="0"/>
              <a:t>17/12/21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8" descr="Screenshot 2021-12-01 at 09.06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53" y="1400022"/>
            <a:ext cx="5048638" cy="36543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4152" y="328771"/>
            <a:ext cx="6960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Too much annealing makes CCE  just worse  (At 500 V)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30953" y="3382030"/>
            <a:ext cx="855275" cy="14037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3759" y="4990404"/>
            <a:ext cx="1020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QA point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30953" y="5359736"/>
            <a:ext cx="8236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20 degrees higher T </a:t>
            </a:r>
            <a:r>
              <a:rPr lang="mr-IN" dirty="0"/>
              <a:t>–</a:t>
            </a:r>
            <a:r>
              <a:rPr lang="en-US" dirty="0"/>
              <a:t> about </a:t>
            </a:r>
            <a:r>
              <a:rPr lang="en-US" dirty="0" smtClean="0"/>
              <a:t>10x </a:t>
            </a:r>
            <a:r>
              <a:rPr lang="en-US" dirty="0"/>
              <a:t>faster annealing   </a:t>
            </a:r>
            <a:r>
              <a:rPr lang="en-US" dirty="0" smtClean="0"/>
              <a:t>(L. Wii- Fuchs et al) , NIM A924 (2019) 128 - 132  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79591" y="2371307"/>
            <a:ext cx="3275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Cindro et al, NIM A 924(2019),</a:t>
            </a:r>
          </a:p>
          <a:p>
            <a:r>
              <a:rPr lang="en-US" dirty="0" smtClean="0"/>
              <a:t>153 </a:t>
            </a:r>
            <a:r>
              <a:rPr lang="mr-IN" dirty="0" smtClean="0"/>
              <a:t>–</a:t>
            </a:r>
            <a:r>
              <a:rPr lang="en-US" dirty="0" smtClean="0"/>
              <a:t> 159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9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urrents are </a:t>
            </a:r>
            <a:r>
              <a:rPr lang="en-US" dirty="0" err="1" smtClean="0"/>
              <a:t>approx</a:t>
            </a:r>
            <a:r>
              <a:rPr lang="en-US" dirty="0" smtClean="0"/>
              <a:t> 20-30 percent higher than for </a:t>
            </a:r>
            <a:r>
              <a:rPr lang="en-US" dirty="0" err="1" smtClean="0"/>
              <a:t>overannealed</a:t>
            </a:r>
            <a:r>
              <a:rPr lang="en-US" dirty="0" smtClean="0"/>
              <a:t> samples</a:t>
            </a:r>
          </a:p>
          <a:p>
            <a:r>
              <a:rPr lang="en-US" dirty="0"/>
              <a:t>w</a:t>
            </a:r>
            <a:r>
              <a:rPr lang="en-US" dirty="0" smtClean="0"/>
              <a:t>e believe that over annealing is reason for lower CCE</a:t>
            </a:r>
          </a:p>
          <a:p>
            <a:r>
              <a:rPr lang="en-US" dirty="0"/>
              <a:t>m</a:t>
            </a:r>
            <a:r>
              <a:rPr lang="en-US" dirty="0" smtClean="0"/>
              <a:t>easurements will be completed soon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BB72-FD9F-8640-9D55-07683208DFB3}" type="datetime1">
              <a:rPr lang="en-US" smtClean="0"/>
              <a:t>17/12/21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9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5085"/>
            <a:ext cx="8229600" cy="4525963"/>
          </a:xfrm>
        </p:spPr>
        <p:txBody>
          <a:bodyPr/>
          <a:lstStyle/>
          <a:p>
            <a:r>
              <a:rPr lang="en-US" sz="2400" dirty="0" smtClean="0"/>
              <a:t>4 samples were received and irradiated last week</a:t>
            </a:r>
          </a:p>
          <a:p>
            <a:r>
              <a:rPr lang="en-US" sz="2400" dirty="0" smtClean="0"/>
              <a:t>three already measured, CCE </a:t>
            </a:r>
          </a:p>
          <a:p>
            <a:pPr lvl="1"/>
            <a:r>
              <a:rPr lang="en-US" sz="2400" dirty="0" smtClean="0"/>
              <a:t>ATLAS18R3_VPX37416_W244     CCE = 8.03 </a:t>
            </a:r>
            <a:r>
              <a:rPr lang="en-US" sz="2400" dirty="0" err="1" smtClean="0"/>
              <a:t>ke</a:t>
            </a:r>
            <a:r>
              <a:rPr lang="en-US" sz="2400" dirty="0" smtClean="0"/>
              <a:t>  (previously 4.59 </a:t>
            </a:r>
            <a:r>
              <a:rPr lang="en-US" sz="2400" dirty="0" err="1" smtClean="0"/>
              <a:t>ke</a:t>
            </a:r>
            <a:r>
              <a:rPr lang="en-US" sz="2400" dirty="0" smtClean="0"/>
              <a:t>)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ea typeface="Lucida Grande"/>
                <a:cs typeface="Lucida Grande"/>
              </a:rPr>
              <a:t>ATLAS18LS_VPX37412_W704  CCE = 8.40 </a:t>
            </a:r>
            <a:r>
              <a:rPr lang="en-US" sz="240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ke</a:t>
            </a:r>
            <a:r>
              <a:rPr lang="en-US" sz="2400" dirty="0" smtClean="0">
                <a:solidFill>
                  <a:srgbClr val="000000"/>
                </a:solidFill>
                <a:ea typeface="Lucida Grande"/>
                <a:cs typeface="Lucida Grande"/>
              </a:rPr>
              <a:t> (previously 5.6 </a:t>
            </a:r>
            <a:r>
              <a:rPr lang="en-US" sz="240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ke</a:t>
            </a:r>
            <a:r>
              <a:rPr lang="en-US" sz="2400" dirty="0" smtClean="0">
                <a:solidFill>
                  <a:srgbClr val="000000"/>
                </a:solidFill>
                <a:ea typeface="Lucida Grande"/>
                <a:cs typeface="Lucida Grande"/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ea typeface="Lucida Grande"/>
                <a:cs typeface="Lucida Grande"/>
              </a:rPr>
              <a:t>ATLAS18R5_VPX37419_W204    CCE  ≈  7.5 </a:t>
            </a:r>
            <a:r>
              <a:rPr lang="en-US" sz="240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ke</a:t>
            </a:r>
            <a:r>
              <a:rPr lang="en-US" sz="2400" dirty="0" smtClean="0">
                <a:solidFill>
                  <a:srgbClr val="000000"/>
                </a:solidFill>
                <a:ea typeface="Lucida Grande"/>
                <a:cs typeface="Lucida Grande"/>
              </a:rPr>
              <a:t> (preliminary, previously  6.12 </a:t>
            </a:r>
            <a:r>
              <a:rPr lang="en-US" sz="240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ke</a:t>
            </a:r>
            <a:r>
              <a:rPr lang="en-US" sz="2400" dirty="0" smtClean="0">
                <a:solidFill>
                  <a:srgbClr val="000000"/>
                </a:solidFill>
                <a:ea typeface="Lucida Grande"/>
                <a:cs typeface="Lucida Grande"/>
              </a:rPr>
              <a:t>)</a:t>
            </a:r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06C89-6222-3C44-A6FE-45AC4494FBD5}" type="datetime1">
              <a:rPr lang="en-US" smtClean="0"/>
              <a:t>17/12/21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49722"/>
            <a:ext cx="3773541" cy="226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20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Annealing of current has similar activation energy (1.09 </a:t>
            </a:r>
            <a:r>
              <a:rPr lang="en-US" sz="2400" dirty="0" err="1" smtClean="0"/>
              <a:t>eV</a:t>
            </a:r>
            <a:r>
              <a:rPr lang="en-US" sz="2400" dirty="0" smtClean="0"/>
              <a:t>) 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similar acceleration factor   (10) for 20°C higher temperature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A361-E23A-534C-9A91-D4A70943DE6E}" type="datetime1">
              <a:rPr lang="en-US" smtClean="0"/>
              <a:t>17/12/21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Screenshot 2021-12-01 at 11.3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8" y="1417638"/>
            <a:ext cx="4222283" cy="43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4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creenshot 2021-12-17 at 09.20.1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04" r="-17304"/>
          <a:stretch>
            <a:fillRect/>
          </a:stretch>
        </p:blipFill>
        <p:spPr>
          <a:xfrm>
            <a:off x="354567" y="548330"/>
            <a:ext cx="9918924" cy="545502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B0BD-8596-474C-87A6-6656E973E225}" type="datetime1">
              <a:rPr lang="en-US" smtClean="0"/>
              <a:t>17/12/21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5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shot 2021-12-17 at 09.23.4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46" r="-17546"/>
          <a:stretch>
            <a:fillRect/>
          </a:stretch>
        </p:blipFill>
        <p:spPr>
          <a:xfrm>
            <a:off x="303249" y="830539"/>
            <a:ext cx="9755651" cy="536523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A933-CB2C-5046-A4B5-D251C245F525}" type="datetime1">
              <a:rPr lang="en-US" smtClean="0"/>
              <a:t>17/12/21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3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3982</TotalTime>
  <Words>354</Words>
  <Application>Microsoft Macintosh PowerPoint</Application>
  <PresentationFormat>On-screen Show (4:3)</PresentationFormat>
  <Paragraphs>64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CCE annealing issues  (neutron irradiations) </vt:lpstr>
      <vt:lpstr>PowerPoint Presentation</vt:lpstr>
      <vt:lpstr>PowerPoint Presentation</vt:lpstr>
      <vt:lpstr>PowerPoint Presentation</vt:lpstr>
      <vt:lpstr>Annealing of current has similar activation energy (1.09 eV)   similar acceleration factor   (10) for 20°C higher temperature</vt:lpstr>
      <vt:lpstr>PowerPoint Presentation</vt:lpstr>
      <vt:lpstr>PowerPoint Presentation</vt:lpstr>
    </vt:vector>
  </TitlesOfParts>
  <Company>Jožef Stefan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Ljubljana QA update</dc:title>
  <dc:creator>Vladimir Cindro</dc:creator>
  <cp:lastModifiedBy>Vladimir Cindro</cp:lastModifiedBy>
  <cp:revision>85</cp:revision>
  <dcterms:created xsi:type="dcterms:W3CDTF">2020-04-29T09:14:26Z</dcterms:created>
  <dcterms:modified xsi:type="dcterms:W3CDTF">2021-12-17T08:27:45Z</dcterms:modified>
</cp:coreProperties>
</file>