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2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4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2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41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19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1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6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8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1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6CD57-BD8D-5A4C-9B3D-AB588AB20022}" type="datetimeFigureOut">
              <a:rPr lang="en-US" smtClean="0"/>
              <a:t>04/02/22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DBF9C-9138-684B-B1AE-032ABF45B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80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Produkcija</a:t>
            </a:r>
            <a:r>
              <a:rPr lang="en-US" dirty="0" smtClean="0"/>
              <a:t> </a:t>
            </a:r>
            <a:r>
              <a:rPr lang="en-US" dirty="0" err="1" smtClean="0"/>
              <a:t>fleksov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časovnica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5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870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narediti</a:t>
            </a:r>
            <a:r>
              <a:rPr lang="en-US" dirty="0" smtClean="0"/>
              <a:t> </a:t>
            </a:r>
            <a:r>
              <a:rPr lang="en-US" dirty="0" err="1" smtClean="0"/>
              <a:t>moramo</a:t>
            </a:r>
            <a:r>
              <a:rPr lang="en-US" dirty="0" smtClean="0"/>
              <a:t> </a:t>
            </a:r>
            <a:r>
              <a:rPr lang="en-US" dirty="0" err="1" smtClean="0"/>
              <a:t>cca</a:t>
            </a:r>
            <a:r>
              <a:rPr lang="en-US" dirty="0" smtClean="0"/>
              <a:t> 1000 </a:t>
            </a:r>
            <a:r>
              <a:rPr lang="en-US" dirty="0" err="1" smtClean="0"/>
              <a:t>fleksov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testirati</a:t>
            </a:r>
            <a:r>
              <a:rPr lang="en-US" dirty="0" smtClean="0"/>
              <a:t> v </a:t>
            </a:r>
            <a:r>
              <a:rPr lang="en-US" dirty="0" err="1" smtClean="0"/>
              <a:t>enem</a:t>
            </a:r>
            <a:r>
              <a:rPr lang="en-US" dirty="0" smtClean="0"/>
              <a:t> </a:t>
            </a:r>
            <a:r>
              <a:rPr lang="en-US" dirty="0" err="1" smtClean="0"/>
              <a:t>letu</a:t>
            </a:r>
            <a:r>
              <a:rPr lang="en-US" dirty="0" smtClean="0"/>
              <a:t> </a:t>
            </a:r>
          </a:p>
          <a:p>
            <a:r>
              <a:rPr lang="en-US" dirty="0" smtClean="0"/>
              <a:t>2022 </a:t>
            </a:r>
            <a:r>
              <a:rPr lang="en-US" dirty="0" err="1" smtClean="0"/>
              <a:t>ima</a:t>
            </a:r>
            <a:r>
              <a:rPr lang="en-US" dirty="0" smtClean="0"/>
              <a:t> 250 </a:t>
            </a:r>
            <a:r>
              <a:rPr lang="en-US" dirty="0" err="1" smtClean="0"/>
              <a:t>delovnih</a:t>
            </a:r>
            <a:r>
              <a:rPr lang="en-US" dirty="0" smtClean="0"/>
              <a:t>  </a:t>
            </a:r>
            <a:r>
              <a:rPr lang="en-US" dirty="0" err="1" smtClean="0"/>
              <a:t>dni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rodukcija</a:t>
            </a:r>
            <a:r>
              <a:rPr lang="en-US" dirty="0" smtClean="0"/>
              <a:t> </a:t>
            </a:r>
            <a:r>
              <a:rPr lang="en-US" dirty="0" err="1" smtClean="0"/>
              <a:t>fleksov</a:t>
            </a:r>
            <a:r>
              <a:rPr lang="en-US" dirty="0" smtClean="0"/>
              <a:t> v </a:t>
            </a:r>
            <a:r>
              <a:rPr lang="en-US" dirty="0" err="1" smtClean="0"/>
              <a:t>Elgolineu</a:t>
            </a:r>
            <a:r>
              <a:rPr lang="en-US" dirty="0" smtClean="0"/>
              <a:t> 1 </a:t>
            </a:r>
            <a:r>
              <a:rPr lang="en-US" dirty="0" err="1" smtClean="0"/>
              <a:t>leto</a:t>
            </a:r>
            <a:r>
              <a:rPr lang="en-US" dirty="0" smtClean="0"/>
              <a:t>  (</a:t>
            </a:r>
            <a:r>
              <a:rPr lang="en-US" dirty="0" err="1" smtClean="0"/>
              <a:t>trenutno</a:t>
            </a:r>
            <a:r>
              <a:rPr lang="en-US" dirty="0" smtClean="0"/>
              <a:t> v </a:t>
            </a:r>
            <a:r>
              <a:rPr lang="en-US" dirty="0" err="1" smtClean="0"/>
              <a:t>shemi</a:t>
            </a:r>
            <a:r>
              <a:rPr lang="en-US" dirty="0" smtClean="0"/>
              <a:t> 9 </a:t>
            </a:r>
            <a:r>
              <a:rPr lang="en-US" dirty="0" err="1" smtClean="0"/>
              <a:t>mesecev</a:t>
            </a:r>
            <a:r>
              <a:rPr lang="en-US" dirty="0" smtClean="0"/>
              <a:t>)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rodukcija</a:t>
            </a:r>
            <a:r>
              <a:rPr lang="en-US" dirty="0" smtClean="0"/>
              <a:t> </a:t>
            </a:r>
            <a:r>
              <a:rPr lang="en-US" dirty="0" err="1" smtClean="0"/>
              <a:t>corov</a:t>
            </a:r>
            <a:r>
              <a:rPr lang="en-US" dirty="0" smtClean="0"/>
              <a:t>  21 </a:t>
            </a:r>
            <a:r>
              <a:rPr lang="en-US" dirty="0" err="1" smtClean="0"/>
              <a:t>mesecev</a:t>
            </a:r>
            <a:r>
              <a:rPr lang="en-US" dirty="0" smtClean="0"/>
              <a:t> </a:t>
            </a:r>
          </a:p>
          <a:p>
            <a:r>
              <a:rPr lang="en-US" dirty="0"/>
              <a:t>m</a:t>
            </a:r>
            <a:r>
              <a:rPr lang="en-US" dirty="0" smtClean="0"/>
              <a:t>i </a:t>
            </a:r>
            <a:r>
              <a:rPr lang="en-US" dirty="0" err="1" smtClean="0"/>
              <a:t>testiramo</a:t>
            </a:r>
            <a:r>
              <a:rPr lang="en-US" dirty="0" smtClean="0"/>
              <a:t> </a:t>
            </a:r>
            <a:r>
              <a:rPr lang="en-US" dirty="0" err="1" smtClean="0"/>
              <a:t>flekse</a:t>
            </a:r>
            <a:r>
              <a:rPr lang="en-US" dirty="0" smtClean="0"/>
              <a:t> in core 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kupaj</a:t>
            </a:r>
            <a:r>
              <a:rPr lang="en-US" dirty="0" smtClean="0"/>
              <a:t> 2000 </a:t>
            </a:r>
            <a:r>
              <a:rPr lang="en-US" dirty="0" err="1" smtClean="0"/>
              <a:t>testov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 err="1" smtClean="0"/>
              <a:t>leto</a:t>
            </a:r>
            <a:r>
              <a:rPr lang="en-US" dirty="0" smtClean="0"/>
              <a:t> 1500 </a:t>
            </a:r>
            <a:r>
              <a:rPr lang="en-US" dirty="0" err="1" smtClean="0"/>
              <a:t>testov</a:t>
            </a:r>
            <a:r>
              <a:rPr lang="en-US" dirty="0" smtClean="0"/>
              <a:t>   (6 -8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) </a:t>
            </a:r>
          </a:p>
          <a:p>
            <a:r>
              <a:rPr lang="en-US" dirty="0" err="1"/>
              <a:t>d</a:t>
            </a:r>
            <a:r>
              <a:rPr lang="en-US" dirty="0" err="1" smtClean="0"/>
              <a:t>rugo</a:t>
            </a:r>
            <a:r>
              <a:rPr lang="en-US" dirty="0" smtClean="0"/>
              <a:t> </a:t>
            </a:r>
            <a:r>
              <a:rPr lang="en-US" dirty="0" err="1" smtClean="0"/>
              <a:t>leto</a:t>
            </a:r>
            <a:r>
              <a:rPr lang="en-US" dirty="0" smtClean="0"/>
              <a:t> 500 </a:t>
            </a:r>
            <a:r>
              <a:rPr lang="en-US" dirty="0" err="1" smtClean="0"/>
              <a:t>testov</a:t>
            </a:r>
            <a:r>
              <a:rPr lang="en-US" dirty="0" smtClean="0"/>
              <a:t>   (2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https://atlas-</a:t>
            </a:r>
            <a:r>
              <a:rPr lang="en-US" dirty="0" err="1" smtClean="0"/>
              <a:t>itk</a:t>
            </a:r>
            <a:r>
              <a:rPr lang="en-US" dirty="0" smtClean="0"/>
              <a:t>-</a:t>
            </a:r>
            <a:r>
              <a:rPr lang="en-US" dirty="0" err="1" smtClean="0"/>
              <a:t>scripts.web.cern.ch</a:t>
            </a:r>
            <a:r>
              <a:rPr lang="en-US" dirty="0" smtClean="0"/>
              <a:t>/scripts/</a:t>
            </a:r>
            <a:r>
              <a:rPr lang="en-US" dirty="0" err="1" smtClean="0"/>
              <a:t>schedule_play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22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FDR </a:t>
            </a:r>
            <a:r>
              <a:rPr lang="en-US" dirty="0" err="1" smtClean="0"/>
              <a:t>predviden</a:t>
            </a:r>
            <a:r>
              <a:rPr lang="en-US" dirty="0" smtClean="0"/>
              <a:t> 29. </a:t>
            </a:r>
            <a:r>
              <a:rPr lang="en-US" dirty="0" err="1" smtClean="0"/>
              <a:t>aprila</a:t>
            </a:r>
            <a:endParaRPr lang="en-US" dirty="0" smtClean="0"/>
          </a:p>
          <a:p>
            <a:r>
              <a:rPr lang="en-US" dirty="0" err="1"/>
              <a:t>v</a:t>
            </a:r>
            <a:r>
              <a:rPr lang="en-US" dirty="0" err="1" smtClean="0"/>
              <a:t>erjetno</a:t>
            </a:r>
            <a:r>
              <a:rPr lang="en-US" dirty="0" smtClean="0"/>
              <a:t> </a:t>
            </a:r>
            <a:r>
              <a:rPr lang="en-US" dirty="0" err="1" smtClean="0"/>
              <a:t>bo</a:t>
            </a:r>
            <a:r>
              <a:rPr lang="en-US" dirty="0" smtClean="0"/>
              <a:t> </a:t>
            </a:r>
            <a:r>
              <a:rPr lang="en-US" dirty="0" err="1" smtClean="0"/>
              <a:t>prestavljen</a:t>
            </a:r>
            <a:r>
              <a:rPr lang="en-US" dirty="0" smtClean="0"/>
              <a:t> v </a:t>
            </a:r>
            <a:r>
              <a:rPr lang="en-US" dirty="0" err="1" smtClean="0"/>
              <a:t>maj</a:t>
            </a:r>
            <a:endParaRPr lang="en-US" dirty="0" smtClean="0"/>
          </a:p>
          <a:p>
            <a:r>
              <a:rPr lang="en-US" dirty="0" err="1"/>
              <a:t>p</a:t>
            </a:r>
            <a:r>
              <a:rPr lang="en-US" dirty="0" err="1" smtClean="0"/>
              <a:t>rodukcija</a:t>
            </a:r>
            <a:r>
              <a:rPr lang="en-US" dirty="0" smtClean="0"/>
              <a:t> </a:t>
            </a:r>
            <a:r>
              <a:rPr lang="en-US" dirty="0" err="1" smtClean="0"/>
              <a:t>coreov</a:t>
            </a:r>
            <a:r>
              <a:rPr lang="en-US" dirty="0" smtClean="0"/>
              <a:t> </a:t>
            </a:r>
            <a:r>
              <a:rPr lang="en-US" dirty="0" err="1" smtClean="0"/>
              <a:t>začne</a:t>
            </a:r>
            <a:r>
              <a:rPr lang="en-US" dirty="0" smtClean="0"/>
              <a:t> 1. </a:t>
            </a:r>
            <a:r>
              <a:rPr lang="en-US" dirty="0" err="1" smtClean="0"/>
              <a:t>julija</a:t>
            </a:r>
            <a:r>
              <a:rPr lang="en-US" dirty="0" smtClean="0"/>
              <a:t> !</a:t>
            </a:r>
          </a:p>
          <a:p>
            <a:r>
              <a:rPr lang="en-US" dirty="0" err="1"/>
              <a:t>u</a:t>
            </a:r>
            <a:r>
              <a:rPr lang="en-US" dirty="0" err="1" smtClean="0"/>
              <a:t>rediti</a:t>
            </a:r>
            <a:r>
              <a:rPr lang="en-US" dirty="0" smtClean="0"/>
              <a:t> </a:t>
            </a:r>
            <a:r>
              <a:rPr lang="en-US" dirty="0" err="1" smtClean="0"/>
              <a:t>moramo</a:t>
            </a:r>
            <a:r>
              <a:rPr lang="en-US" dirty="0" smtClean="0"/>
              <a:t> </a:t>
            </a:r>
            <a:r>
              <a:rPr lang="en-US" dirty="0" err="1" smtClean="0"/>
              <a:t>shranjevanje</a:t>
            </a:r>
            <a:r>
              <a:rPr lang="en-US" dirty="0" smtClean="0"/>
              <a:t> </a:t>
            </a:r>
            <a:r>
              <a:rPr lang="en-US" dirty="0" err="1" smtClean="0"/>
              <a:t>flexov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suhem</a:t>
            </a:r>
            <a:r>
              <a:rPr lang="en-US" dirty="0" smtClean="0"/>
              <a:t> </a:t>
            </a:r>
          </a:p>
          <a:p>
            <a:r>
              <a:rPr lang="en-US" dirty="0" err="1"/>
              <a:t>v</a:t>
            </a:r>
            <a:r>
              <a:rPr lang="en-US" dirty="0" err="1" smtClean="0"/>
              <a:t>izuani</a:t>
            </a:r>
            <a:r>
              <a:rPr lang="en-US" dirty="0" smtClean="0"/>
              <a:t> </a:t>
            </a:r>
            <a:r>
              <a:rPr lang="en-US" dirty="0" err="1" smtClean="0"/>
              <a:t>pregled</a:t>
            </a:r>
            <a:r>
              <a:rPr lang="mr-IN" dirty="0" smtClean="0"/>
              <a:t>… </a:t>
            </a:r>
          </a:p>
          <a:p>
            <a:endParaRPr lang="mr-IN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7134"/>
            <a:ext cx="8486148" cy="6381224"/>
          </a:xfrm>
        </p:spPr>
        <p:txBody>
          <a:bodyPr>
            <a:normAutofit fontScale="32500" lnSpcReduction="20000"/>
          </a:bodyPr>
          <a:lstStyle/>
          <a:p>
            <a:r>
              <a:rPr lang="en-US" sz="4000" b="1" dirty="0"/>
              <a:t>Checklist for </a:t>
            </a:r>
            <a:r>
              <a:rPr lang="en-US" sz="4000" b="1" dirty="0" err="1"/>
              <a:t>ITk</a:t>
            </a:r>
            <a:r>
              <a:rPr lang="en-US" sz="4000" b="1" dirty="0"/>
              <a:t> strips petal bus tape test site qualification</a:t>
            </a:r>
            <a:endParaRPr lang="en-US" sz="4000" dirty="0" smtClean="0">
              <a:effectLst/>
            </a:endParaRPr>
          </a:p>
          <a:p>
            <a:pPr fontAlgn="base"/>
            <a:r>
              <a:rPr lang="en-US" sz="4000" dirty="0"/>
              <a:t>Bus tape testing site:</a:t>
            </a:r>
          </a:p>
          <a:p>
            <a:pPr lvl="1" fontAlgn="base"/>
            <a:r>
              <a:rPr lang="en-US" sz="4000" dirty="0"/>
              <a:t>Ljubljana – 100% of petal bus tapes </a:t>
            </a:r>
            <a:endParaRPr lang="en-US" sz="4000" b="1" dirty="0"/>
          </a:p>
          <a:p>
            <a:pPr fontAlgn="base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/>
              <a:t>Tape handling, storage and transport: </a:t>
            </a:r>
          </a:p>
          <a:p>
            <a:pPr fontAlgn="base"/>
            <a:r>
              <a:rPr lang="en-US" sz="4000" dirty="0"/>
              <a:t>How are tapes stored before tests?</a:t>
            </a:r>
          </a:p>
          <a:p>
            <a:pPr fontAlgn="base"/>
            <a:r>
              <a:rPr lang="en-US" sz="4000" dirty="0"/>
              <a:t>How are tapes stored after tests?</a:t>
            </a:r>
          </a:p>
          <a:p>
            <a:pPr fontAlgn="base"/>
            <a:r>
              <a:rPr lang="en-US" sz="4000" dirty="0"/>
              <a:t>How are tapes handled during testing?</a:t>
            </a:r>
          </a:p>
          <a:p>
            <a:pPr fontAlgn="base"/>
            <a:r>
              <a:rPr lang="en-US" sz="4000" dirty="0"/>
              <a:t>How are tapes packed for transport?</a:t>
            </a:r>
          </a:p>
          <a:p>
            <a:pPr fontAlgn="base"/>
            <a:r>
              <a:rPr lang="en-US" sz="4000" b="1" dirty="0"/>
              <a:t>Visual inspection (all tapes)</a:t>
            </a:r>
          </a:p>
          <a:p>
            <a:pPr fontAlgn="base"/>
            <a:r>
              <a:rPr lang="en-US" sz="4000" dirty="0"/>
              <a:t>What is examined</a:t>
            </a:r>
          </a:p>
          <a:p>
            <a:pPr fontAlgn="base"/>
            <a:r>
              <a:rPr lang="en-US" sz="4000" b="1" dirty="0"/>
              <a:t>Metrology (all tapes)</a:t>
            </a:r>
          </a:p>
          <a:p>
            <a:pPr fontAlgn="base"/>
            <a:r>
              <a:rPr lang="en-US" sz="4000" dirty="0"/>
              <a:t>Length and distortions</a:t>
            </a:r>
          </a:p>
          <a:p>
            <a:pPr fontAlgn="base"/>
            <a:r>
              <a:rPr lang="en-US" sz="4000" dirty="0"/>
              <a:t>Thickness and weight</a:t>
            </a:r>
          </a:p>
          <a:p>
            <a:pPr fontAlgn="base"/>
            <a:r>
              <a:rPr lang="en-US" sz="4000" b="1" dirty="0"/>
              <a:t>Electrical tests (all tapes)</a:t>
            </a:r>
          </a:p>
          <a:p>
            <a:pPr fontAlgn="base"/>
            <a:r>
              <a:rPr lang="en-US" sz="4000" dirty="0"/>
              <a:t>Resistance all lines</a:t>
            </a:r>
          </a:p>
          <a:p>
            <a:pPr fontAlgn="base"/>
            <a:r>
              <a:rPr lang="en-US" sz="4000" dirty="0"/>
              <a:t>Short circuit test all neighbors</a:t>
            </a:r>
          </a:p>
          <a:p>
            <a:r>
              <a:rPr lang="en-US" sz="4000" dirty="0"/>
              <a:t>HVIR all HV pads to all neighbors at 1000V</a:t>
            </a:r>
            <a:endParaRPr lang="en-US" sz="4000" dirty="0" smtClean="0">
              <a:effectLst/>
            </a:endParaRPr>
          </a:p>
          <a:p>
            <a:pPr fontAlgn="base"/>
            <a:r>
              <a:rPr lang="en-US" sz="4000" b="1" dirty="0"/>
              <a:t>Test coupons</a:t>
            </a:r>
          </a:p>
          <a:p>
            <a:pPr fontAlgn="base"/>
            <a:r>
              <a:rPr lang="en-US" sz="4000" dirty="0"/>
              <a:t>Bond pull tests – one in 10, tests on bottom and top layer, initially more frequently (final tests will be on completed cores).</a:t>
            </a:r>
          </a:p>
          <a:p>
            <a:pPr fontAlgn="base"/>
            <a:r>
              <a:rPr lang="en-US" sz="4000" dirty="0"/>
              <a:t>Impedance tests – all coupons</a:t>
            </a:r>
          </a:p>
          <a:p>
            <a:pPr fontAlgn="base"/>
            <a:r>
              <a:rPr lang="en-US" sz="4000" dirty="0"/>
              <a:t>Attenuation tests – one in 10 </a:t>
            </a:r>
          </a:p>
          <a:p>
            <a:pPr fontAlgn="base"/>
            <a:r>
              <a:rPr lang="en-US" sz="4000" b="1" dirty="0"/>
              <a:t>QA</a:t>
            </a:r>
          </a:p>
          <a:p>
            <a:pPr fontAlgn="base"/>
            <a:r>
              <a:rPr lang="en-US" sz="4000" dirty="0"/>
              <a:t>TID radiation tolerance (adhesion of cover layer) - every batch of cover layer material </a:t>
            </a:r>
          </a:p>
          <a:p>
            <a:pPr fontAlgn="base"/>
            <a:r>
              <a:rPr lang="en-US" sz="4000" b="1" dirty="0"/>
              <a:t>Cross calibration</a:t>
            </a:r>
          </a:p>
          <a:p>
            <a:pPr fontAlgn="base"/>
            <a:r>
              <a:rPr lang="en-US" sz="4000" dirty="0"/>
              <a:t>Cross calibration of BTTRs between DESY and Ljubljana.</a:t>
            </a:r>
          </a:p>
          <a:p>
            <a:pPr fontAlgn="base"/>
            <a:r>
              <a:rPr lang="en-US" sz="4000" b="1" dirty="0"/>
              <a:t>Environment: </a:t>
            </a:r>
          </a:p>
          <a:p>
            <a:pPr fontAlgn="base"/>
            <a:r>
              <a:rPr lang="en-US" sz="4000" dirty="0"/>
              <a:t>Stability of temperature during the measurement</a:t>
            </a:r>
          </a:p>
          <a:p>
            <a:pPr fontAlgn="base"/>
            <a:r>
              <a:rPr lang="en-US" sz="4000" b="1" dirty="0"/>
              <a:t>Database: </a:t>
            </a:r>
          </a:p>
          <a:p>
            <a:pPr fontAlgn="base"/>
            <a:r>
              <a:rPr lang="en-US" sz="4000" dirty="0"/>
              <a:t>Demonstrate with an example how the whole process is implemented in the databas</a:t>
            </a:r>
            <a:r>
              <a:rPr lang="en-US" dirty="0"/>
              <a:t>e.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1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319"/>
            <a:ext cx="8503788" cy="616190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Checklist for </a:t>
            </a:r>
            <a:r>
              <a:rPr lang="en-US" b="1" dirty="0" err="1"/>
              <a:t>ITk</a:t>
            </a:r>
            <a:r>
              <a:rPr lang="en-US" b="1" dirty="0"/>
              <a:t> strips petal bus tape test site qualification</a:t>
            </a:r>
            <a:endParaRPr lang="en-US" dirty="0" smtClean="0">
              <a:effectLst/>
            </a:endParaRPr>
          </a:p>
          <a:p>
            <a:pPr fontAlgn="base"/>
            <a:r>
              <a:rPr lang="en-US" dirty="0"/>
              <a:t>Bus tape testing site:</a:t>
            </a:r>
          </a:p>
          <a:p>
            <a:pPr lvl="1" fontAlgn="base"/>
            <a:r>
              <a:rPr lang="en-US" dirty="0"/>
              <a:t>Ljubljana – 100% of petal bus tapes </a:t>
            </a:r>
            <a:endParaRPr lang="en-US" b="1" dirty="0"/>
          </a:p>
          <a:p>
            <a:pPr fontAlgn="base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Tape handling, storage and transport: </a:t>
            </a:r>
          </a:p>
          <a:p>
            <a:pPr fontAlgn="base"/>
            <a:r>
              <a:rPr lang="en-US" dirty="0"/>
              <a:t>How are tapes stored before tests?</a:t>
            </a:r>
          </a:p>
          <a:p>
            <a:pPr fontAlgn="base"/>
            <a:r>
              <a:rPr lang="en-US" dirty="0"/>
              <a:t>How are tapes stored after tests?</a:t>
            </a:r>
          </a:p>
          <a:p>
            <a:pPr fontAlgn="base"/>
            <a:r>
              <a:rPr lang="en-US" dirty="0"/>
              <a:t>How are tapes handled during testing?</a:t>
            </a:r>
          </a:p>
          <a:p>
            <a:pPr fontAlgn="base"/>
            <a:r>
              <a:rPr lang="en-US" dirty="0"/>
              <a:t>How are tapes packed for transport?</a:t>
            </a:r>
          </a:p>
          <a:p>
            <a:pPr fontAlgn="base"/>
            <a:r>
              <a:rPr lang="en-US" b="1" dirty="0"/>
              <a:t>Visual inspection (all tapes)</a:t>
            </a:r>
          </a:p>
          <a:p>
            <a:pPr fontAlgn="base"/>
            <a:r>
              <a:rPr lang="en-US" dirty="0"/>
              <a:t>What is examined</a:t>
            </a:r>
          </a:p>
          <a:p>
            <a:pPr fontAlgn="base"/>
            <a:r>
              <a:rPr lang="en-US" b="1" dirty="0"/>
              <a:t>Metrology (all tapes)</a:t>
            </a:r>
          </a:p>
          <a:p>
            <a:pPr fontAlgn="base"/>
            <a:r>
              <a:rPr lang="en-US" dirty="0"/>
              <a:t>Length and distortions</a:t>
            </a:r>
          </a:p>
          <a:p>
            <a:pPr fontAlgn="base"/>
            <a:r>
              <a:rPr lang="en-US" dirty="0"/>
              <a:t>Thickness and weight</a:t>
            </a:r>
          </a:p>
          <a:p>
            <a:pPr fontAlgn="base"/>
            <a:r>
              <a:rPr lang="en-US" b="1" dirty="0"/>
              <a:t>Electrical tests (all tapes)</a:t>
            </a:r>
          </a:p>
          <a:p>
            <a:pPr fontAlgn="base"/>
            <a:r>
              <a:rPr lang="en-US" dirty="0"/>
              <a:t>Resistance all lines</a:t>
            </a:r>
          </a:p>
          <a:p>
            <a:pPr fontAlgn="base"/>
            <a:r>
              <a:rPr lang="en-US" dirty="0"/>
              <a:t>Short circuit test all neighbors</a:t>
            </a:r>
          </a:p>
          <a:p>
            <a:r>
              <a:rPr lang="en-US" dirty="0"/>
              <a:t>HVIR all HV pads to all neighbors at </a:t>
            </a:r>
            <a:r>
              <a:rPr lang="en-US" dirty="0" smtClean="0"/>
              <a:t>1000V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9202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4654"/>
            <a:ext cx="8686800" cy="5615033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b="1" dirty="0" smtClean="0"/>
              <a:t>Test coupons</a:t>
            </a:r>
          </a:p>
          <a:p>
            <a:pPr fontAlgn="base"/>
            <a:r>
              <a:rPr lang="en-US" dirty="0" smtClean="0"/>
              <a:t>Bond pull tests – one in 10, tests on bottom and top layer, initially more frequently (final tests will be on completed cores).</a:t>
            </a:r>
          </a:p>
          <a:p>
            <a:pPr fontAlgn="base"/>
            <a:r>
              <a:rPr lang="en-US" dirty="0" smtClean="0"/>
              <a:t>Impedance tests – all coupons</a:t>
            </a:r>
          </a:p>
          <a:p>
            <a:pPr fontAlgn="base"/>
            <a:r>
              <a:rPr lang="en-US" dirty="0" smtClean="0"/>
              <a:t>Attenuation tests – one in 10 </a:t>
            </a:r>
          </a:p>
          <a:p>
            <a:pPr fontAlgn="base"/>
            <a:r>
              <a:rPr lang="en-US" b="1" dirty="0" smtClean="0"/>
              <a:t>QA</a:t>
            </a:r>
          </a:p>
          <a:p>
            <a:pPr fontAlgn="base"/>
            <a:r>
              <a:rPr lang="en-US" dirty="0" smtClean="0"/>
              <a:t>TID radiation tolerance (adhesion of cover layer) - every batch of cover layer material </a:t>
            </a:r>
          </a:p>
          <a:p>
            <a:pPr fontAlgn="base"/>
            <a:r>
              <a:rPr lang="en-US" b="1" dirty="0" smtClean="0"/>
              <a:t>Cross calibration</a:t>
            </a:r>
          </a:p>
          <a:p>
            <a:pPr fontAlgn="base"/>
            <a:r>
              <a:rPr lang="en-US" dirty="0" smtClean="0"/>
              <a:t>Cross calibration of BTTRs between DESY and Ljubljana.</a:t>
            </a:r>
          </a:p>
          <a:p>
            <a:pPr fontAlgn="base"/>
            <a:r>
              <a:rPr lang="en-US" b="1" dirty="0" smtClean="0"/>
              <a:t>Environment: </a:t>
            </a:r>
          </a:p>
          <a:p>
            <a:pPr fontAlgn="base"/>
            <a:r>
              <a:rPr lang="en-US" dirty="0" smtClean="0"/>
              <a:t>Stability of temperature during the measurement</a:t>
            </a:r>
          </a:p>
          <a:p>
            <a:pPr fontAlgn="base"/>
            <a:r>
              <a:rPr lang="en-US" b="1" dirty="0" smtClean="0"/>
              <a:t>Database: </a:t>
            </a:r>
          </a:p>
          <a:p>
            <a:pPr fontAlgn="base"/>
            <a:r>
              <a:rPr lang="en-US" dirty="0" smtClean="0"/>
              <a:t>Demonstrate with an example how the whole process is implemented in the database.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205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189</Words>
  <Application>Microsoft Macintosh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Produkcija fleksov – časovnica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Jožef Stefan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Produkcija fleksov – časovnica </dc:title>
  <dc:creator>Vladimir Cindro</dc:creator>
  <cp:lastModifiedBy>Vladimir Cindro</cp:lastModifiedBy>
  <cp:revision>3</cp:revision>
  <dcterms:created xsi:type="dcterms:W3CDTF">2022-02-04T08:05:21Z</dcterms:created>
  <dcterms:modified xsi:type="dcterms:W3CDTF">2022-02-04T08:28:10Z</dcterms:modified>
</cp:coreProperties>
</file>