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0" r:id="rId3"/>
    <p:sldId id="281" r:id="rId4"/>
    <p:sldId id="282" r:id="rId5"/>
    <p:sldId id="283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288" r:id="rId14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0000FF"/>
    <a:srgbClr val="FF00FF"/>
    <a:srgbClr val="FF0000"/>
    <a:srgbClr val="5B9BD5"/>
    <a:srgbClr val="009900"/>
    <a:srgbClr val="006600"/>
    <a:srgbClr val="00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84746" autoAdjust="0"/>
  </p:normalViewPr>
  <p:slideViewPr>
    <p:cSldViewPr snapToGrid="0">
      <p:cViewPr varScale="1">
        <p:scale>
          <a:sx n="121" d="100"/>
          <a:sy n="121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11. 02. 2022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27" y="135875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705-114F-466A-82B9-BAF997D43477}" type="datetime1">
              <a:rPr lang="sl-SI" smtClean="0"/>
              <a:t>11. 02. 2022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921-35AB-4AD5-9A34-400120208D2C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8578-CBE0-4162-8197-1490A123E9C2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170" y="1"/>
            <a:ext cx="428500" cy="54864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653CC1BF-B0ED-4BF5-9D2F-50C366E6210C}" type="datetime1">
              <a:rPr lang="sl-SI" smtClean="0"/>
              <a:t>11. 02. 2022</a:t>
            </a:fld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EE77-CBE5-4C83-AB19-0BC0414782FE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0FE8-4F58-4601-AAE4-B277D3B6A76B}" type="datetime1">
              <a:rPr lang="sl-SI" smtClean="0"/>
              <a:t>11. 02. 2022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3CC5-B6E9-421D-BD11-3D9C1451B4EA}" type="datetime1">
              <a:rPr lang="sl-SI" smtClean="0"/>
              <a:t>11. 02. 2022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0909663F-AC4C-446D-85CD-1E07F56676A4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4BA-6B96-4ABC-8C08-7BA89752AF1E}" type="datetime1">
              <a:rPr lang="sl-SI" smtClean="0"/>
              <a:t>11. 02. 2022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5C63-E459-4AF6-9771-0E9C507ACD3E}" type="datetime1">
              <a:rPr lang="sl-SI" smtClean="0"/>
              <a:t>11. 02. 2022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7C8DAB09-92E1-4535-9F03-5047E2E3ECA3}" type="datetime1">
              <a:rPr lang="sl-SI" smtClean="0"/>
              <a:t>11. 02. 2022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BCM' SPS testbeam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Testbeam results from BCM' campaign at SPS in Oct2021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F9 </a:t>
            </a:r>
            <a:r>
              <a:rPr lang="sl-SI" sz="2000" dirty="0" smtClean="0"/>
              <a:t>meeting, </a:t>
            </a:r>
            <a:r>
              <a:rPr lang="sl-SI" sz="2000" dirty="0" smtClean="0"/>
              <a:t>11.02.2022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5195943"/>
            <a:ext cx="9439834" cy="935915"/>
          </a:xfrm>
        </p:spPr>
        <p:txBody>
          <a:bodyPr>
            <a:noAutofit/>
          </a:bodyPr>
          <a:lstStyle/>
          <a:p>
            <a:r>
              <a:rPr lang="sl-SI" sz="2000" dirty="0"/>
              <a:t>Bojan </a:t>
            </a:r>
            <a:r>
              <a:rPr lang="sl-SI" sz="2000" dirty="0" smtClean="0"/>
              <a:t>Hiti, F9, Jožef Stefan Institute (JSI)</a:t>
            </a:r>
          </a:p>
        </p:txBody>
      </p:sp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57" y="291664"/>
            <a:ext cx="9038895" cy="630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Results – </a:t>
            </a:r>
            <a:r>
              <a:rPr lang="sl-SI" dirty="0" smtClean="0"/>
              <a:t>pCVD diamond (200043)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BF0F-80B4-4A68-8B27-AA8ECF60A225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10</a:t>
            </a:fld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638503" y="2948152"/>
            <a:ext cx="14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Digital output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8745359" y="667448"/>
            <a:ext cx="1079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efficiency</a:t>
            </a:r>
            <a:endParaRPr lang="sl-SI" dirty="0"/>
          </a:p>
        </p:txBody>
      </p:sp>
      <p:sp>
        <p:nvSpPr>
          <p:cNvPr id="21" name="TextBox 20"/>
          <p:cNvSpPr txBox="1"/>
          <p:nvPr/>
        </p:nvSpPr>
        <p:spPr>
          <a:xfrm>
            <a:off x="5665827" y="668226"/>
            <a:ext cx="1335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pulse height</a:t>
            </a:r>
            <a:endParaRPr lang="sl-SI" dirty="0"/>
          </a:p>
        </p:txBody>
      </p:sp>
      <p:sp>
        <p:nvSpPr>
          <p:cNvPr id="22" name="TextBox 21"/>
          <p:cNvSpPr txBox="1"/>
          <p:nvPr/>
        </p:nvSpPr>
        <p:spPr>
          <a:xfrm>
            <a:off x="3270490" y="431617"/>
            <a:ext cx="1791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track distribution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590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57" y="291664"/>
            <a:ext cx="9038895" cy="630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Results – </a:t>
            </a:r>
            <a:r>
              <a:rPr lang="sl-SI" dirty="0" smtClean="0"/>
              <a:t>3d diamond – square (200050)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BF0F-80B4-4A68-8B27-AA8ECF60A225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11</a:t>
            </a:fld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638503" y="294815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Analog output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8745359" y="667448"/>
            <a:ext cx="1079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efficiency</a:t>
            </a:r>
            <a:endParaRPr lang="sl-SI" dirty="0"/>
          </a:p>
        </p:txBody>
      </p:sp>
      <p:sp>
        <p:nvSpPr>
          <p:cNvPr id="21" name="TextBox 20"/>
          <p:cNvSpPr txBox="1"/>
          <p:nvPr/>
        </p:nvSpPr>
        <p:spPr>
          <a:xfrm>
            <a:off x="5665827" y="668226"/>
            <a:ext cx="1335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pulse height</a:t>
            </a:r>
            <a:endParaRPr lang="sl-SI" dirty="0"/>
          </a:p>
        </p:txBody>
      </p:sp>
      <p:sp>
        <p:nvSpPr>
          <p:cNvPr id="22" name="TextBox 21"/>
          <p:cNvSpPr txBox="1"/>
          <p:nvPr/>
        </p:nvSpPr>
        <p:spPr>
          <a:xfrm>
            <a:off x="3270490" y="431617"/>
            <a:ext cx="1791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track distribution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734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57" y="291664"/>
            <a:ext cx="9038894" cy="630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Results – </a:t>
            </a:r>
            <a:r>
              <a:rPr lang="sl-SI" dirty="0" smtClean="0"/>
              <a:t>3d diamond – hex (200069)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BF0F-80B4-4A68-8B27-AA8ECF60A225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12</a:t>
            </a:fld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638503" y="294815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Analog output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8745359" y="667448"/>
            <a:ext cx="1079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efficiency</a:t>
            </a:r>
            <a:endParaRPr lang="sl-SI" dirty="0"/>
          </a:p>
        </p:txBody>
      </p:sp>
      <p:sp>
        <p:nvSpPr>
          <p:cNvPr id="21" name="TextBox 20"/>
          <p:cNvSpPr txBox="1"/>
          <p:nvPr/>
        </p:nvSpPr>
        <p:spPr>
          <a:xfrm>
            <a:off x="5665827" y="668226"/>
            <a:ext cx="1335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pulse height</a:t>
            </a:r>
            <a:endParaRPr lang="sl-SI" dirty="0"/>
          </a:p>
        </p:txBody>
      </p:sp>
      <p:sp>
        <p:nvSpPr>
          <p:cNvPr id="22" name="TextBox 21"/>
          <p:cNvSpPr txBox="1"/>
          <p:nvPr/>
        </p:nvSpPr>
        <p:spPr>
          <a:xfrm>
            <a:off x="3270490" y="431617"/>
            <a:ext cx="1791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track distribution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346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Results – pCVD diamond digital signals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Same analysis, but with digital signals (after on-chip discriminator)</a:t>
            </a:r>
          </a:p>
          <a:p>
            <a:pPr lvl="1"/>
            <a:r>
              <a:rPr lang="sl-SI" dirty="0" smtClean="0"/>
              <a:t>Limited number of events analyzed up to now</a:t>
            </a:r>
          </a:p>
          <a:p>
            <a:r>
              <a:rPr lang="sl-SI" dirty="0" smtClean="0"/>
              <a:t>Threshold setting "medium" (no noise figure available)</a:t>
            </a:r>
          </a:p>
          <a:p>
            <a:r>
              <a:rPr lang="sl-SI" dirty="0" smtClean="0"/>
              <a:t>Three pads with different sizes </a:t>
            </a:r>
            <a:r>
              <a:rPr lang="sl-SI" dirty="0" smtClean="0">
                <a:sym typeface="Wingdings" panose="05000000000000000000" pitchFamily="2" charset="2"/>
              </a:rPr>
              <a:t> capacitance affects efficiency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FC63-FEEA-4F69-AAA5-0F93FD0F00B0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13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" y="3431305"/>
            <a:ext cx="8424863" cy="3018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3" y="3426821"/>
            <a:ext cx="4118898" cy="3023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738" y="0"/>
            <a:ext cx="4132262" cy="32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Overview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pCVD </a:t>
            </a:r>
            <a:r>
              <a:rPr lang="sl-SI" sz="2400" dirty="0" smtClean="0"/>
              <a:t>diamond sensor + custom front end (Calypso)</a:t>
            </a:r>
          </a:p>
          <a:p>
            <a:pPr lvl="1"/>
            <a:r>
              <a:rPr lang="sl-SI" sz="2200" dirty="0" smtClean="0"/>
              <a:t>Pad detector (mm2), 4 channels per FE chip</a:t>
            </a:r>
          </a:p>
          <a:p>
            <a:r>
              <a:rPr lang="sl-SI" sz="2400" dirty="0" smtClean="0"/>
              <a:t>Test beam with MALTA telescope at SPS in Aug, </a:t>
            </a:r>
            <a:r>
              <a:rPr lang="sl-SI" sz="2400" u="sng" dirty="0" smtClean="0"/>
              <a:t>Oct</a:t>
            </a:r>
            <a:r>
              <a:rPr lang="sl-SI" sz="2400" dirty="0" smtClean="0"/>
              <a:t>, Nov 2021</a:t>
            </a:r>
          </a:p>
          <a:p>
            <a:endParaRPr lang="sl-SI" sz="2400" dirty="0"/>
          </a:p>
          <a:p>
            <a:r>
              <a:rPr lang="sl-SI" sz="2400" dirty="0"/>
              <a:t>Oct 2021 SPS run log:</a:t>
            </a:r>
          </a:p>
          <a:p>
            <a:pPr lvl="1"/>
            <a:r>
              <a:rPr lang="sl-SI" sz="2000" dirty="0"/>
              <a:t>200000 – 200021: </a:t>
            </a:r>
            <a:r>
              <a:rPr lang="sl-SI" sz="2000" dirty="0" smtClean="0"/>
              <a:t>2.5x2.5 mm2 single </a:t>
            </a:r>
            <a:r>
              <a:rPr lang="sl-SI" sz="2000" dirty="0"/>
              <a:t>crystal (SC) diamond </a:t>
            </a:r>
            <a:r>
              <a:rPr lang="sl-SI" sz="2000" dirty="0" smtClean="0"/>
              <a:t>sensor	      diamond thickness 500 um</a:t>
            </a:r>
            <a:endParaRPr lang="sl-SI" sz="2000" dirty="0"/>
          </a:p>
          <a:p>
            <a:pPr lvl="1"/>
            <a:r>
              <a:rPr lang="sl-SI" sz="2000" dirty="0"/>
              <a:t>200022 – 200039: 10x10 mm2 pCVD diamond (4 pads  area 1:4:2:8)</a:t>
            </a:r>
          </a:p>
          <a:p>
            <a:pPr lvl="1"/>
            <a:r>
              <a:rPr lang="sl-SI" sz="2000" dirty="0"/>
              <a:t>200040 – 200047: 5x5 mm2 pCVD </a:t>
            </a:r>
            <a:r>
              <a:rPr lang="sl-SI" sz="2000" dirty="0" smtClean="0"/>
              <a:t>(board failed)</a:t>
            </a:r>
            <a:endParaRPr lang="sl-SI" sz="2000" dirty="0"/>
          </a:p>
          <a:p>
            <a:pPr lvl="1"/>
            <a:r>
              <a:rPr lang="sl-SI" sz="2000" dirty="0"/>
              <a:t>200048 – 200070: 3d diamond (positive HV)</a:t>
            </a:r>
          </a:p>
          <a:p>
            <a:pPr lvl="1"/>
            <a:r>
              <a:rPr lang="sl-SI" sz="2000" dirty="0"/>
              <a:t>200071 – 200086: 4 mm2 silicon </a:t>
            </a:r>
          </a:p>
          <a:p>
            <a:pPr lvl="1"/>
            <a:r>
              <a:rPr lang="sl-SI" sz="2000" dirty="0"/>
              <a:t>200087 – 200094: 3d diamond (negative HV)</a:t>
            </a:r>
          </a:p>
          <a:p>
            <a:pPr lvl="1"/>
            <a:r>
              <a:rPr lang="sl-SI" sz="2000" dirty="0"/>
              <a:t>200095 – 200113: another 5x5 mm2 pCVD (rotated 25°)</a:t>
            </a:r>
          </a:p>
          <a:p>
            <a:pPr lvl="1"/>
            <a:r>
              <a:rPr lang="sl-SI" sz="2000" dirty="0"/>
              <a:t>200114 – 200119: 3d diamond</a:t>
            </a:r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F1E3-CF12-4442-96AE-AB3A36F3EC30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33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CAC-D599-46C6-9A4D-9B0FA551BC4C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0EF03-D830-7A47-B4B5-F19ED8A6C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595" y="60961"/>
            <a:ext cx="8621286" cy="6465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9F4DA-89EB-D347-A01D-A9945D5C8C1B}"/>
              </a:ext>
            </a:extLst>
          </p:cNvPr>
          <p:cNvSpPr txBox="1"/>
          <p:nvPr/>
        </p:nvSpPr>
        <p:spPr>
          <a:xfrm>
            <a:off x="6620913" y="1228725"/>
            <a:ext cx="633328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DUT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A9F4DA-89EB-D347-A01D-A9945D5C8C1B}"/>
              </a:ext>
            </a:extLst>
          </p:cNvPr>
          <p:cNvSpPr txBox="1"/>
          <p:nvPr/>
        </p:nvSpPr>
        <p:spPr>
          <a:xfrm>
            <a:off x="6164541" y="165311"/>
            <a:ext cx="338035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MALTA telescope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985466" y="358988"/>
            <a:ext cx="780676" cy="4441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544898" y="534643"/>
            <a:ext cx="457563" cy="106341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A9F4DA-89EB-D347-A01D-A9945D5C8C1B}"/>
              </a:ext>
            </a:extLst>
          </p:cNvPr>
          <p:cNvSpPr txBox="1"/>
          <p:nvPr/>
        </p:nvSpPr>
        <p:spPr>
          <a:xfrm>
            <a:off x="3819954" y="4667691"/>
            <a:ext cx="719612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DRS4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4179760" y="349977"/>
            <a:ext cx="1984781" cy="81884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36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Trigger and readout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735106"/>
            <a:ext cx="11757675" cy="736644"/>
          </a:xfrm>
        </p:spPr>
        <p:txBody>
          <a:bodyPr/>
          <a:lstStyle/>
          <a:p>
            <a:r>
              <a:rPr lang="sl-SI" dirty="0" smtClean="0"/>
              <a:t>Trigger: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01CF-244F-474E-A1AB-11D22C8E5DE3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528598" y="1117062"/>
            <a:ext cx="1596524" cy="361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MALTA ROI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2479" y="2532096"/>
            <a:ext cx="991893" cy="758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Delayed PMT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9004" y="2048365"/>
            <a:ext cx="991892" cy="758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AND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920" y="2048365"/>
            <a:ext cx="1692966" cy="758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DRS4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920" y="243198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ch4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4343920" y="3024046"/>
            <a:ext cx="223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(trigger on waveform)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5629631" y="2213938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trig </a:t>
            </a:r>
          </a:p>
          <a:p>
            <a:r>
              <a:rPr lang="sl-SI" dirty="0" smtClean="0"/>
              <a:t>out</a:t>
            </a:r>
            <a:endParaRPr lang="sl-SI" dirty="0"/>
          </a:p>
        </p:txBody>
      </p:sp>
      <p:sp>
        <p:nvSpPr>
          <p:cNvPr id="14" name="Rectangle 13"/>
          <p:cNvSpPr/>
          <p:nvPr/>
        </p:nvSpPr>
        <p:spPr>
          <a:xfrm>
            <a:off x="7103620" y="2043276"/>
            <a:ext cx="991892" cy="758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MALTA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5253" y="873671"/>
            <a:ext cx="322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</a:rPr>
              <a:t>1.8 V, 200 ns</a:t>
            </a:r>
          </a:p>
          <a:p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</a:rPr>
              <a:t>Needs external 50 Ohm termination on telescope side!</a:t>
            </a:r>
            <a:endParaRPr lang="sl-SI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endCxn id="14" idx="1"/>
          </p:cNvCxnSpPr>
          <p:nvPr/>
        </p:nvCxnSpPr>
        <p:spPr>
          <a:xfrm flipV="1">
            <a:off x="6546850" y="2422298"/>
            <a:ext cx="556770" cy="50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1"/>
          </p:cNvCxnSpPr>
          <p:nvPr/>
        </p:nvCxnSpPr>
        <p:spPr>
          <a:xfrm>
            <a:off x="3868151" y="2616654"/>
            <a:ext cx="4757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66606" y="2431988"/>
            <a:ext cx="1545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3"/>
          </p:cNvCxnSpPr>
          <p:nvPr/>
        </p:nvCxnSpPr>
        <p:spPr>
          <a:xfrm>
            <a:off x="3460896" y="2427387"/>
            <a:ext cx="404166" cy="4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559184" y="2408483"/>
            <a:ext cx="0" cy="151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36886" y="2550728"/>
            <a:ext cx="534911" cy="4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724650" y="1704668"/>
            <a:ext cx="100585" cy="338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283611" y="3584304"/>
            <a:ext cx="11757675" cy="220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DUT readout:</a:t>
            </a:r>
          </a:p>
          <a:p>
            <a:pPr lvl="1"/>
            <a:r>
              <a:rPr lang="sl-SI" dirty="0"/>
              <a:t>Sensors wire bonded to CALYPSO Front End</a:t>
            </a:r>
          </a:p>
          <a:p>
            <a:pPr lvl="1"/>
            <a:r>
              <a:rPr lang="sl-SI" dirty="0"/>
              <a:t>Analog and digital signals read out by DRS 4 (3 ch. per run</a:t>
            </a:r>
            <a:r>
              <a:rPr lang="sl-SI" dirty="0" smtClean="0"/>
              <a:t>)</a:t>
            </a:r>
          </a:p>
          <a:p>
            <a:pPr lvl="2"/>
            <a:r>
              <a:rPr lang="sl-SI" dirty="0" smtClean="0"/>
              <a:t>4 GS/s, 700 MHz bandwidth</a:t>
            </a:r>
            <a:endParaRPr lang="sl-SI" dirty="0"/>
          </a:p>
          <a:p>
            <a:pPr lvl="1"/>
            <a:r>
              <a:rPr lang="sl-SI" dirty="0"/>
              <a:t>In Nov 2021 three DRS4 daisy chained for more channels (9 ch. per run)</a:t>
            </a:r>
          </a:p>
          <a:p>
            <a:pPr lvl="1"/>
            <a:endParaRPr lang="sl-SI" dirty="0"/>
          </a:p>
        </p:txBody>
      </p:sp>
      <p:sp>
        <p:nvSpPr>
          <p:cNvPr id="39" name="Rounded Rectangle 38"/>
          <p:cNvSpPr/>
          <p:nvPr/>
        </p:nvSpPr>
        <p:spPr>
          <a:xfrm>
            <a:off x="8467725" y="3133719"/>
            <a:ext cx="3632566" cy="139077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lvl="1" indent="-271463" defTabSz="715963"/>
            <a:r>
              <a:rPr lang="sl-SI" b="1" dirty="0">
                <a:solidFill>
                  <a:schemeClr val="tx1"/>
                </a:solidFill>
              </a:rPr>
              <a:t>	</a:t>
            </a:r>
            <a:r>
              <a:rPr lang="sl-SI" b="1" dirty="0" smtClean="0">
                <a:solidFill>
                  <a:schemeClr val="tx1"/>
                </a:solidFill>
              </a:rPr>
              <a:t>CALYPSO </a:t>
            </a:r>
            <a:r>
              <a:rPr lang="sl-SI" b="1" dirty="0">
                <a:solidFill>
                  <a:schemeClr val="tx1"/>
                </a:solidFill>
              </a:rPr>
              <a:t>specifications</a:t>
            </a:r>
            <a:r>
              <a:rPr lang="sl-SI" b="1" dirty="0" smtClean="0">
                <a:solidFill>
                  <a:schemeClr val="tx1"/>
                </a:solidFill>
              </a:rPr>
              <a:t>:</a:t>
            </a:r>
            <a:endParaRPr lang="sl-SI" dirty="0" smtClean="0">
              <a:solidFill>
                <a:schemeClr val="tx1"/>
              </a:solidFill>
            </a:endParaRPr>
          </a:p>
          <a:p>
            <a:pPr marL="541338" lvl="1" indent="-271463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</a:rPr>
              <a:t>Optimized </a:t>
            </a:r>
            <a:r>
              <a:rPr lang="sl-SI" dirty="0">
                <a:solidFill>
                  <a:schemeClr val="tx1"/>
                </a:solidFill>
              </a:rPr>
              <a:t>for </a:t>
            </a:r>
            <a:r>
              <a:rPr lang="sl-SI" b="1" i="1" dirty="0" smtClean="0">
                <a:solidFill>
                  <a:schemeClr val="tx1"/>
                </a:solidFill>
              </a:rPr>
              <a:t>C</a:t>
            </a:r>
            <a:r>
              <a:rPr lang="sl-SI" b="1" baseline="-25000" dirty="0" smtClean="0">
                <a:solidFill>
                  <a:schemeClr val="tx1"/>
                </a:solidFill>
              </a:rPr>
              <a:t>det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1"/>
                </a:solidFill>
              </a:rPr>
              <a:t>2–5 pF</a:t>
            </a:r>
          </a:p>
          <a:p>
            <a:pPr marL="541338" lvl="1" indent="-271463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</a:rPr>
              <a:t>t</a:t>
            </a:r>
            <a:r>
              <a:rPr lang="sl-SI" b="1" baseline="-25000" dirty="0" smtClean="0">
                <a:solidFill>
                  <a:schemeClr val="tx1"/>
                </a:solidFill>
              </a:rPr>
              <a:t>peak</a:t>
            </a:r>
            <a:r>
              <a:rPr lang="sl-SI" b="1" dirty="0" smtClean="0">
                <a:solidFill>
                  <a:schemeClr val="tx1"/>
                </a:solidFill>
              </a:rPr>
              <a:t> &lt; </a:t>
            </a:r>
            <a:r>
              <a:rPr lang="sl-SI" b="1" dirty="0">
                <a:solidFill>
                  <a:schemeClr val="tx1"/>
                </a:solidFill>
              </a:rPr>
              <a:t>1.5 </a:t>
            </a:r>
            <a:r>
              <a:rPr lang="sl-SI" b="1" dirty="0" smtClean="0">
                <a:solidFill>
                  <a:schemeClr val="tx1"/>
                </a:solidFill>
              </a:rPr>
              <a:t>ns, t</a:t>
            </a:r>
            <a:r>
              <a:rPr lang="sl-SI" b="1" baseline="-25000" dirty="0" smtClean="0">
                <a:solidFill>
                  <a:schemeClr val="tx1"/>
                </a:solidFill>
              </a:rPr>
              <a:t>settling </a:t>
            </a:r>
            <a:r>
              <a:rPr lang="sl-SI" b="1" dirty="0" smtClean="0">
                <a:solidFill>
                  <a:schemeClr val="tx1"/>
                </a:solidFill>
              </a:rPr>
              <a:t>&lt; </a:t>
            </a:r>
            <a:r>
              <a:rPr lang="sl-SI" b="1" dirty="0">
                <a:solidFill>
                  <a:schemeClr val="tx1"/>
                </a:solidFill>
              </a:rPr>
              <a:t>15 </a:t>
            </a:r>
            <a:r>
              <a:rPr lang="sl-SI" b="1" dirty="0" smtClean="0">
                <a:solidFill>
                  <a:schemeClr val="tx1"/>
                </a:solidFill>
              </a:rPr>
              <a:t>ns</a:t>
            </a:r>
            <a:endParaRPr lang="sl-SI" dirty="0">
              <a:solidFill>
                <a:schemeClr val="tx1"/>
              </a:solidFill>
            </a:endParaRPr>
          </a:p>
          <a:p>
            <a:pPr marL="541338" lvl="1" indent="-271463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</a:rPr>
              <a:t>digital </a:t>
            </a:r>
            <a:r>
              <a:rPr lang="sl-SI" b="1" dirty="0">
                <a:solidFill>
                  <a:schemeClr val="tx1"/>
                </a:solidFill>
              </a:rPr>
              <a:t>LVDS output</a:t>
            </a:r>
            <a:r>
              <a:rPr lang="sl-SI" dirty="0">
                <a:solidFill>
                  <a:schemeClr val="tx1"/>
                </a:solidFill>
              </a:rPr>
              <a:t>, analog </a:t>
            </a:r>
            <a:r>
              <a:rPr lang="sl-SI" dirty="0" smtClean="0">
                <a:solidFill>
                  <a:schemeClr val="tx1"/>
                </a:solidFill>
              </a:rPr>
              <a:t>preamp </a:t>
            </a:r>
            <a:r>
              <a:rPr lang="sl-SI" dirty="0">
                <a:solidFill>
                  <a:schemeClr val="tx1"/>
                </a:solidFill>
              </a:rPr>
              <a:t>output for </a:t>
            </a:r>
            <a:r>
              <a:rPr lang="sl-SI" dirty="0" smtClean="0">
                <a:solidFill>
                  <a:schemeClr val="tx1"/>
                </a:solidFill>
              </a:rPr>
              <a:t>testing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 rot="5400000">
            <a:off x="8355153" y="5299093"/>
            <a:ext cx="1023489" cy="8015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26907" y="550078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AMP</a:t>
            </a:r>
            <a:endParaRPr lang="sl-SI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267672" y="5703026"/>
            <a:ext cx="6382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33086" y="5703026"/>
            <a:ext cx="6382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905942" y="5500783"/>
            <a:ext cx="999200" cy="639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9438292" y="5949880"/>
            <a:ext cx="4676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306888" y="594217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thr</a:t>
            </a:r>
            <a:endParaRPr lang="sl-SI" dirty="0"/>
          </a:p>
        </p:txBody>
      </p:sp>
      <p:sp>
        <p:nvSpPr>
          <p:cNvPr id="47" name="TextBox 46"/>
          <p:cNvSpPr txBox="1"/>
          <p:nvPr/>
        </p:nvSpPr>
        <p:spPr>
          <a:xfrm>
            <a:off x="10080624" y="5612087"/>
            <a:ext cx="66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discr.</a:t>
            </a:r>
            <a:endParaRPr lang="sl-SI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0905142" y="5693319"/>
            <a:ext cx="4676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0905142" y="5983072"/>
            <a:ext cx="4676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9770476" y="5118094"/>
            <a:ext cx="4676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770476" y="5119682"/>
            <a:ext cx="0" cy="572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9395" y="5511248"/>
            <a:ext cx="7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LVDS+</a:t>
            </a:r>
            <a:endParaRPr lang="sl-SI" dirty="0"/>
          </a:p>
        </p:txBody>
      </p:sp>
      <p:sp>
        <p:nvSpPr>
          <p:cNvPr id="53" name="TextBox 52"/>
          <p:cNvSpPr txBox="1"/>
          <p:nvPr/>
        </p:nvSpPr>
        <p:spPr>
          <a:xfrm>
            <a:off x="11329395" y="5815925"/>
            <a:ext cx="71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LVDS-</a:t>
            </a:r>
            <a:endParaRPr lang="sl-SI" dirty="0"/>
          </a:p>
        </p:txBody>
      </p:sp>
      <p:sp>
        <p:nvSpPr>
          <p:cNvPr id="54" name="TextBox 53"/>
          <p:cNvSpPr txBox="1"/>
          <p:nvPr/>
        </p:nvSpPr>
        <p:spPr>
          <a:xfrm>
            <a:off x="10273281" y="490434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analog out</a:t>
            </a:r>
            <a:endParaRPr lang="sl-SI" dirty="0"/>
          </a:p>
        </p:txBody>
      </p:sp>
      <p:sp>
        <p:nvSpPr>
          <p:cNvPr id="55" name="TextBox 54"/>
          <p:cNvSpPr txBox="1"/>
          <p:nvPr/>
        </p:nvSpPr>
        <p:spPr>
          <a:xfrm>
            <a:off x="8903827" y="6281942"/>
            <a:ext cx="18383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Calypso front end</a:t>
            </a:r>
            <a:endParaRPr lang="sl-SI" dirty="0"/>
          </a:p>
        </p:txBody>
      </p:sp>
      <p:sp>
        <p:nvSpPr>
          <p:cNvPr id="56" name="TextBox 55"/>
          <p:cNvSpPr txBox="1"/>
          <p:nvPr/>
        </p:nvSpPr>
        <p:spPr>
          <a:xfrm>
            <a:off x="7453711" y="5382957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DUT IN</a:t>
            </a:r>
            <a:endParaRPr lang="sl-SI" dirty="0"/>
          </a:p>
        </p:txBody>
      </p:sp>
      <p:sp>
        <p:nvSpPr>
          <p:cNvPr id="57" name="Rectangle 56"/>
          <p:cNvSpPr/>
          <p:nvPr/>
        </p:nvSpPr>
        <p:spPr>
          <a:xfrm>
            <a:off x="304510" y="1726556"/>
            <a:ext cx="1820612" cy="671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Trigger enable window (120 ns)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stCxn id="7" idx="2"/>
          </p:cNvCxnSpPr>
          <p:nvPr/>
        </p:nvCxnSpPr>
        <p:spPr>
          <a:xfrm>
            <a:off x="1326860" y="1478779"/>
            <a:ext cx="0" cy="24777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251908" y="2045191"/>
            <a:ext cx="2580" cy="165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121905" y="2043764"/>
            <a:ext cx="135758" cy="4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248733" y="2207588"/>
            <a:ext cx="220271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195497" y="2622640"/>
            <a:ext cx="2580" cy="165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864372" y="2777910"/>
            <a:ext cx="337941" cy="2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186928" y="2630544"/>
            <a:ext cx="2949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9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Signal sampling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5033683" cy="5791819"/>
          </a:xfrm>
        </p:spPr>
        <p:txBody>
          <a:bodyPr/>
          <a:lstStyle/>
          <a:p>
            <a:r>
              <a:rPr lang="sl-SI" dirty="0" smtClean="0"/>
              <a:t>Signal = integral of waveform over </a:t>
            </a:r>
            <a:r>
              <a:rPr lang="sl-SI" dirty="0" smtClean="0">
                <a:solidFill>
                  <a:srgbClr val="C00000"/>
                </a:solidFill>
              </a:rPr>
              <a:t>sampling window</a:t>
            </a:r>
          </a:p>
          <a:p>
            <a:pPr lvl="1"/>
            <a:r>
              <a:rPr lang="sl-SI" dirty="0" smtClean="0"/>
              <a:t>Algorithm will be improved</a:t>
            </a:r>
          </a:p>
          <a:p>
            <a:pPr lvl="1"/>
            <a:r>
              <a:rPr lang="sl-SI" dirty="0" smtClean="0"/>
              <a:t>Today's results are very preliminary!</a:t>
            </a:r>
            <a:endParaRPr lang="sl-SI" dirty="0" smtClean="0"/>
          </a:p>
          <a:p>
            <a:r>
              <a:rPr lang="sl-SI" dirty="0" smtClean="0"/>
              <a:t>In the past Out-of-time signals in 3 % of events</a:t>
            </a:r>
          </a:p>
          <a:p>
            <a:pPr lvl="1"/>
            <a:r>
              <a:rPr lang="sl-SI" dirty="0" smtClean="0"/>
              <a:t>Efficiency not above 96 %</a:t>
            </a:r>
          </a:p>
          <a:p>
            <a:pPr lvl="1"/>
            <a:r>
              <a:rPr lang="sl-SI" dirty="0" smtClean="0"/>
              <a:t>Caused by trigger jitter from the telescope</a:t>
            </a:r>
          </a:p>
          <a:p>
            <a:pPr lvl="1"/>
            <a:r>
              <a:rPr lang="sl-SI" dirty="0" smtClean="0"/>
              <a:t>Remedied by Timing cuts on telescope signals (next slide)</a:t>
            </a:r>
          </a:p>
          <a:p>
            <a:pPr lvl="2"/>
            <a:r>
              <a:rPr lang="sl-SI" dirty="0" smtClean="0"/>
              <a:t>now spectacular tracking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BF0F-80B4-4A68-8B27-AA8ECF60A225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5</a:t>
            </a:fld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80" y="2333297"/>
            <a:ext cx="6490112" cy="3843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871476" y="2881026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signal (mV)</a:t>
            </a:r>
            <a:endParaRPr lang="sl-SI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48288" y="6007678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t (1 bin = 0.25 ns)</a:t>
            </a:r>
            <a:endParaRPr lang="sl-SI" sz="1600" dirty="0"/>
          </a:p>
        </p:txBody>
      </p:sp>
      <p:sp>
        <p:nvSpPr>
          <p:cNvPr id="7" name="Rectangle 6"/>
          <p:cNvSpPr/>
          <p:nvPr/>
        </p:nvSpPr>
        <p:spPr>
          <a:xfrm>
            <a:off x="6848601" y="2494702"/>
            <a:ext cx="890752" cy="342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57800" y="1087821"/>
            <a:ext cx="1734207" cy="12454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4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56" y="291664"/>
            <a:ext cx="9038897" cy="6303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Results – </a:t>
            </a:r>
            <a:r>
              <a:rPr lang="sl-SI" dirty="0" smtClean="0"/>
              <a:t>Silicon (200081)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BF0F-80B4-4A68-8B27-AA8ECF60A225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6</a:t>
            </a:fld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638503" y="294815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Analog output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8745359" y="667448"/>
            <a:ext cx="1079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efficiency</a:t>
            </a:r>
            <a:endParaRPr lang="sl-SI" dirty="0"/>
          </a:p>
        </p:txBody>
      </p:sp>
      <p:sp>
        <p:nvSpPr>
          <p:cNvPr id="21" name="TextBox 20"/>
          <p:cNvSpPr txBox="1"/>
          <p:nvPr/>
        </p:nvSpPr>
        <p:spPr>
          <a:xfrm>
            <a:off x="5665827" y="668226"/>
            <a:ext cx="1335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pulse height</a:t>
            </a:r>
            <a:endParaRPr lang="sl-SI" dirty="0"/>
          </a:p>
        </p:txBody>
      </p:sp>
      <p:sp>
        <p:nvSpPr>
          <p:cNvPr id="22" name="TextBox 21"/>
          <p:cNvSpPr txBox="1"/>
          <p:nvPr/>
        </p:nvSpPr>
        <p:spPr>
          <a:xfrm>
            <a:off x="3270490" y="431617"/>
            <a:ext cx="1791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track distribution</a:t>
            </a:r>
            <a:endParaRPr lang="sl-SI" dirty="0"/>
          </a:p>
        </p:txBody>
      </p:sp>
      <p:sp>
        <p:nvSpPr>
          <p:cNvPr id="23" name="12-Point Star 22"/>
          <p:cNvSpPr/>
          <p:nvPr/>
        </p:nvSpPr>
        <p:spPr>
          <a:xfrm>
            <a:off x="9995338" y="4272454"/>
            <a:ext cx="1962807" cy="69368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Timing cut here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412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62" y="291664"/>
            <a:ext cx="9038897" cy="630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Results – </a:t>
            </a:r>
            <a:r>
              <a:rPr lang="sl-SI" dirty="0" smtClean="0"/>
              <a:t>Silicon (200081)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BF0F-80B4-4A68-8B27-AA8ECF60A225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7</a:t>
            </a:fld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638503" y="2948152"/>
            <a:ext cx="14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Digital output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156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56" y="291664"/>
            <a:ext cx="9038897" cy="630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Results – </a:t>
            </a:r>
            <a:r>
              <a:rPr lang="sl-SI" dirty="0" smtClean="0"/>
              <a:t>SC diamond (200006)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BF0F-80B4-4A68-8B27-AA8ECF60A225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8</a:t>
            </a:fld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638503" y="294815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Analog output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8745359" y="667448"/>
            <a:ext cx="1079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efficiency</a:t>
            </a:r>
            <a:endParaRPr lang="sl-SI" dirty="0"/>
          </a:p>
        </p:txBody>
      </p:sp>
      <p:sp>
        <p:nvSpPr>
          <p:cNvPr id="21" name="TextBox 20"/>
          <p:cNvSpPr txBox="1"/>
          <p:nvPr/>
        </p:nvSpPr>
        <p:spPr>
          <a:xfrm>
            <a:off x="5665827" y="668226"/>
            <a:ext cx="1335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pulse height</a:t>
            </a:r>
            <a:endParaRPr lang="sl-SI" dirty="0"/>
          </a:p>
        </p:txBody>
      </p:sp>
      <p:sp>
        <p:nvSpPr>
          <p:cNvPr id="22" name="TextBox 21"/>
          <p:cNvSpPr txBox="1"/>
          <p:nvPr/>
        </p:nvSpPr>
        <p:spPr>
          <a:xfrm>
            <a:off x="3270490" y="431617"/>
            <a:ext cx="1791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track distribution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261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57" y="291664"/>
            <a:ext cx="9038895" cy="630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Results – </a:t>
            </a:r>
            <a:r>
              <a:rPr lang="sl-SI" dirty="0" smtClean="0"/>
              <a:t>pCVD diamond (200043)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BF0F-80B4-4A68-8B27-AA8ECF60A225}" type="datetime1">
              <a:rPr lang="sl-SI" smtClean="0"/>
              <a:t>11. 02. 2022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SPS testbeam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9</a:t>
            </a:fld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638503" y="294815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Analog output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8745359" y="667448"/>
            <a:ext cx="1079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efficiency</a:t>
            </a:r>
            <a:endParaRPr lang="sl-SI" dirty="0"/>
          </a:p>
        </p:txBody>
      </p:sp>
      <p:sp>
        <p:nvSpPr>
          <p:cNvPr id="21" name="TextBox 20"/>
          <p:cNvSpPr txBox="1"/>
          <p:nvPr/>
        </p:nvSpPr>
        <p:spPr>
          <a:xfrm>
            <a:off x="5665827" y="668226"/>
            <a:ext cx="1335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pulse height</a:t>
            </a:r>
            <a:endParaRPr lang="sl-SI" dirty="0"/>
          </a:p>
        </p:txBody>
      </p:sp>
      <p:sp>
        <p:nvSpPr>
          <p:cNvPr id="22" name="TextBox 21"/>
          <p:cNvSpPr txBox="1"/>
          <p:nvPr/>
        </p:nvSpPr>
        <p:spPr>
          <a:xfrm>
            <a:off x="3270490" y="431617"/>
            <a:ext cx="1791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track distribution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6437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58309</TotalTime>
  <Words>472</Words>
  <Application>Microsoft Office PowerPoint</Application>
  <PresentationFormat>Widescreen</PresentationFormat>
  <Paragraphs>137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Overview</vt:lpstr>
      <vt:lpstr>PowerPoint Presentation</vt:lpstr>
      <vt:lpstr>Trigger and readout</vt:lpstr>
      <vt:lpstr>Signal sampling</vt:lpstr>
      <vt:lpstr>Results – Silicon (200081)</vt:lpstr>
      <vt:lpstr>Results – Silicon (200081)</vt:lpstr>
      <vt:lpstr>Results – SC diamond (200006)</vt:lpstr>
      <vt:lpstr>Results – pCVD diamond (200043)</vt:lpstr>
      <vt:lpstr>Results – pCVD diamond (200043)</vt:lpstr>
      <vt:lpstr>Results – 3d diamond – square (200050)</vt:lpstr>
      <vt:lpstr>Results – 3d diamond – hex (200069)</vt:lpstr>
      <vt:lpstr>Results – pCVD diamond digital signals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855</cp:revision>
  <cp:lastPrinted>2018-09-03T11:44:39Z</cp:lastPrinted>
  <dcterms:created xsi:type="dcterms:W3CDTF">2017-11-14T08:43:15Z</dcterms:created>
  <dcterms:modified xsi:type="dcterms:W3CDTF">2022-02-11T11:55:52Z</dcterms:modified>
</cp:coreProperties>
</file>