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5" r:id="rId9"/>
    <p:sldId id="276" r:id="rId10"/>
    <p:sldId id="283" r:id="rId11"/>
    <p:sldId id="262" r:id="rId12"/>
    <p:sldId id="267" r:id="rId13"/>
    <p:sldId id="278" r:id="rId14"/>
    <p:sldId id="281" r:id="rId15"/>
    <p:sldId id="277" r:id="rId16"/>
    <p:sldId id="280" r:id="rId17"/>
    <p:sldId id="284" r:id="rId18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0D1C-9621-1047-8A69-4793F1A4C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6E31F-40E7-5345-AFAA-C96838E70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A3C97-5131-7B42-94D7-31C014CEE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AB618-495A-FB46-BBCA-15FB6B43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A1D9E-B599-DB4C-99A2-0F96EC11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02234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0146-586E-B641-BDEA-8F3213E6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86D4F-EF9E-5B48-B991-F6C8F99C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80A98-38B0-FE4C-853B-8C378130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E2452-A851-4D43-A396-BD25E7A10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6AD36-C4F1-2F48-9DB2-D9D88128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1235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DFACAF-7708-D44D-B532-7AE5A20C1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FDFC5-52C5-E641-960A-8FE54A2E4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71370-528F-1749-8C21-60E62BF9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31ACF-8523-D149-9E0A-91AD50E2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1243-AA83-D945-9D6F-C74EE5CA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4041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918B8-AA1C-FE44-96A0-EAA90528F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32B90-0562-254C-9267-D2D12963F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373EC-256C-E345-9168-DF61573B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ADF5F-6D26-DA4C-8FBC-4CDD0A92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0C7A1-1E68-6D44-8B18-5A4A75C5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5892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2321F-E60E-AC40-9259-65FCC229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DA57B-42E6-974F-9368-CCB805BEF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AC81B-2F02-8044-88D3-A4B39C01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6588D-055A-A242-A99D-B10A242C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A2AD-FC15-2346-9ADD-44DF3935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72737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E050-0E03-904C-8596-AA979B08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61FCE-0C96-2146-BCCF-D24C82285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FA172-C4FF-4940-987F-6F166D02C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CA415-BC00-5A4D-A5E6-79D07E40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6FC27-4B42-3244-8EB1-D0C75CD9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8F496-1B3E-A749-B391-D61D0E240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7533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A48E-3DAE-934B-9AFD-22150D07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0AFF-21C0-6441-8E50-7DBEA155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53B90-169D-644C-BC15-090231C5E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A1899-B84A-774F-ACD8-E58BBD53F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5B75F-B39A-EF40-A26B-3D8F22061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1BCBB7-96A4-1B40-96DF-A6C98278D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82C5A2-97B3-A849-B61F-6B1EA879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07B97-2E6A-AC47-B2CB-EA78DDB7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528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C34C-5C97-114A-A488-4A4EA5F3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34680-575B-A44E-AEC2-E06FF706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48BF7-DC94-5D4E-A6AF-6720BC6D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677E0-EA85-A146-B114-25460433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8831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3F683-B283-E640-9B54-50224791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DCE6D-332C-BD40-BD8D-5D0A30CE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2949D-9761-A04A-B7D6-5F567668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2164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FB94-CEEB-9545-8E7D-3FED64E8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3BDFE-0BE2-5C4D-B237-B341BC59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9FED4-1A10-C34E-BA40-AD2A2FCD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5A451-175A-7149-A3AE-84324D44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461EE-A70C-274D-9892-B57F7313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D889D-5B71-5C45-9B5B-905DDBD6D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4282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EB82-0EC7-BB4F-BB97-BE4E55C9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5A36A-E991-DE43-AEBB-F74AB330C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7B8C5-05B5-8F42-A9C8-8337182C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E7FFF-546C-4E4D-B16F-1B2F6C8D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33F06-B111-4544-9E91-DE2425A0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2142D-0021-8F47-ADBF-A4DCF1AE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8031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130CD-149A-A140-8240-FC23323D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B94FE-745B-2E4B-BF14-B8644FAE7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8CCEF-77CB-794B-8E99-3BFEBD43B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9B2ED-87B5-8B46-A49E-8E365CCFACBF}" type="datetimeFigureOut">
              <a:rPr lang="en-SI" smtClean="0"/>
              <a:t>18/03/2022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D732-DE3D-D04F-B2EE-269F33F47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64549-4250-804B-971B-0B0D3653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C82AB-D7EE-D948-BF0A-8F4944CBE55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5535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00ADF-B16E-8B41-B6AB-815BC73FC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781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err="1"/>
              <a:t>ITk</a:t>
            </a:r>
            <a:r>
              <a:rPr lang="en-US" b="1" dirty="0"/>
              <a:t> strips petal bus tape test site qualification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80BCB-84E6-0F4A-B8A5-D8A291C7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605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SI" sz="3200" dirty="0"/>
              <a:t>Ljubljana</a:t>
            </a:r>
          </a:p>
          <a:p>
            <a:r>
              <a:rPr lang="en-SI" dirty="0"/>
              <a:t>Vladimir Cindro, Andrej Gorišek, Miha Mali, Brigita Novak</a:t>
            </a:r>
          </a:p>
          <a:p>
            <a:r>
              <a:rPr lang="en-SI" dirty="0"/>
              <a:t>J</a:t>
            </a:r>
            <a:r>
              <a:rPr lang="en-GB" dirty="0"/>
              <a:t>o</a:t>
            </a:r>
            <a:r>
              <a:rPr lang="en-SI" dirty="0"/>
              <a:t>žef Stefan Institute</a:t>
            </a:r>
          </a:p>
          <a:p>
            <a:r>
              <a:rPr lang="en-SI" dirty="0"/>
              <a:t>Ljubljana, Slovenia </a:t>
            </a:r>
          </a:p>
        </p:txBody>
      </p:sp>
    </p:spTree>
    <p:extLst>
      <p:ext uri="{BB962C8B-B14F-4D97-AF65-F5344CB8AC3E}">
        <p14:creationId xmlns:p14="http://schemas.microsoft.com/office/powerpoint/2010/main" val="110299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E7D1C-4907-DB42-A6BD-FA9C27F5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Test on coupons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B185C-C3A0-6C41-B3B7-BDA0B5DEC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SI" dirty="0"/>
              <a:t>acrifitial area coupons: bonding, impedance, attenuation</a:t>
            </a:r>
          </a:p>
          <a:p>
            <a:r>
              <a:rPr lang="en-GB" dirty="0"/>
              <a:t>separate c</a:t>
            </a:r>
            <a:r>
              <a:rPr lang="en-SI" dirty="0"/>
              <a:t>oupons outside tape: bonding, 2x impedance, attenuation, peel test</a:t>
            </a:r>
          </a:p>
        </p:txBody>
      </p:sp>
    </p:spTree>
    <p:extLst>
      <p:ext uri="{BB962C8B-B14F-4D97-AF65-F5344CB8AC3E}">
        <p14:creationId xmlns:p14="http://schemas.microsoft.com/office/powerpoint/2010/main" val="326322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17/11/21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Cindro, AUW November 17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D4DB-4228-B745-A9FA-6FB2E0E73E16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0F7A47-B621-4748-9B13-117ABB54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Test coupons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DE5D81-4077-5242-B94D-7C9B6DCE7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722"/>
            <a:ext cx="9273208" cy="3437905"/>
          </a:xfrm>
        </p:spPr>
        <p:txBody>
          <a:bodyPr>
            <a:normAutofit/>
          </a:bodyPr>
          <a:lstStyle/>
          <a:p>
            <a:r>
              <a:rPr lang="en-SI" sz="2400" dirty="0"/>
              <a:t>Bond pul tests  </a:t>
            </a:r>
            <a:r>
              <a:rPr lang="en-US" sz="2400" dirty="0"/>
              <a:t>one in 10 tapes, tests on bottom and top layer, initially more frequently (final tests will be on completed cores)</a:t>
            </a:r>
          </a:p>
          <a:p>
            <a:r>
              <a:rPr lang="en-US" sz="2400" dirty="0"/>
              <a:t>Procedure defined by ATLAS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w</a:t>
            </a:r>
            <a:r>
              <a:rPr lang="en-CA" sz="2400" dirty="0"/>
              <a:t>ire bonding - an average pull strength of 8 g  is to be established on nominal bonds, with a standard deviation of less than 1.5 g and absolute lower threshold of 5 g</a:t>
            </a:r>
          </a:p>
          <a:p>
            <a:endParaRPr lang="en-S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6827A5-11A3-8346-9506-43B38B5A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94" y="4144418"/>
            <a:ext cx="2976806" cy="22119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7021A7-10A9-E740-94D0-A622E7A5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94" y="4144418"/>
            <a:ext cx="4762500" cy="19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58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24/11/21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Cindro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D4DB-4228-B745-A9FA-6FB2E0E73E16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 descr="PXL_20211124_0821385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63799"/>
            <a:ext cx="3716755" cy="2789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1552" y="1767694"/>
            <a:ext cx="4263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Wire bonder/pull tester </a:t>
            </a:r>
            <a:r>
              <a:rPr lang="en-US" sz="2000" dirty="0" err="1"/>
              <a:t>Delvotec</a:t>
            </a:r>
            <a:r>
              <a:rPr lang="en-US" sz="2000" dirty="0"/>
              <a:t> 5630 </a:t>
            </a:r>
          </a:p>
        </p:txBody>
      </p:sp>
      <p:pic>
        <p:nvPicPr>
          <p:cNvPr id="10" name="Picture 9" descr="PXL_20211028_0756372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77" y="3823459"/>
            <a:ext cx="3085824" cy="23143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1500" y="5276194"/>
            <a:ext cx="21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coupons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3B6212-75EB-DA40-ABA7-3CB366792A78}"/>
              </a:ext>
            </a:extLst>
          </p:cNvPr>
          <p:cNvSpPr/>
          <p:nvPr/>
        </p:nvSpPr>
        <p:spPr>
          <a:xfrm>
            <a:off x="669120" y="3857342"/>
            <a:ext cx="5264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wire pull tests performed  on both types of  gold surfaces </a:t>
            </a:r>
          </a:p>
          <a:p>
            <a:r>
              <a:rPr lang="en-US" dirty="0"/>
              <a:t>test sample glued on metal plate with epoxy</a:t>
            </a:r>
          </a:p>
        </p:txBody>
      </p:sp>
    </p:spTree>
    <p:extLst>
      <p:ext uri="{BB962C8B-B14F-4D97-AF65-F5344CB8AC3E}">
        <p14:creationId xmlns:p14="http://schemas.microsoft.com/office/powerpoint/2010/main" val="2976685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on test structure – impedances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Ljubljana Commercial impedance meter Z </a:t>
            </a:r>
            <a:r>
              <a:rPr lang="en-US" sz="1600" dirty="0" err="1"/>
              <a:t>metrix</a:t>
            </a:r>
            <a:r>
              <a:rPr lang="en-US" sz="1600" dirty="0"/>
              <a:t> ST 600  - measured at ELGOLINE</a:t>
            </a:r>
          </a:p>
          <a:p>
            <a:r>
              <a:rPr lang="en-US" sz="1600" dirty="0"/>
              <a:t>Oxford – TDR </a:t>
            </a:r>
            <a:r>
              <a:rPr lang="en-US" sz="1600" dirty="0" err="1"/>
              <a:t>osciloscope</a:t>
            </a:r>
            <a:r>
              <a:rPr lang="en-US" sz="1600" dirty="0"/>
              <a:t>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-28012" r="-21884" b="3121"/>
          <a:stretch/>
        </p:blipFill>
        <p:spPr>
          <a:xfrm>
            <a:off x="-314198" y="2700849"/>
            <a:ext cx="6120770" cy="3394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7373" y="6126163"/>
            <a:ext cx="26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Very good agreement!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B89C00-6876-DB49-95B3-29FF557B8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5" r="4305"/>
          <a:stretch>
            <a:fillRect/>
          </a:stretch>
        </p:blipFill>
        <p:spPr>
          <a:xfrm>
            <a:off x="6096000" y="2759420"/>
            <a:ext cx="3442069" cy="18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13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Attenuation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differential measurements on the test structure (60 cm length)</a:t>
            </a:r>
          </a:p>
          <a:p>
            <a:r>
              <a:rPr lang="en-US" sz="2400" dirty="0"/>
              <a:t>Agilent/HP Network </a:t>
            </a:r>
            <a:r>
              <a:rPr lang="en-US" sz="2400" dirty="0" err="1"/>
              <a:t>analyser</a:t>
            </a:r>
            <a:r>
              <a:rPr lang="en-US" sz="2400" dirty="0"/>
              <a:t> HP 8720C</a:t>
            </a:r>
          </a:p>
          <a:p>
            <a:r>
              <a:rPr lang="en-US" sz="2400" dirty="0"/>
              <a:t>attenuation 4.2 dB ± 0.1db   on 60 cm lines</a:t>
            </a:r>
          </a:p>
          <a:p>
            <a:r>
              <a:rPr lang="en-US" sz="2400" dirty="0"/>
              <a:t>acceptable attenuation is 15 dB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765E-9DC1-D043-990F-7AD5100146F2}" type="datetime1">
              <a:rPr lang="sl-SI" smtClean="0"/>
              <a:t>18. 03. 22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ITK week, Oxford, 24 - 28. September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E7E697-5D90-564F-9EFA-8584A0AD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911" y="3285676"/>
            <a:ext cx="2102126" cy="2802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0E058-969A-794B-9484-70D9ED71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390312"/>
            <a:ext cx="2017644" cy="269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33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Tests on coupons – attenuation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57" y="1608288"/>
            <a:ext cx="8473992" cy="48845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Setup for measurement of attenuation (Ljubljana):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r>
              <a:rPr lang="en-US" dirty="0"/>
              <a:t>Equipment:</a:t>
            </a:r>
            <a:endParaRPr lang="sl-SI" dirty="0"/>
          </a:p>
          <a:p>
            <a:r>
              <a:rPr lang="en-US" dirty="0"/>
              <a:t>Agilent/HP Network </a:t>
            </a:r>
            <a:r>
              <a:rPr lang="en-US" dirty="0" err="1"/>
              <a:t>analyser</a:t>
            </a:r>
            <a:r>
              <a:rPr lang="en-US" dirty="0"/>
              <a:t> HP 8720C</a:t>
            </a:r>
            <a:endParaRPr lang="sl-SI" dirty="0"/>
          </a:p>
          <a:p>
            <a:r>
              <a:rPr lang="en-US" dirty="0"/>
              <a:t>Board with balun circuit: transforms single ended signals to differential and vice versa</a:t>
            </a:r>
            <a:endParaRPr lang="sl-SI" dirty="0"/>
          </a:p>
          <a:p>
            <a:r>
              <a:rPr lang="en-US" dirty="0"/>
              <a:t>Jig with contact pins:  </a:t>
            </a:r>
            <a:endParaRPr lang="sl-SI" dirty="0"/>
          </a:p>
          <a:p>
            <a:r>
              <a:rPr lang="en-US" dirty="0"/>
              <a:t> </a:t>
            </a:r>
            <a:endParaRPr lang="sl-SI" dirty="0"/>
          </a:p>
          <a:p>
            <a:r>
              <a:rPr lang="en-US" dirty="0"/>
              <a:t> </a:t>
            </a:r>
            <a:endParaRPr lang="sl-SI" dirty="0"/>
          </a:p>
          <a:p>
            <a:r>
              <a:rPr lang="en-US" dirty="0"/>
              <a:t>Attenuation: 5 </a:t>
            </a:r>
            <a:r>
              <a:rPr lang="en-US" dirty="0" err="1"/>
              <a:t>db</a:t>
            </a:r>
            <a:r>
              <a:rPr lang="en-US" dirty="0"/>
              <a:t> on 60cm differential lines </a:t>
            </a:r>
            <a:endParaRPr lang="sl-SI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1289657"/>
            <a:ext cx="3764280" cy="211709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86" y="3724837"/>
            <a:ext cx="3574415" cy="20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37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8130" y="469961"/>
            <a:ext cx="5678245" cy="554505"/>
          </a:xfrm>
        </p:spPr>
        <p:txBody>
          <a:bodyPr>
            <a:normAutofit/>
          </a:bodyPr>
          <a:lstStyle/>
          <a:p>
            <a:r>
              <a:rPr lang="en-US" sz="2800" dirty="0"/>
              <a:t>Tests on coupons Peel tests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3565" y="1175630"/>
            <a:ext cx="6750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samples – </a:t>
            </a:r>
            <a:r>
              <a:rPr lang="en-US" dirty="0" err="1"/>
              <a:t>coverlayer</a:t>
            </a:r>
            <a:r>
              <a:rPr lang="en-US" dirty="0"/>
              <a:t> on copper</a:t>
            </a:r>
          </a:p>
          <a:p>
            <a:r>
              <a:rPr lang="en-US" dirty="0"/>
              <a:t>Peel tester KJ-1065B Computer type Peeling strength tester</a:t>
            </a:r>
          </a:p>
          <a:p>
            <a:r>
              <a:rPr lang="en-US" dirty="0"/>
              <a:t> Sample width 30mm/3mm</a:t>
            </a:r>
          </a:p>
          <a:p>
            <a:r>
              <a:rPr lang="en-US" dirty="0"/>
              <a:t>Peel speed 10 mm/min</a:t>
            </a:r>
          </a:p>
          <a:p>
            <a:r>
              <a:rPr lang="en-US" dirty="0"/>
              <a:t>Force averaged over 20 mmm length </a:t>
            </a:r>
          </a:p>
          <a:p>
            <a:r>
              <a:rPr lang="en-US" dirty="0"/>
              <a:t>One of 10 tapes will be tested </a:t>
            </a:r>
          </a:p>
        </p:txBody>
      </p:sp>
      <p:pic>
        <p:nvPicPr>
          <p:cNvPr id="6" name="Picture 5" descr="peel-tester-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302" y="2569899"/>
            <a:ext cx="3963723" cy="297279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F0E8849-1E9C-7840-B24E-AEF02ED7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65" y="3057842"/>
            <a:ext cx="4616130" cy="34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FF0C-B952-4546-978E-B62456C4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Irradiation tests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417D-01EB-7245-9BBE-44A5091BC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I"/>
              <a:t>TRIGA nuclear reactor will be used to irradiate peel samples to 660 k Gray</a:t>
            </a:r>
          </a:p>
        </p:txBody>
      </p:sp>
    </p:spTree>
    <p:extLst>
      <p:ext uri="{BB962C8B-B14F-4D97-AF65-F5344CB8AC3E}">
        <p14:creationId xmlns:p14="http://schemas.microsoft.com/office/powerpoint/2010/main" val="11370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4CCC0E-738C-CB42-9728-D97C0CB23C8A}"/>
              </a:ext>
            </a:extLst>
          </p:cNvPr>
          <p:cNvSpPr txBox="1"/>
          <p:nvPr/>
        </p:nvSpPr>
        <p:spPr>
          <a:xfrm>
            <a:off x="964096" y="914400"/>
            <a:ext cx="881812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I" sz="2400" dirty="0"/>
              <a:t>petal tapes will be produced by Elgoline  Slovenia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I" sz="2400" dirty="0"/>
              <a:t>100% of bare tape acceptance tests will be done at JSI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 t</a:t>
            </a:r>
            <a:r>
              <a:rPr lang="en-SI" sz="2400" dirty="0"/>
              <a:t>ests on cocured tapes will be done at DESY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I" sz="2400" dirty="0"/>
              <a:t> tests of  tapes on cores  Q</a:t>
            </a:r>
            <a:r>
              <a:rPr lang="en-GB" sz="2400" dirty="0"/>
              <a:t>C</a:t>
            </a:r>
            <a:r>
              <a:rPr lang="en-SI" sz="2400" dirty="0"/>
              <a:t>ed  at Valencia will be done in Ljubljana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a</a:t>
            </a:r>
            <a:r>
              <a:rPr lang="en-SI" dirty="0"/>
              <a:t>ll tests will be done in clean room with controlled temperature and  filtered ventilation</a:t>
            </a:r>
          </a:p>
          <a:p>
            <a:endParaRPr lang="en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C3EC7-3495-EF4C-8AD3-B84CB5F14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13" y="3024693"/>
            <a:ext cx="4432852" cy="332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A6C63-EDE5-6D44-A3B3-DD408868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40" y="3052027"/>
            <a:ext cx="4359964" cy="32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9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2951F1-8F3B-2B4F-BDCB-4AB0D97B24CC}"/>
              </a:ext>
            </a:extLst>
          </p:cNvPr>
          <p:cNvSpPr txBox="1"/>
          <p:nvPr/>
        </p:nvSpPr>
        <p:spPr>
          <a:xfrm>
            <a:off x="399067" y="4147314"/>
            <a:ext cx="7663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SI" dirty="0"/>
              <a:t>apes will be unpacked and stored in box with dry air ventilation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SI" dirty="0"/>
              <a:t>fter tests they will be stored in same box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SI" dirty="0"/>
              <a:t>ll handling will be done with gloves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cleaning will be used before tests. W</a:t>
            </a:r>
            <a:r>
              <a:rPr lang="en-SI" dirty="0"/>
              <a:t>e will use Isopropanol (IPA) if needed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AFD3D4-1E41-A54D-8523-7DBC957F4C89}"/>
              </a:ext>
            </a:extLst>
          </p:cNvPr>
          <p:cNvSpPr/>
          <p:nvPr/>
        </p:nvSpPr>
        <p:spPr>
          <a:xfrm>
            <a:off x="478580" y="1364356"/>
            <a:ext cx="6096000" cy="13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are tapes stored before tests?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are tapes stored after tests?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are tapes handled?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kind of cleaning is used if it needed? 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9C0CD2-EE89-554B-BE56-37A1E768D72F}"/>
              </a:ext>
            </a:extLst>
          </p:cNvPr>
          <p:cNvSpPr/>
          <p:nvPr/>
        </p:nvSpPr>
        <p:spPr>
          <a:xfrm>
            <a:off x="1176816" y="603230"/>
            <a:ext cx="2243499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Tape handling: </a:t>
            </a:r>
            <a:endParaRPr lang="en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1B60B-D390-054A-A6B2-2E5FB7BE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09" y="809009"/>
            <a:ext cx="3606828" cy="37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9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742E71-1744-A745-B002-443817217486}"/>
              </a:ext>
            </a:extLst>
          </p:cNvPr>
          <p:cNvSpPr/>
          <p:nvPr/>
        </p:nvSpPr>
        <p:spPr>
          <a:xfrm>
            <a:off x="1696278" y="0"/>
            <a:ext cx="8799443" cy="3181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Visual</a:t>
            </a:r>
            <a:r>
              <a:rPr lang="hr-H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28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inspection</a:t>
            </a:r>
            <a:r>
              <a:rPr lang="hr-H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SI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visual inspection  of all tapes will be done as the first step. Open pads will be checked under microscope</a:t>
            </a: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eepage of adhesive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ill be checked</a:t>
            </a: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cleanliness of surface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ill be checked </a:t>
            </a:r>
          </a:p>
          <a:p>
            <a:pPr lvl="2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S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21367-0E49-3F4B-97DD-A3F62F3C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84" y="3048828"/>
            <a:ext cx="3067878" cy="230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00696E-747C-7945-80DF-B8E04A74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74" y="3109705"/>
            <a:ext cx="3067878" cy="23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556F57-570B-004B-95CF-D71A81581FBB}"/>
              </a:ext>
            </a:extLst>
          </p:cNvPr>
          <p:cNvSpPr txBox="1"/>
          <p:nvPr/>
        </p:nvSpPr>
        <p:spPr>
          <a:xfrm>
            <a:off x="1461052" y="636104"/>
            <a:ext cx="1698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sz="2800" dirty="0"/>
              <a:t>Metrology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F6B3D-BADC-704C-B0F7-E185476616E8}"/>
              </a:ext>
            </a:extLst>
          </p:cNvPr>
          <p:cNvSpPr/>
          <p:nvPr/>
        </p:nvSpPr>
        <p:spPr>
          <a:xfrm>
            <a:off x="294861" y="1555175"/>
            <a:ext cx="6096000" cy="35443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thickness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of all tapes will be measured  on several places </a:t>
            </a: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SI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eight </a:t>
            </a:r>
            <a:r>
              <a:rPr lang="en-SI" sz="2000" dirty="0">
                <a:ea typeface="Calibri" panose="020F0502020204030204" pitchFamily="34" charset="0"/>
                <a:cs typeface="Times New Roman" panose="02020603050405020304" pitchFamily="18" charset="0"/>
              </a:rPr>
              <a:t>of  tapes will be measured  -  one of ten or more</a:t>
            </a: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SI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A6E82-336C-0C48-88E3-CA1D54F39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613373" y="343450"/>
            <a:ext cx="2187437" cy="29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4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FC69C7-4AEA-AA4F-B0D0-E32EE53B0A26}"/>
              </a:ext>
            </a:extLst>
          </p:cNvPr>
          <p:cNvSpPr txBox="1"/>
          <p:nvPr/>
        </p:nvSpPr>
        <p:spPr>
          <a:xfrm>
            <a:off x="1202635" y="844826"/>
            <a:ext cx="167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b="1" dirty="0"/>
              <a:t>Metrology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C065B-5CEE-054C-A9C9-90C44841BD3C}"/>
              </a:ext>
            </a:extLst>
          </p:cNvPr>
          <p:cNvSpPr txBox="1"/>
          <p:nvPr/>
        </p:nvSpPr>
        <p:spPr>
          <a:xfrm>
            <a:off x="1560443" y="1421296"/>
            <a:ext cx="6025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  <a:r>
              <a:rPr lang="en-SI" dirty="0"/>
              <a:t>ength and distortion of all tapes will be measured  with robot</a:t>
            </a:r>
          </a:p>
          <a:p>
            <a:r>
              <a:rPr lang="en-SI" dirty="0"/>
              <a:t>Robot calibrated with film, cross checked with DESY</a:t>
            </a:r>
          </a:p>
        </p:txBody>
      </p:sp>
    </p:spTree>
    <p:extLst>
      <p:ext uri="{BB962C8B-B14F-4D97-AF65-F5344CB8AC3E}">
        <p14:creationId xmlns:p14="http://schemas.microsoft.com/office/powerpoint/2010/main" val="2893042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9DB9D-A1F7-A547-80F2-92FF5D31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0034"/>
            <a:ext cx="8229600" cy="1143000"/>
          </a:xfrm>
        </p:spPr>
        <p:txBody>
          <a:bodyPr/>
          <a:lstStyle/>
          <a:p>
            <a:r>
              <a:rPr lang="en-SI" dirty="0"/>
              <a:t>Cocured  tape, Ljubljana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E2772-F3EB-854E-830D-CFCE49E8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1601-82B0-E24D-9C93-FC89FBA5D879}" type="datetime1">
              <a:rPr lang="en-US" smtClean="0"/>
              <a:t>3/18/22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2547-B98B-934F-9323-D02A682F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Cindro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8EF2B-195E-7F4B-B16A-DE22BD68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D4DB-4228-B745-A9FA-6FB2E0E73E16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2" descr="2D offset map.">
            <a:extLst>
              <a:ext uri="{FF2B5EF4-FFF2-40B4-BE49-F238E27FC236}">
                <a16:creationId xmlns:a16="http://schemas.microsoft.com/office/drawing/2014/main" id="{789506EB-9A6C-D141-8819-6931BE2F9F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799642"/>
            <a:ext cx="4780985" cy="262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x offset analysis single fid.">
            <a:extLst>
              <a:ext uri="{FF2B5EF4-FFF2-40B4-BE49-F238E27FC236}">
                <a16:creationId xmlns:a16="http://schemas.microsoft.com/office/drawing/2014/main" id="{285A7F17-0BDD-B14F-9A5F-F27B368F0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00" y="3626289"/>
            <a:ext cx="4302600" cy="26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y offset analysis single fid.">
            <a:extLst>
              <a:ext uri="{FF2B5EF4-FFF2-40B4-BE49-F238E27FC236}">
                <a16:creationId xmlns:a16="http://schemas.microsoft.com/office/drawing/2014/main" id="{65881036-4E53-664A-A8F0-FD52A45FE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10" y="3654603"/>
            <a:ext cx="4171302" cy="260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A6E9AA-E62C-054A-9C87-C3C1AC2D87B5}"/>
              </a:ext>
            </a:extLst>
          </p:cNvPr>
          <p:cNvSpPr txBox="1"/>
          <p:nvPr/>
        </p:nvSpPr>
        <p:spPr>
          <a:xfrm>
            <a:off x="2743201" y="3342978"/>
            <a:ext cx="123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Stretch in 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102AB-DD54-D24E-AFC6-83952BFECFBB}"/>
              </a:ext>
            </a:extLst>
          </p:cNvPr>
          <p:cNvSpPr txBox="1"/>
          <p:nvPr/>
        </p:nvSpPr>
        <p:spPr>
          <a:xfrm>
            <a:off x="7399283" y="3331779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Stretch in 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93137-2EC2-4244-BA38-D8F6A0F68388}"/>
              </a:ext>
            </a:extLst>
          </p:cNvPr>
          <p:cNvSpPr txBox="1"/>
          <p:nvPr/>
        </p:nvSpPr>
        <p:spPr>
          <a:xfrm>
            <a:off x="6900072" y="1946187"/>
            <a:ext cx="229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“banana” deformation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353D9-85B4-134B-98E9-6ED2F11FB604}"/>
              </a:ext>
            </a:extLst>
          </p:cNvPr>
          <p:cNvSpPr txBox="1"/>
          <p:nvPr/>
        </p:nvSpPr>
        <p:spPr>
          <a:xfrm>
            <a:off x="6967137" y="2730440"/>
            <a:ext cx="348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r>
              <a:rPr lang="en-SI" dirty="0"/>
              <a:t> axis is defined  with two fiducials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243979-A7D4-4742-AC2C-A34E343DEDCB}"/>
              </a:ext>
            </a:extLst>
          </p:cNvPr>
          <p:cNvSpPr txBox="1"/>
          <p:nvPr/>
        </p:nvSpPr>
        <p:spPr>
          <a:xfrm>
            <a:off x="6892189" y="1086223"/>
            <a:ext cx="348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SI" dirty="0"/>
              <a:t>ifference between measured and gerber position of fiducials</a:t>
            </a:r>
          </a:p>
        </p:txBody>
      </p:sp>
    </p:spTree>
    <p:extLst>
      <p:ext uri="{BB962C8B-B14F-4D97-AF65-F5344CB8AC3E}">
        <p14:creationId xmlns:p14="http://schemas.microsoft.com/office/powerpoint/2010/main" val="2589439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3A11-753C-054F-990D-65B92E3D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Cocured tape DESY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DD681-E5DB-9549-B695-F1F9E4BA4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1601-82B0-E24D-9C93-FC89FBA5D879}" type="datetime1">
              <a:rPr lang="en-US" smtClean="0"/>
              <a:t>3/18/22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1DF34-B59D-5247-A4C9-9C1360F4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Cindro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C6E1E-CAB4-5F47-9C37-2DEE6124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D4DB-4228-B745-A9FA-6FB2E0E73E16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2" descr="2D offset map.">
            <a:extLst>
              <a:ext uri="{FF2B5EF4-FFF2-40B4-BE49-F238E27FC236}">
                <a16:creationId xmlns:a16="http://schemas.microsoft.com/office/drawing/2014/main" id="{1E7E32BC-5A14-7944-8ECE-DB035EF82A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04" y="1146800"/>
            <a:ext cx="4992414" cy="27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x offset analysis single fid.">
            <a:extLst>
              <a:ext uri="{FF2B5EF4-FFF2-40B4-BE49-F238E27FC236}">
                <a16:creationId xmlns:a16="http://schemas.microsoft.com/office/drawing/2014/main" id="{061443D5-88EB-1A41-867B-EF3AC8CC0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58" y="3728914"/>
            <a:ext cx="4141076" cy="258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y offset analysis single fid.">
            <a:extLst>
              <a:ext uri="{FF2B5EF4-FFF2-40B4-BE49-F238E27FC236}">
                <a16:creationId xmlns:a16="http://schemas.microsoft.com/office/drawing/2014/main" id="{4A1DA5C8-D63C-274C-9B10-750738513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84" y="3650183"/>
            <a:ext cx="4393016" cy="27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4221-2226-8C4C-9793-7CB630B4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Electrical test – all tapes with robot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48AF-C83D-5B4A-AFD2-AB260350E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451"/>
            <a:ext cx="10515600" cy="4351338"/>
          </a:xfrm>
        </p:spPr>
        <p:txBody>
          <a:bodyPr/>
          <a:lstStyle/>
          <a:p>
            <a:pPr lvl="1"/>
            <a:r>
              <a:rPr lang="en-US" dirty="0"/>
              <a:t>Resistance all lines</a:t>
            </a:r>
            <a:endParaRPr lang="en-SI" dirty="0"/>
          </a:p>
          <a:p>
            <a:pPr lvl="1"/>
            <a:r>
              <a:rPr lang="en-US" dirty="0"/>
              <a:t>Short circuit test all neighbors</a:t>
            </a:r>
            <a:endParaRPr lang="en-SI" dirty="0"/>
          </a:p>
          <a:p>
            <a:pPr lvl="1"/>
            <a:r>
              <a:rPr lang="en-US" dirty="0"/>
              <a:t>HVIR all HV pads to all neighbors at 1000V</a:t>
            </a:r>
          </a:p>
          <a:p>
            <a:pPr lvl="1"/>
            <a:r>
              <a:rPr lang="en-US" dirty="0"/>
              <a:t>(ELGOLINE makes AOI and electrical test during production) </a:t>
            </a:r>
          </a:p>
          <a:p>
            <a:pPr marL="457200" lvl="1" indent="0">
              <a:buNone/>
            </a:pPr>
            <a:endParaRPr lang="en-SI" dirty="0"/>
          </a:p>
          <a:p>
            <a:pPr marL="0" indent="0">
              <a:buNone/>
            </a:pPr>
            <a:endParaRPr lang="en-SI" dirty="0"/>
          </a:p>
        </p:txBody>
      </p:sp>
      <p:pic>
        <p:nvPicPr>
          <p:cNvPr id="4" name="Picture 3" descr="Screenshot 2021-10-12 at 15.05.22.png">
            <a:extLst>
              <a:ext uri="{FF2B5EF4-FFF2-40B4-BE49-F238E27FC236}">
                <a16:creationId xmlns:a16="http://schemas.microsoft.com/office/drawing/2014/main" id="{29934DB9-7F37-1344-AC88-54A213872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39" y="3703119"/>
            <a:ext cx="3842832" cy="23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9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645</Words>
  <Application>Microsoft Macintosh PowerPoint</Application>
  <PresentationFormat>Widescreen</PresentationFormat>
  <Paragraphs>98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Times New Roman</vt:lpstr>
      <vt:lpstr>Office Theme</vt:lpstr>
      <vt:lpstr>ITk strips petal bus tape test site qualification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Cocured  tape, Ljubljana</vt:lpstr>
      <vt:lpstr>Cocured tape DESY</vt:lpstr>
      <vt:lpstr>Electrical test – all tapes with robot</vt:lpstr>
      <vt:lpstr>Test on coupons</vt:lpstr>
      <vt:lpstr>Test coupons</vt:lpstr>
      <vt:lpstr>PowerPoint Presentation</vt:lpstr>
      <vt:lpstr>Test on test structure – impedances </vt:lpstr>
      <vt:lpstr>Attenuation measurements</vt:lpstr>
      <vt:lpstr>Tests on coupons – attenuation  </vt:lpstr>
      <vt:lpstr>Tests on coupons Peel tests   </vt:lpstr>
      <vt:lpstr>Irradiation tests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Qualification </dc:title>
  <dc:creator>Microsoft Office User</dc:creator>
  <cp:lastModifiedBy>Microsoft Office User</cp:lastModifiedBy>
  <cp:revision>7</cp:revision>
  <dcterms:created xsi:type="dcterms:W3CDTF">2022-03-15T14:59:02Z</dcterms:created>
  <dcterms:modified xsi:type="dcterms:W3CDTF">2022-03-18T10:28:33Z</dcterms:modified>
</cp:coreProperties>
</file>