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6" r:id="rId6"/>
    <p:sldId id="267" r:id="rId7"/>
    <p:sldId id="270" r:id="rId8"/>
    <p:sldId id="271" r:id="rId9"/>
    <p:sldId id="261" r:id="rId10"/>
    <p:sldId id="260" r:id="rId11"/>
    <p:sldId id="259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E90B"/>
    <a:srgbClr val="FF33CC"/>
    <a:srgbClr val="150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0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1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E6F5-CECB-4A56-A3CD-BF73BDCF34A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F737-AD91-4291-8FFC-A11860C2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694901/contributions/284973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nima.2016.04.035" TargetMode="External"/><Relationship Id="rId4" Type="http://schemas.openxmlformats.org/officeDocument/2006/relationships/hyperlink" Target="https://doi.org/10.1016/j.nima.2020.1644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361" y="611793"/>
            <a:ext cx="723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Irradiations of ATLAS </a:t>
            </a:r>
            <a:r>
              <a:rPr lang="en-US" dirty="0" err="1" smtClean="0"/>
              <a:t>Itk</a:t>
            </a:r>
            <a:r>
              <a:rPr lang="en-US" dirty="0" smtClean="0"/>
              <a:t> strips QA samples with protons at CERN PS (IRRAD)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2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806" y="1215548"/>
            <a:ext cx="4197807" cy="2924652"/>
            <a:chOff x="30806" y="1215548"/>
            <a:chExt cx="4197807" cy="2924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6" y="1215548"/>
              <a:ext cx="4197807" cy="292465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75877" y="1504462"/>
              <a:ext cx="15522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PS protons, 1.6e15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3722" y="1977293"/>
              <a:ext cx="5421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900 V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700 V</a:t>
              </a:r>
            </a:p>
            <a:p>
              <a:r>
                <a:rPr lang="en-US" sz="1200" dirty="0" smtClean="0">
                  <a:solidFill>
                    <a:srgbClr val="1505EB"/>
                  </a:solidFill>
                </a:rPr>
                <a:t>500 V</a:t>
              </a:r>
            </a:p>
            <a:p>
              <a:r>
                <a:rPr lang="en-US" sz="1200" dirty="0" smtClean="0">
                  <a:solidFill>
                    <a:srgbClr val="55E90B"/>
                  </a:solidFill>
                </a:rPr>
                <a:t>300 V</a:t>
              </a:r>
            </a:p>
            <a:p>
              <a:r>
                <a:rPr lang="en-US" sz="1200" dirty="0" smtClean="0">
                  <a:solidFill>
                    <a:srgbClr val="FF33CC"/>
                  </a:solidFill>
                </a:rPr>
                <a:t>100 V</a:t>
              </a:r>
              <a:endParaRPr lang="en-US" sz="1200" dirty="0">
                <a:solidFill>
                  <a:srgbClr val="FF33C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03463" y="1223485"/>
            <a:ext cx="4268441" cy="2973864"/>
            <a:chOff x="4179309" y="1219089"/>
            <a:chExt cx="4268441" cy="2973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09" y="1219089"/>
              <a:ext cx="4268441" cy="29738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28522" y="1875693"/>
              <a:ext cx="5421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900 V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700 V</a:t>
              </a:r>
            </a:p>
            <a:p>
              <a:r>
                <a:rPr lang="en-US" sz="1200" dirty="0" smtClean="0">
                  <a:solidFill>
                    <a:srgbClr val="1505EB"/>
                  </a:solidFill>
                </a:rPr>
                <a:t>500 V</a:t>
              </a:r>
            </a:p>
            <a:p>
              <a:r>
                <a:rPr lang="en-US" sz="1200" dirty="0" smtClean="0">
                  <a:solidFill>
                    <a:srgbClr val="55E90B"/>
                  </a:solidFill>
                </a:rPr>
                <a:t>300 V</a:t>
              </a:r>
            </a:p>
            <a:p>
              <a:r>
                <a:rPr lang="en-US" sz="1200" dirty="0" smtClean="0">
                  <a:solidFill>
                    <a:srgbClr val="FF33CC"/>
                  </a:solidFill>
                </a:rPr>
                <a:t>100 V</a:t>
              </a:r>
              <a:endParaRPr lang="en-US" sz="1200" dirty="0">
                <a:solidFill>
                  <a:srgbClr val="FF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9861" y="1532791"/>
              <a:ext cx="1404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Neutrons 1.6e15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2761" y="1155700"/>
            <a:ext cx="1508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VPA38186-W1297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95" y="1121060"/>
            <a:ext cx="1444877" cy="377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662" y="285262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Edge TCT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62708" y="4529015"/>
            <a:ext cx="99340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charge collection profiles for neutrons and </a:t>
            </a:r>
            <a:r>
              <a:rPr lang="en-US" sz="1600" dirty="0" smtClean="0"/>
              <a:t>protons at same </a:t>
            </a:r>
            <a:r>
              <a:rPr lang="az-Cyrl-AZ" sz="1600" i="1" dirty="0" smtClean="0"/>
              <a:t>Ф</a:t>
            </a:r>
            <a:r>
              <a:rPr lang="en-US" sz="1600" i="1" baseline="-25000" dirty="0" err="1" smtClean="0"/>
              <a:t>eq</a:t>
            </a:r>
            <a:endParaRPr lang="en-US" sz="1600" i="1" baseline="-25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apid </a:t>
            </a:r>
            <a:r>
              <a:rPr lang="en-US" sz="1600" dirty="0" smtClean="0"/>
              <a:t>drop of profile height with bias voltage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for neutrons profile </a:t>
            </a:r>
            <a:r>
              <a:rPr lang="en-US" sz="1600" dirty="0" smtClean="0">
                <a:sym typeface="Wingdings" panose="05000000000000000000" pitchFamily="2" charset="2"/>
              </a:rPr>
              <a:t>under strip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gets narrower </a:t>
            </a:r>
            <a:r>
              <a:rPr lang="en-US" sz="1600" dirty="0" smtClean="0">
                <a:sym typeface="Wingdings" panose="05000000000000000000" pitchFamily="2" charset="2"/>
              </a:rPr>
              <a:t>but height doesn’t drop so rapidly as </a:t>
            </a:r>
            <a:r>
              <a:rPr lang="en-US" sz="1600" dirty="0" smtClean="0">
                <a:sym typeface="Wingdings" panose="05000000000000000000" pitchFamily="2" charset="2"/>
              </a:rPr>
              <a:t>in the case of protons</a:t>
            </a: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(</a:t>
            </a:r>
            <a:r>
              <a:rPr lang="en-US" sz="1600" dirty="0" smtClean="0">
                <a:sym typeface="Wingdings" panose="05000000000000000000" pitchFamily="2" charset="2"/>
              </a:rPr>
              <a:t>narrower total profile width in proton sample (it is less than 300 um) because of polishing  see next slide)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6" y="1258110"/>
            <a:ext cx="4261104" cy="29687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739" y="1674447"/>
            <a:ext cx="1415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 protons, </a:t>
            </a:r>
            <a:r>
              <a:rPr lang="en-US" sz="1400" dirty="0" smtClean="0"/>
              <a:t>1</a:t>
            </a:r>
            <a:r>
              <a:rPr lang="en-US" sz="1400" dirty="0" smtClean="0"/>
              <a:t>e15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46203" y="2045677"/>
            <a:ext cx="54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900 V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700 V</a:t>
            </a:r>
          </a:p>
          <a:p>
            <a:r>
              <a:rPr lang="en-US" sz="1200" dirty="0" smtClean="0">
                <a:solidFill>
                  <a:srgbClr val="1505EB"/>
                </a:solidFill>
              </a:rPr>
              <a:t>500 V</a:t>
            </a:r>
          </a:p>
          <a:p>
            <a:r>
              <a:rPr lang="en-US" sz="1200" dirty="0" smtClean="0">
                <a:solidFill>
                  <a:srgbClr val="55E90B"/>
                </a:solidFill>
              </a:rPr>
              <a:t>300 V</a:t>
            </a:r>
          </a:p>
          <a:p>
            <a:r>
              <a:rPr lang="en-US" sz="1200" dirty="0" smtClean="0">
                <a:solidFill>
                  <a:srgbClr val="FF33CC"/>
                </a:solidFill>
              </a:rPr>
              <a:t>100 V</a:t>
            </a:r>
            <a:endParaRPr lang="en-US" sz="1200" dirty="0">
              <a:solidFill>
                <a:srgbClr val="FF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9734" y="1141046"/>
            <a:ext cx="1508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VPA38186-W1299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456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22" y="1848478"/>
            <a:ext cx="2684417" cy="1730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31" y="422031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Polishing quality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8042" y="1265605"/>
            <a:ext cx="416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sample </a:t>
            </a:r>
            <a:r>
              <a:rPr lang="en-US" dirty="0" smtClean="0"/>
              <a:t>1.6e15 (VPX37412-W704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026"/>
          <a:stretch/>
        </p:blipFill>
        <p:spPr>
          <a:xfrm>
            <a:off x="5720553" y="1840522"/>
            <a:ext cx="2501537" cy="1727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277" y="1840662"/>
            <a:ext cx="2188029" cy="1730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6227" y="777632"/>
            <a:ext cx="38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 protons (</a:t>
            </a:r>
            <a:r>
              <a:rPr lang="en-US" dirty="0"/>
              <a:t>1.6e15) VPA38186-W1297  </a:t>
            </a:r>
          </a:p>
        </p:txBody>
      </p: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6842369" y="1506471"/>
            <a:ext cx="1491231" cy="486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0800" y="1137139"/>
            <a:ext cx="640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damaged by polishing, no or small E-TCT signal from this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57" y="156903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 - TCT profiles</a:t>
            </a:r>
            <a:endParaRPr lang="en-US" b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6250" y="1226410"/>
            <a:ext cx="5944587" cy="3654311"/>
            <a:chOff x="287974" y="1146302"/>
            <a:chExt cx="5944587" cy="36543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74" y="1146302"/>
              <a:ext cx="5944587" cy="365431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19519" y="1296235"/>
              <a:ext cx="1398401" cy="1025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20926" y="1394110"/>
              <a:ext cx="10278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PS protons</a:t>
              </a:r>
            </a:p>
            <a:p>
              <a:r>
                <a:rPr lang="en-US" sz="1400" dirty="0" smtClean="0"/>
                <a:t>1.6e15</a:t>
              </a:r>
            </a:p>
            <a:p>
              <a:r>
                <a:rPr lang="en-US" sz="1400" dirty="0" smtClean="0"/>
                <a:t>Bias = 500V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658614">
              <a:off x="1160326" y="4187247"/>
              <a:ext cx="1152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Sensor depth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 rot="3000000" flipH="1">
              <a:off x="5027791" y="3568822"/>
              <a:ext cx="45719" cy="1402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3000000" flipH="1">
              <a:off x="4655095" y="3869853"/>
              <a:ext cx="45719" cy="1466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00000" flipH="1">
              <a:off x="5418925" y="3274482"/>
              <a:ext cx="52887" cy="1170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108331" y="3688373"/>
              <a:ext cx="197828" cy="219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27027" y="3921369"/>
              <a:ext cx="512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</a:t>
              </a:r>
              <a:r>
                <a:rPr lang="en-US" sz="1400" dirty="0" smtClean="0"/>
                <a:t>trip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704" y="1472711"/>
              <a:ext cx="1508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VPA38186-W1297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70483" y="1291534"/>
            <a:ext cx="5512321" cy="3451916"/>
            <a:chOff x="6260579" y="1498153"/>
            <a:chExt cx="5512321" cy="3451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579" y="1560714"/>
              <a:ext cx="5512321" cy="338935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12928" y="1498153"/>
              <a:ext cx="4793289" cy="3228402"/>
              <a:chOff x="6690947" y="1484964"/>
              <a:chExt cx="4793289" cy="322840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456391" y="1484964"/>
                <a:ext cx="102784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Neutrons</a:t>
                </a:r>
              </a:p>
              <a:p>
                <a:r>
                  <a:rPr lang="en-US" sz="1400" dirty="0" smtClean="0"/>
                  <a:t>1.6e15</a:t>
                </a:r>
              </a:p>
              <a:p>
                <a:r>
                  <a:rPr lang="en-US" sz="1400" dirty="0" smtClean="0"/>
                  <a:t>Bias = 500V</a:t>
                </a:r>
                <a:endParaRPr lang="en-US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3900000" flipH="1">
                <a:off x="10574273" y="4028952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3900000" flipH="1">
                <a:off x="10115605" y="4207730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3900000" flipH="1">
                <a:off x="11028541" y="3810612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658614">
                <a:off x="6988160" y="4405589"/>
                <a:ext cx="1152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Sensor depth</a:t>
                </a:r>
                <a:endParaRPr lang="en-US" sz="1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0624038" y="4126523"/>
                <a:ext cx="197828" cy="2198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742734" y="4359519"/>
                <a:ext cx="512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</a:t>
                </a:r>
                <a:r>
                  <a:rPr lang="en-US" sz="1400" dirty="0" smtClean="0"/>
                  <a:t>trip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90947" y="1780441"/>
                <a:ext cx="1415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VPX37412-W704</a:t>
                </a:r>
                <a:endParaRPr lang="en-US" sz="1400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50142" y="940288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 protons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76780" y="913424"/>
            <a:ext cx="10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Neutrons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5896" y="5209443"/>
            <a:ext cx="10519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differences between charge collection profiles for proton and neutron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ignificant contribution of charge from the back of detector after proton irradiation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 field at back (low weighting potential)  reduces field at front (high weighting potential)  smaller charge collection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888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57" y="156903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 - TCT profiles</a:t>
            </a:r>
            <a:endParaRPr lang="en-US" b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0213" y="721787"/>
            <a:ext cx="4943043" cy="2884050"/>
            <a:chOff x="250826" y="1232982"/>
            <a:chExt cx="5967094" cy="3744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6" y="1323246"/>
              <a:ext cx="5944588" cy="365431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19519" y="1478887"/>
              <a:ext cx="1398401" cy="1025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658614">
              <a:off x="1048881" y="4284281"/>
              <a:ext cx="1152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Sensor depth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 rot="3000000" flipH="1">
              <a:off x="4995951" y="3728641"/>
              <a:ext cx="45720" cy="1402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3000000" flipH="1">
              <a:off x="4628561" y="4012550"/>
              <a:ext cx="45720" cy="1466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00000" flipH="1">
              <a:off x="5403003" y="3457132"/>
              <a:ext cx="52887" cy="1170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080962" y="3874655"/>
              <a:ext cx="386593" cy="360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90710" y="4132558"/>
              <a:ext cx="512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</a:t>
              </a:r>
              <a:r>
                <a:rPr lang="en-US" sz="1400" dirty="0" smtClean="0"/>
                <a:t>trip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111" y="1232982"/>
              <a:ext cx="1508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VPA38186-W1297</a:t>
              </a:r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87422" y="1559639"/>
              <a:ext cx="1307991" cy="95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PS protons</a:t>
              </a:r>
            </a:p>
            <a:p>
              <a:r>
                <a:rPr lang="en-US" sz="1400" dirty="0" smtClean="0"/>
                <a:t>1.6e15</a:t>
              </a:r>
            </a:p>
            <a:p>
              <a:r>
                <a:rPr lang="en-US" sz="1400" dirty="0" smtClean="0"/>
                <a:t>Bias = 500V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03479" y="659423"/>
            <a:ext cx="4329755" cy="2681654"/>
            <a:chOff x="6260579" y="1498153"/>
            <a:chExt cx="5512321" cy="34519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579" y="1560714"/>
              <a:ext cx="5512321" cy="338935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12928" y="1498153"/>
              <a:ext cx="4793289" cy="3228402"/>
              <a:chOff x="6690947" y="1484964"/>
              <a:chExt cx="4793289" cy="322840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456391" y="1484964"/>
                <a:ext cx="102784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Neutrons</a:t>
                </a:r>
              </a:p>
              <a:p>
                <a:r>
                  <a:rPr lang="en-US" sz="1400" dirty="0" smtClean="0"/>
                  <a:t>1.6e15</a:t>
                </a:r>
              </a:p>
              <a:p>
                <a:r>
                  <a:rPr lang="en-US" sz="1400" dirty="0" smtClean="0"/>
                  <a:t>Bias = 500V</a:t>
                </a:r>
                <a:endParaRPr lang="en-US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3900000" flipH="1">
                <a:off x="10574273" y="4028952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3900000" flipH="1">
                <a:off x="10115605" y="4207730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3900000" flipH="1">
                <a:off x="11028541" y="3810612"/>
                <a:ext cx="45719" cy="14028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658614">
                <a:off x="6988160" y="4405589"/>
                <a:ext cx="1152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Sensor depth</a:t>
                </a:r>
                <a:endParaRPr lang="en-US" sz="1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0624038" y="4126523"/>
                <a:ext cx="197828" cy="2198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742734" y="4359519"/>
                <a:ext cx="512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</a:t>
                </a:r>
                <a:r>
                  <a:rPr lang="en-US" sz="1400" dirty="0" smtClean="0"/>
                  <a:t>trip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90947" y="1780441"/>
                <a:ext cx="1415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VPX37412-W704</a:t>
                </a:r>
                <a:endParaRPr lang="en-US" sz="1400" dirty="0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4" y="3408962"/>
            <a:ext cx="4491794" cy="318966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05958" y="3547696"/>
            <a:ext cx="945173" cy="84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35618" y="3657599"/>
            <a:ext cx="1138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PS protons</a:t>
            </a:r>
          </a:p>
          <a:p>
            <a:r>
              <a:rPr lang="en-US" sz="1400" dirty="0" smtClean="0"/>
              <a:t>1e15</a:t>
            </a:r>
          </a:p>
          <a:p>
            <a:r>
              <a:rPr lang="en-US" sz="1400" dirty="0" smtClean="0"/>
              <a:t>Bias = 500 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999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095" y="302150"/>
            <a:ext cx="29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Older results with PS protons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9" y="1419484"/>
            <a:ext cx="4584631" cy="3827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218" y="966711"/>
            <a:ext cx="9274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Affolder</a:t>
            </a:r>
            <a:r>
              <a:rPr lang="en-US" sz="1600" dirty="0" smtClean="0"/>
              <a:t>, P. </a:t>
            </a:r>
            <a:r>
              <a:rPr lang="en-US" sz="1600" dirty="0" err="1" smtClean="0"/>
              <a:t>Allport</a:t>
            </a:r>
            <a:r>
              <a:rPr lang="en-US" sz="1600" dirty="0" smtClean="0"/>
              <a:t>, G. </a:t>
            </a:r>
            <a:r>
              <a:rPr lang="en-US" sz="1600" dirty="0" err="1" smtClean="0"/>
              <a:t>Casse</a:t>
            </a:r>
            <a:r>
              <a:rPr lang="en-US" sz="1600" dirty="0"/>
              <a:t> </a:t>
            </a:r>
            <a:r>
              <a:rPr lang="en-US" sz="1600" dirty="0" smtClean="0"/>
              <a:t>NIMA623 (2010)177–179, https</a:t>
            </a:r>
            <a:r>
              <a:rPr lang="en-US" sz="1600" dirty="0"/>
              <a:t>://doi.org/10.1016/j.nima.2010.02.187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113" y="5262763"/>
            <a:ext cx="10989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FZ p-type, </a:t>
            </a:r>
            <a:r>
              <a:rPr lang="en-US" dirty="0" smtClean="0">
                <a:sym typeface="Wingdings" panose="05000000000000000000" pitchFamily="2" charset="2"/>
              </a:rPr>
              <a:t>MCZ p-type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  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not much difference can be seen between </a:t>
            </a:r>
            <a:r>
              <a:rPr lang="en-US" dirty="0" err="1" smtClean="0">
                <a:solidFill>
                  <a:prstClr val="black"/>
                </a:solidFill>
              </a:rPr>
              <a:t>pions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MeV protons, GeV protons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neutrons above 1e15 n/cm2</a:t>
            </a:r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90" y="1561932"/>
            <a:ext cx="4476958" cy="3332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8567" y="2075466"/>
            <a:ext cx="12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FZ material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8254" y="1658023"/>
            <a:ext cx="168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MCZ</a:t>
            </a:r>
          </a:p>
          <a:p>
            <a:r>
              <a:rPr lang="en-US" dirty="0" smtClean="0"/>
              <a:t> (no PS protons)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90" y="1395448"/>
            <a:ext cx="5827156" cy="2826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0" y="1032747"/>
            <a:ext cx="4573807" cy="3885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989" y="312310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 irradiation 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08269" y="510232"/>
            <a:ext cx="28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 irradiation setup 2022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1046" y="4486031"/>
            <a:ext cx="5173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rradiated cold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olidFill>
                  <a:srgbClr val="C00000"/>
                </a:solidFill>
              </a:rPr>
              <a:t>uring shipment ~ 7 days at RT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/>
              <a:t> 0 min intentional annealing probably roughly equivalent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to annealing of ~ 80 min at 60 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26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3" y="1565733"/>
            <a:ext cx="3964690" cy="443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530" y="170329"/>
            <a:ext cx="25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Uniformity of irradiation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59" y="568676"/>
            <a:ext cx="4514286" cy="54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7439" y="203200"/>
            <a:ext cx="49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QA irradiation (plot made by </a:t>
            </a:r>
            <a:r>
              <a:rPr lang="en-US" dirty="0" err="1" smtClean="0"/>
              <a:t>Vitaliy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973" y="575734"/>
            <a:ext cx="59072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Keller, J Kroll, </a:t>
            </a:r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://indico.cern.ch/event/694901/contributions/2849730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r>
              <a:rPr lang="en-US" sz="1400" u="sng" dirty="0" err="1" smtClean="0">
                <a:solidFill>
                  <a:schemeClr val="accent5"/>
                </a:solidFill>
              </a:rPr>
              <a:t>subcontributions</a:t>
            </a:r>
            <a:r>
              <a:rPr lang="en-US" sz="1400" u="sng" dirty="0" smtClean="0">
                <a:solidFill>
                  <a:schemeClr val="accent5"/>
                </a:solidFill>
              </a:rPr>
              <a:t>/247249/attachments/1588666/2513066/Keller18-01-24.pdf </a:t>
            </a:r>
          </a:p>
          <a:p>
            <a:endParaRPr lang="en-US" sz="1400" dirty="0" smtClean="0"/>
          </a:p>
          <a:p>
            <a:r>
              <a:rPr lang="en-US" sz="1600" dirty="0" smtClean="0"/>
              <a:t>PS  beam profile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0198" y="2363021"/>
            <a:ext cx="2127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: FWHM = 8.7 mm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scanning possible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7084" y="485309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y: FWHM = 12.1 mm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078" y="5987846"/>
            <a:ext cx="715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position of the device in the beam matters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 any misalignment can cause significant effects, especially if there is no scanning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71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735" y="1254297"/>
            <a:ext cx="5103497" cy="3844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6" y="1377996"/>
            <a:ext cx="3389063" cy="2548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93" y="93429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Current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6147" y="581789"/>
            <a:ext cx="5380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ample VPA8186- </a:t>
            </a:r>
            <a:r>
              <a:rPr lang="en-US" sz="1400" dirty="0" smtClean="0"/>
              <a:t>W1304</a:t>
            </a:r>
            <a:r>
              <a:rPr lang="en-US" sz="1400" dirty="0"/>
              <a:t> </a:t>
            </a:r>
            <a:r>
              <a:rPr lang="en-US" sz="1400" dirty="0" smtClean="0"/>
              <a:t>nominal </a:t>
            </a:r>
            <a:r>
              <a:rPr lang="az-Cyrl-AZ" sz="1400" b="1" dirty="0" smtClean="0"/>
              <a:t>Ф</a:t>
            </a:r>
            <a:r>
              <a:rPr lang="en-US" sz="1400" b="1" baseline="-25000" dirty="0" err="1" smtClean="0"/>
              <a:t>eq</a:t>
            </a:r>
            <a:r>
              <a:rPr lang="en-US" sz="1400" b="1" dirty="0" smtClean="0"/>
              <a:t> = 1e14 n/cm</a:t>
            </a:r>
            <a:endParaRPr lang="en-US" sz="1400" b="1" baseline="30000" dirty="0" smtClean="0"/>
          </a:p>
          <a:p>
            <a:r>
              <a:rPr lang="en-US" sz="1400" dirty="0" smtClean="0"/>
              <a:t>      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>
                <a:sym typeface="Wingdings" panose="05000000000000000000" pitchFamily="2" charset="2"/>
              </a:rPr>
              <a:t>a</a:t>
            </a:r>
            <a:r>
              <a:rPr lang="en-US" sz="1400" dirty="0" smtClean="0"/>
              <a:t>t this </a:t>
            </a:r>
            <a:r>
              <a:rPr lang="en-US" sz="1400" dirty="0" err="1" smtClean="0"/>
              <a:t>fluence</a:t>
            </a:r>
            <a:r>
              <a:rPr lang="en-US" sz="1400" dirty="0" smtClean="0"/>
              <a:t> 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fd</a:t>
            </a:r>
            <a:r>
              <a:rPr lang="en-US" sz="1400" dirty="0" smtClean="0"/>
              <a:t> ~ </a:t>
            </a:r>
            <a:r>
              <a:rPr lang="en-US" sz="1400" dirty="0"/>
              <a:t>2</a:t>
            </a:r>
            <a:r>
              <a:rPr lang="en-US" sz="1400" dirty="0" smtClean="0"/>
              <a:t>00 </a:t>
            </a:r>
            <a:r>
              <a:rPr lang="en-US" sz="1400" dirty="0" smtClean="0"/>
              <a:t>V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ym typeface="Wingdings" panose="05000000000000000000" pitchFamily="2" charset="2"/>
              </a:rPr>
              <a:t>measured </a:t>
            </a:r>
            <a:r>
              <a:rPr lang="en-US" sz="1400" dirty="0" smtClean="0">
                <a:sym typeface="Wingdings" panose="05000000000000000000" pitchFamily="2" charset="2"/>
              </a:rPr>
              <a:t>with MD8 </a:t>
            </a:r>
            <a:r>
              <a:rPr lang="en-US" sz="1400" dirty="0" smtClean="0">
                <a:sym typeface="Wingdings" panose="05000000000000000000" pitchFamily="2" charset="2"/>
              </a:rPr>
              <a:t>diode </a:t>
            </a:r>
            <a:r>
              <a:rPr lang="en-US" sz="1400" dirty="0" smtClean="0">
                <a:sym typeface="Wingdings" panose="05000000000000000000" pitchFamily="2" charset="2"/>
              </a:rPr>
              <a:t>at </a:t>
            </a:r>
            <a:r>
              <a:rPr lang="en-US" sz="1400" dirty="0" smtClean="0">
                <a:sym typeface="Wingdings" panose="05000000000000000000" pitchFamily="2" charset="2"/>
              </a:rPr>
              <a:t>20C after annealing 80 min at 60 C</a:t>
            </a:r>
          </a:p>
          <a:p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             simple diode structure (but guard rings not contacted)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3106" y="5862046"/>
            <a:ext cx="4288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measured </a:t>
            </a:r>
            <a:r>
              <a:rPr lang="en-US" sz="1600" dirty="0" smtClean="0">
                <a:sym typeface="Wingdings" panose="05000000000000000000" pitchFamily="2" charset="2"/>
              </a:rPr>
              <a:t>current much higher than </a:t>
            </a:r>
            <a:r>
              <a:rPr lang="en-US" sz="1600" dirty="0" smtClean="0">
                <a:sym typeface="Wingdings" panose="05000000000000000000" pitchFamily="2" charset="2"/>
              </a:rPr>
              <a:t>expected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30" y="3828827"/>
            <a:ext cx="2712775" cy="2040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4613" y="155566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9637" y="4892633"/>
            <a:ext cx="108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C-V</a:t>
            </a:r>
          </a:p>
          <a:p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fd</a:t>
            </a:r>
            <a:r>
              <a:rPr lang="en-US" sz="1600" dirty="0" smtClean="0"/>
              <a:t> ~ 200 V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11439" y="938150"/>
            <a:ext cx="154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detectors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92952" y="5071219"/>
            <a:ext cx="559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sym typeface="Wingdings" panose="05000000000000000000" pitchFamily="2" charset="2"/>
              </a:rPr>
              <a:t>urrent higher than after neutron irradiation to same  </a:t>
            </a:r>
            <a:r>
              <a:rPr lang="en-US" sz="1600" dirty="0" err="1" smtClean="0">
                <a:sym typeface="Wingdings" panose="05000000000000000000" pitchFamily="2" charset="2"/>
              </a:rPr>
              <a:t>fluence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 higher than </a:t>
            </a:r>
            <a:r>
              <a:rPr lang="en-US" sz="1600" i="1" dirty="0" smtClean="0">
                <a:sym typeface="Wingdings" panose="05000000000000000000" pitchFamily="2" charset="2"/>
              </a:rPr>
              <a:t>I=V∙</a:t>
            </a:r>
            <a:r>
              <a:rPr lang="el-GR" sz="1600" i="1" dirty="0" smtClean="0">
                <a:sym typeface="Wingdings" panose="05000000000000000000" pitchFamily="2" charset="2"/>
              </a:rPr>
              <a:t>α∙</a:t>
            </a:r>
            <a:r>
              <a:rPr lang="az-Cyrl-AZ" sz="1600" i="1" dirty="0" smtClean="0">
                <a:sym typeface="Wingdings" panose="05000000000000000000" pitchFamily="2" charset="2"/>
              </a:rPr>
              <a:t>Ф</a:t>
            </a:r>
            <a:r>
              <a:rPr lang="en-US" sz="1600" i="1" baseline="-25000" dirty="0" err="1" smtClean="0">
                <a:sym typeface="Wingdings" panose="05000000000000000000" pitchFamily="2" charset="2"/>
              </a:rPr>
              <a:t>eq</a:t>
            </a:r>
            <a:r>
              <a:rPr lang="en-US" sz="1600" i="1" baseline="-25000" dirty="0" smtClean="0">
                <a:sym typeface="Wingdings" panose="05000000000000000000" pitchFamily="2" charset="2"/>
              </a:rPr>
              <a:t>  </a:t>
            </a:r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(indicated by arrows in the graph)</a:t>
            </a:r>
            <a:endParaRPr lang="en-US" sz="1600" baseline="-25000" dirty="0"/>
          </a:p>
        </p:txBody>
      </p:sp>
      <p:sp>
        <p:nvSpPr>
          <p:cNvPr id="14" name="TextBox 13"/>
          <p:cNvSpPr txBox="1"/>
          <p:nvPr/>
        </p:nvSpPr>
        <p:spPr>
          <a:xfrm rot="20089508">
            <a:off x="8757172" y="1827465"/>
            <a:ext cx="113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Protons 1.6e15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385" y="298862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1.6e15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8406" y="346165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1e15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989" y="382979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5e14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8093" y="4156364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1e14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2953" y="6033478"/>
            <a:ext cx="405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actual </a:t>
            </a:r>
            <a:r>
              <a:rPr lang="en-US" dirty="0" err="1" smtClean="0"/>
              <a:t>fluences</a:t>
            </a:r>
            <a:r>
              <a:rPr lang="en-US" dirty="0" smtClean="0"/>
              <a:t> higher than nominal?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1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66" y="1561525"/>
            <a:ext cx="5301405" cy="326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938" y="590859"/>
            <a:ext cx="81342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 irradiation results with A17 presented at strip sensor meeting </a:t>
            </a:r>
            <a:r>
              <a:rPr lang="en-US" sz="1600" b="1" dirty="0" smtClean="0"/>
              <a:t>23. Nov. 2018 </a:t>
            </a:r>
            <a:r>
              <a:rPr lang="en-US" sz="1600" dirty="0" smtClean="0"/>
              <a:t> 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://indico.cern.ch/event/776393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0787" y="4855957"/>
            <a:ext cx="9421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IRRAD irradiation </a:t>
            </a:r>
            <a:r>
              <a:rPr lang="en-US" sz="1600" dirty="0" smtClean="0"/>
              <a:t>(</a:t>
            </a:r>
            <a:r>
              <a:rPr lang="en-US" sz="1600" dirty="0" smtClean="0"/>
              <a:t>2021,2022): 1.6e15</a:t>
            </a:r>
            <a:r>
              <a:rPr lang="en-US" sz="1600" dirty="0" smtClean="0"/>
              <a:t>:  current ~ 35 </a:t>
            </a:r>
            <a:r>
              <a:rPr lang="en-US" sz="1600" dirty="0" err="1" smtClean="0"/>
              <a:t>uA</a:t>
            </a:r>
            <a:r>
              <a:rPr lang="en-US" sz="1600" dirty="0" smtClean="0"/>
              <a:t> @ 500 V</a:t>
            </a:r>
          </a:p>
          <a:p>
            <a:r>
              <a:rPr lang="en-US" sz="1600" dirty="0" smtClean="0"/>
              <a:t>      </a:t>
            </a:r>
            <a:r>
              <a:rPr lang="en-US" sz="1600" dirty="0" smtClean="0">
                <a:sym typeface="Wingdings" panose="05000000000000000000" pitchFamily="2" charset="2"/>
              </a:rPr>
              <a:t> consistent with 2018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ith: </a:t>
            </a:r>
            <a:r>
              <a:rPr lang="az-Cyrl-AZ" sz="1600" dirty="0" smtClean="0">
                <a:sym typeface="Wingdings" panose="05000000000000000000" pitchFamily="2" charset="2"/>
              </a:rPr>
              <a:t>Ф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eq</a:t>
            </a:r>
            <a:r>
              <a:rPr lang="en-US" sz="1600" dirty="0" smtClean="0">
                <a:sym typeface="Wingdings" panose="05000000000000000000" pitchFamily="2" charset="2"/>
              </a:rPr>
              <a:t> = 1.5e15 n/cm</a:t>
            </a:r>
            <a:r>
              <a:rPr lang="en-US" sz="1600" baseline="30000" dirty="0" smtClean="0">
                <a:sym typeface="Wingdings" panose="05000000000000000000" pitchFamily="2" charset="2"/>
              </a:rPr>
              <a:t>2  </a:t>
            </a:r>
            <a:r>
              <a:rPr lang="en-US" sz="1600" dirty="0" smtClean="0">
                <a:sym typeface="Wingdings" panose="05000000000000000000" pitchFamily="2" charset="2"/>
              </a:rPr>
              <a:t> , </a:t>
            </a:r>
            <a:r>
              <a:rPr lang="el-GR" sz="1600" dirty="0" smtClean="0">
                <a:sym typeface="Wingdings" panose="05000000000000000000" pitchFamily="2" charset="2"/>
              </a:rPr>
              <a:t>α</a:t>
            </a:r>
            <a:r>
              <a:rPr lang="en-US" sz="1600" dirty="0" smtClean="0">
                <a:sym typeface="Wingdings" panose="05000000000000000000" pitchFamily="2" charset="2"/>
              </a:rPr>
              <a:t> = 4e-17 </a:t>
            </a:r>
            <a:r>
              <a:rPr lang="en-US" sz="1600" dirty="0" err="1" smtClean="0">
                <a:sym typeface="Wingdings" panose="05000000000000000000" pitchFamily="2" charset="2"/>
              </a:rPr>
              <a:t>Acm</a:t>
            </a:r>
            <a:r>
              <a:rPr lang="en-US" sz="1600" dirty="0" smtClean="0">
                <a:sym typeface="Wingdings" panose="05000000000000000000" pitchFamily="2" charset="2"/>
              </a:rPr>
              <a:t>, T = -20°C, fully depleted mini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sensor, area 8x8 mm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b="1" dirty="0" smtClean="0">
                <a:sym typeface="Wingdings" panose="05000000000000000000" pitchFamily="2" charset="2"/>
              </a:rPr>
              <a:t>I </a:t>
            </a:r>
            <a:r>
              <a:rPr lang="en-US" sz="1600" b="1" dirty="0">
                <a:sym typeface="Wingdings" panose="05000000000000000000" pitchFamily="2" charset="2"/>
              </a:rPr>
              <a:t>=</a:t>
            </a:r>
            <a:r>
              <a:rPr lang="en-US" sz="1600" b="1" dirty="0" smtClean="0">
                <a:sym typeface="Wingdings" panose="05000000000000000000" pitchFamily="2" charset="2"/>
              </a:rPr>
              <a:t> 21 µA</a:t>
            </a:r>
            <a:endParaRPr lang="en-US" sz="1600" b="1" baseline="300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       current larger than calculated 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 after neutron irradiation to 1.6e15 current ~ 20 </a:t>
            </a:r>
            <a:r>
              <a:rPr lang="en-US" sz="1600" dirty="0" err="1" smtClean="0">
                <a:sym typeface="Wingdings" panose="05000000000000000000" pitchFamily="2" charset="2"/>
              </a:rPr>
              <a:t>uA</a:t>
            </a:r>
            <a:r>
              <a:rPr lang="en-US" sz="1600" dirty="0" smtClean="0">
                <a:sym typeface="Wingdings" panose="05000000000000000000" pitchFamily="2" charset="2"/>
              </a:rPr>
              <a:t> @ 500 V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958" y="1505721"/>
            <a:ext cx="2281610" cy="34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A17, PS irradiation, 2018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07657" y="1511937"/>
            <a:ext cx="1176191" cy="34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U. </a:t>
            </a:r>
            <a:r>
              <a:rPr lang="en-US" sz="1600" dirty="0" err="1" smtClean="0"/>
              <a:t>Soldevila</a:t>
            </a:r>
            <a:endParaRPr lang="en-US" sz="1600" dirty="0"/>
          </a:p>
        </p:txBody>
      </p:sp>
      <p:sp>
        <p:nvSpPr>
          <p:cNvPr id="8" name="Cross 7"/>
          <p:cNvSpPr/>
          <p:nvPr/>
        </p:nvSpPr>
        <p:spPr>
          <a:xfrm>
            <a:off x="4817741" y="2367176"/>
            <a:ext cx="356559" cy="345057"/>
          </a:xfrm>
          <a:prstGeom prst="plus">
            <a:avLst>
              <a:gd name="adj" fmla="val 433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68709" y="2692228"/>
            <a:ext cx="1499347" cy="219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0985" y="166077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Current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4467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68" y="961292"/>
            <a:ext cx="5570771" cy="3673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152401"/>
            <a:ext cx="18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4962769"/>
            <a:ext cx="389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 protons 1.6e15: consistent with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Much smaller than after 1.6e15 neutrons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60" y="892963"/>
            <a:ext cx="5076353" cy="40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57" y="1123313"/>
            <a:ext cx="5301094" cy="3657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5" y="1257496"/>
            <a:ext cx="4731528" cy="34206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343255" y="3481810"/>
            <a:ext cx="159026" cy="164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5598" y="3412821"/>
            <a:ext cx="1038152" cy="33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4159373" y="2860260"/>
            <a:ext cx="343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These are 26 MeV and 70 MeV protons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5378" y="144628"/>
            <a:ext cx="421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Compare with previous IRRAD irradiations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945903" y="617590"/>
            <a:ext cx="391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/>
              <a:t>Hara et al., </a:t>
            </a:r>
            <a:r>
              <a:rPr lang="en-US" sz="1600" dirty="0" smtClean="0"/>
              <a:t>NIMA </a:t>
            </a:r>
            <a:r>
              <a:rPr lang="en-US" sz="1600" dirty="0"/>
              <a:t>983 (2020) </a:t>
            </a:r>
            <a:r>
              <a:rPr lang="en-US" sz="1600" dirty="0" smtClean="0"/>
              <a:t>164422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doi.org/10.1016/j.nima.2020.164422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23689" y="4859184"/>
            <a:ext cx="5814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</a:t>
            </a:r>
            <a:r>
              <a:rPr lang="en-US" sz="1600" b="1" dirty="0" smtClean="0"/>
              <a:t>esults from 2018: PS protons at </a:t>
            </a:r>
            <a:r>
              <a:rPr lang="az-Cyrl-AZ" sz="1600" b="1" dirty="0" smtClean="0"/>
              <a:t>Ф</a:t>
            </a:r>
            <a:r>
              <a:rPr lang="en-US" sz="1600" b="1" dirty="0" smtClean="0"/>
              <a:t> &gt; 1e15 similar as neutrons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irradiation of QA samples with PS protons (2021)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 lower than expected but not very far from results with A17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 measured ~ 6 ± 1 </a:t>
            </a:r>
            <a:r>
              <a:rPr lang="en-US" sz="1600" dirty="0" err="1" smtClean="0">
                <a:sym typeface="Wingdings" panose="05000000000000000000" pitchFamily="2" charset="2"/>
              </a:rPr>
              <a:t>ke</a:t>
            </a:r>
            <a:r>
              <a:rPr lang="en-US" sz="1600" dirty="0" smtClean="0">
                <a:sym typeface="Wingdings" panose="05000000000000000000" pitchFamily="2" charset="2"/>
              </a:rPr>
              <a:t>….</a:t>
            </a:r>
            <a:r>
              <a:rPr lang="en-US" sz="1600" dirty="0" smtClean="0"/>
              <a:t> , expected ~ 8 ± 1 </a:t>
            </a:r>
            <a:r>
              <a:rPr lang="en-US" sz="1600" dirty="0" err="1" smtClean="0"/>
              <a:t>ke</a:t>
            </a:r>
            <a:endParaRPr lang="en-US" sz="16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825831" y="2814233"/>
            <a:ext cx="918187" cy="82352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9418272" y="2748294"/>
            <a:ext cx="20320" cy="174751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612" y="4908528"/>
            <a:ext cx="488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these measurements CCE after neutron irradiation lower than after protons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b</a:t>
            </a:r>
            <a:r>
              <a:rPr lang="en-US" sz="1600" dirty="0" smtClean="0">
                <a:sym typeface="Wingdings" panose="05000000000000000000" pitchFamily="2" charset="2"/>
              </a:rPr>
              <a:t>ut no IRRAD data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682" y="759993"/>
            <a:ext cx="3860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/>
              <a:t>Hara et al., </a:t>
            </a:r>
            <a:r>
              <a:rPr lang="en-US" sz="1600" dirty="0" smtClean="0"/>
              <a:t>NIMA 831 </a:t>
            </a:r>
            <a:r>
              <a:rPr lang="en-US" sz="1600" dirty="0"/>
              <a:t>(</a:t>
            </a:r>
            <a:r>
              <a:rPr lang="en-US" sz="1600" dirty="0" smtClean="0"/>
              <a:t>2016) 181-188</a:t>
            </a:r>
          </a:p>
          <a:p>
            <a:r>
              <a:rPr lang="en-US" sz="1600" dirty="0">
                <a:hlinkClick r:id="rId5" tooltip="Persistent link using digital object identifier"/>
              </a:rPr>
              <a:t>https://doi.org/10.1016/j.nima.2016.04.035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079274" y="2549769"/>
            <a:ext cx="152400" cy="1377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910755" y="1718896"/>
            <a:ext cx="246185" cy="228600"/>
          </a:xfrm>
          <a:prstGeom prst="star5">
            <a:avLst/>
          </a:prstGeom>
          <a:solidFill>
            <a:schemeClr val="accent1">
              <a:alpha val="6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289682" y="2543908"/>
            <a:ext cx="246185" cy="228600"/>
          </a:xfrm>
          <a:prstGeom prst="star5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894886" y="3404089"/>
            <a:ext cx="246185" cy="228600"/>
          </a:xfrm>
          <a:prstGeom prst="star5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9315451" y="3609243"/>
            <a:ext cx="246185" cy="228600"/>
          </a:xfrm>
          <a:prstGeom prst="star5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78919" y="2483825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IRRAD 22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7077808" y="2343149"/>
            <a:ext cx="123092" cy="127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90642" y="226255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IRRAD 21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9341828" y="3169627"/>
            <a:ext cx="140677" cy="131884"/>
          </a:xfrm>
          <a:prstGeom prst="ellipse">
            <a:avLst/>
          </a:prstGeom>
          <a:solidFill>
            <a:srgbClr val="55E9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67551" y="2135065"/>
            <a:ext cx="140677" cy="131884"/>
          </a:xfrm>
          <a:prstGeom prst="ellipse">
            <a:avLst/>
          </a:prstGeom>
          <a:solidFill>
            <a:srgbClr val="55E9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75988" y="2063259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QA </a:t>
            </a:r>
            <a:r>
              <a:rPr lang="en-US" sz="1200" dirty="0" err="1" smtClean="0"/>
              <a:t>Ljub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824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66" y="1055075"/>
            <a:ext cx="5606537" cy="369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81" y="18024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  <a:r>
              <a:rPr lang="en-US" b="1" u="sng" dirty="0" smtClean="0"/>
              <a:t>nnealing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9373" y="5213838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drops with annealing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ym typeface="Wingdings" panose="05000000000000000000" pitchFamily="2" charset="2"/>
              </a:rPr>
              <a:t> note: 0 min means ~ 7 days at RT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42" y="1196402"/>
            <a:ext cx="4795750" cy="3612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8338" y="5117123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drops </a:t>
            </a:r>
            <a:r>
              <a:rPr lang="en-US" smtClean="0"/>
              <a:t>with annealing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41919" r="22660" b="25757"/>
          <a:stretch/>
        </p:blipFill>
        <p:spPr>
          <a:xfrm>
            <a:off x="297480" y="2562577"/>
            <a:ext cx="5454187" cy="346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497" y="2923355"/>
            <a:ext cx="4377307" cy="377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690" y="109269"/>
            <a:ext cx="1011193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E-TCT test with QA minis irradiated with 24 GeV protons in IRRAD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ecause of dimensions and cutting of the sample E-TCT was measured with laser along the strip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different weighting field than in “standard” configuration with laser perpendicular to the strip direction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charge generated only under one strip therefore weighting field “realistic”  as when charged particle crosses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Standard E-TCT doesn’t work </a:t>
            </a:r>
            <a:r>
              <a:rPr lang="en-US" sz="1600" smtClean="0">
                <a:sym typeface="Wingdings" panose="05000000000000000000" pitchFamily="2" charset="2"/>
              </a:rPr>
              <a:t>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ym typeface="Wingdings" panose="05000000000000000000" pitchFamily="2" charset="2"/>
              </a:rPr>
              <a:t>because </a:t>
            </a:r>
            <a:r>
              <a:rPr lang="en-US" sz="1600" dirty="0" smtClean="0">
                <a:sym typeface="Wingdings" panose="05000000000000000000" pitchFamily="2" charset="2"/>
              </a:rPr>
              <a:t>of too wide edge</a:t>
            </a:r>
          </a:p>
        </p:txBody>
      </p:sp>
      <p:sp>
        <p:nvSpPr>
          <p:cNvPr id="7" name="Right Arrow 6"/>
          <p:cNvSpPr/>
          <p:nvPr/>
        </p:nvSpPr>
        <p:spPr>
          <a:xfrm rot="16352122">
            <a:off x="1367366" y="5534210"/>
            <a:ext cx="978118" cy="9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09751" y="602555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48703" y="6292839"/>
            <a:ext cx="411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under the strip form top to back side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F54-A669-47A4-A4CC-F581B6CEC801}" type="slidenum">
              <a:rPr lang="en-US" smtClean="0"/>
              <a:t>9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87938" y="2262554"/>
            <a:ext cx="296985" cy="175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847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32</cp:revision>
  <dcterms:created xsi:type="dcterms:W3CDTF">2022-08-02T13:22:24Z</dcterms:created>
  <dcterms:modified xsi:type="dcterms:W3CDTF">2022-08-05T11:57:37Z</dcterms:modified>
</cp:coreProperties>
</file>