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3" r:id="rId2"/>
    <p:sldId id="256" r:id="rId3"/>
    <p:sldId id="257" r:id="rId4"/>
    <p:sldId id="276" r:id="rId5"/>
    <p:sldId id="280" r:id="rId6"/>
    <p:sldId id="258" r:id="rId7"/>
    <p:sldId id="274" r:id="rId8"/>
    <p:sldId id="272" r:id="rId9"/>
    <p:sldId id="262" r:id="rId10"/>
    <p:sldId id="260" r:id="rId11"/>
    <p:sldId id="264" r:id="rId12"/>
    <p:sldId id="269" r:id="rId13"/>
    <p:sldId id="270" r:id="rId14"/>
    <p:sldId id="271" r:id="rId15"/>
    <p:sldId id="279" r:id="rId16"/>
    <p:sldId id="277" r:id="rId17"/>
    <p:sldId id="278" r:id="rId18"/>
    <p:sldId id="266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9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34D69-4449-41EF-95E3-B0EDE0590E69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016E0-ED38-46FB-9CC3-A874793A1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53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A7C8-0090-4CCC-96AA-665C9E88B974}" type="datetime1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85A3-660C-4541-9550-0DFD02115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47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1780-B2A5-442C-9CAC-211CA2BA827C}" type="datetime1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85A3-660C-4541-9550-0DFD02115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17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D95C-5702-48AA-8367-0323A7F77FAD}" type="datetime1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85A3-660C-4541-9550-0DFD02115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70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A19B-B2FA-4D45-804E-6CCF5F19D284}" type="datetime1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85A3-660C-4541-9550-0DFD02115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0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B702-2A33-423F-9223-62C8C2057BB4}" type="datetime1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85A3-660C-4541-9550-0DFD02115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41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E958-EA4E-4259-909C-69B23B9042A2}" type="datetime1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85A3-660C-4541-9550-0DFD02115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5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5C71-4082-4DC2-8146-ED2A68FE4B0C}" type="datetime1">
              <a:rPr lang="en-US" smtClean="0"/>
              <a:t>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85A3-660C-4541-9550-0DFD02115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5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BB01-B8A5-4994-845E-74E052AFF147}" type="datetime1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85A3-660C-4541-9550-0DFD02115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95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9000-008E-45EA-B899-ACC31D03C302}" type="datetime1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85A3-660C-4541-9550-0DFD02115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6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426A0-0941-4141-93F8-97658B55CAA8}" type="datetime1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85A3-660C-4541-9550-0DFD02115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6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30834-DE74-4FCD-90E6-A4423E4E1DD9}" type="datetime1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85A3-660C-4541-9550-0DFD02115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04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C4502-A21A-419D-9AEA-6133FFC694EF}" type="datetime1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D85A3-660C-4541-9550-0DFD02115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2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110493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oi.org/10.1016/j.nima.2016.04.035" TargetMode="External"/><Relationship Id="rId4" Type="http://schemas.openxmlformats.org/officeDocument/2006/relationships/hyperlink" Target="https://doi.org/10.1016/j.nima.2020.16442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776393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ndico.cern.ch/event/694901/contributions/2849730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6649" y="775845"/>
            <a:ext cx="9198545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Overview of studies with QA </a:t>
            </a:r>
            <a:r>
              <a:rPr lang="en-US" sz="2800" dirty="0"/>
              <a:t>pieces irradiated at IRRAD (CERN</a:t>
            </a:r>
            <a:r>
              <a:rPr lang="en-US" sz="2800" dirty="0" smtClean="0"/>
              <a:t>)</a:t>
            </a:r>
          </a:p>
          <a:p>
            <a:pPr algn="ctr"/>
            <a:endParaRPr lang="en-US" sz="2800" dirty="0"/>
          </a:p>
          <a:p>
            <a:pPr algn="ctr"/>
            <a:r>
              <a:rPr lang="en-US" sz="2000" dirty="0" smtClean="0"/>
              <a:t> Short summary of </a:t>
            </a:r>
            <a:r>
              <a:rPr lang="en-US" sz="2000" dirty="0"/>
              <a:t>c</a:t>
            </a:r>
            <a:r>
              <a:rPr lang="en-US" sz="2000" dirty="0" smtClean="0"/>
              <a:t>ontributions </a:t>
            </a:r>
            <a:r>
              <a:rPr lang="en-US" sz="2000" dirty="0" smtClean="0"/>
              <a:t>from</a:t>
            </a:r>
            <a:r>
              <a:rPr lang="en-US" sz="2000" dirty="0" smtClean="0"/>
              <a:t> many:</a:t>
            </a:r>
            <a:endParaRPr lang="en-US" sz="2000" dirty="0" smtClean="0"/>
          </a:p>
          <a:p>
            <a:pPr algn="ctr"/>
            <a:r>
              <a:rPr lang="en-US" sz="2000" dirty="0" err="1" smtClean="0"/>
              <a:t>Vitaliy</a:t>
            </a:r>
            <a:r>
              <a:rPr lang="en-US" sz="2000" dirty="0" smtClean="0"/>
              <a:t>, Jiri, Robert, Andrew</a:t>
            </a:r>
            <a:r>
              <a:rPr lang="en-US" sz="2000" dirty="0" smtClean="0"/>
              <a:t>, </a:t>
            </a:r>
            <a:r>
              <a:rPr lang="en-US" sz="2000" dirty="0" err="1" smtClean="0"/>
              <a:t>Ioannis</a:t>
            </a:r>
            <a:r>
              <a:rPr lang="en-US" sz="2000" dirty="0" smtClean="0"/>
              <a:t>, Phil</a:t>
            </a:r>
            <a:r>
              <a:rPr lang="en-US" sz="2000" dirty="0" smtClean="0"/>
              <a:t>, Shigeki et al.</a:t>
            </a:r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r>
              <a:rPr lang="en-US" sz="2000" dirty="0"/>
              <a:t>V. </a:t>
            </a:r>
            <a:r>
              <a:rPr lang="en-US" sz="2000" dirty="0" err="1"/>
              <a:t>Cindro</a:t>
            </a:r>
            <a:r>
              <a:rPr lang="en-US" sz="2000" dirty="0"/>
              <a:t>, </a:t>
            </a:r>
            <a:r>
              <a:rPr lang="en-US" sz="2000" u="sng" dirty="0"/>
              <a:t>I. Mandić</a:t>
            </a:r>
            <a:r>
              <a:rPr lang="en-US" sz="2000" dirty="0"/>
              <a:t> et al.</a:t>
            </a:r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85A3-660C-4541-9550-0DFD0211566E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66348" y="6237285"/>
            <a:ext cx="4562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ITk</a:t>
            </a:r>
            <a:r>
              <a:rPr lang="en-US" dirty="0"/>
              <a:t> strip sensor meeting </a:t>
            </a:r>
            <a:r>
              <a:rPr lang="en-US" dirty="0" smtClean="0"/>
              <a:t>12.1.2022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142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944"/>
          <a:stretch/>
        </p:blipFill>
        <p:spPr>
          <a:xfrm>
            <a:off x="1056436" y="495152"/>
            <a:ext cx="9499506" cy="54616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082" y="80683"/>
            <a:ext cx="1930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 smtClean="0"/>
              <a:t>Vitaliy</a:t>
            </a:r>
            <a:r>
              <a:rPr lang="en-US" u="sng" dirty="0" smtClean="0"/>
              <a:t> 22.12.2021: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85A3-660C-4541-9550-0DFD021156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36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945" r="13914" b="2393"/>
          <a:stretch/>
        </p:blipFill>
        <p:spPr>
          <a:xfrm>
            <a:off x="5777858" y="690559"/>
            <a:ext cx="5930153" cy="4716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55" y="2501151"/>
            <a:ext cx="4309486" cy="31088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472" y="439267"/>
            <a:ext cx="488883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Measured by Toronto,   22.12.2021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check collected charge on different ranges of strips</a:t>
            </a:r>
          </a:p>
          <a:p>
            <a:r>
              <a:rPr lang="en-US" sz="1600" dirty="0" smtClean="0"/>
              <a:t>      </a:t>
            </a:r>
            <a:r>
              <a:rPr lang="en-US" sz="1600" dirty="0" smtClean="0">
                <a:sym typeface="Wingdings" panose="05000000000000000000" pitchFamily="2" charset="2"/>
              </a:rPr>
              <a:t> </a:t>
            </a:r>
            <a:r>
              <a:rPr lang="en-US" sz="1600" dirty="0" smtClean="0"/>
              <a:t>no significant differences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en-US" sz="1600" dirty="0" smtClean="0">
                <a:sym typeface="Wingdings" panose="05000000000000000000" pitchFamily="2" charset="2"/>
              </a:rPr>
              <a:t> only </a:t>
            </a:r>
            <a:r>
              <a:rPr lang="en-US" sz="1600" dirty="0" smtClean="0"/>
              <a:t> ~ 0.5 mm vertical distance </a:t>
            </a:r>
            <a:r>
              <a:rPr lang="en-US" sz="1600" dirty="0" smtClean="0"/>
              <a:t>across </a:t>
            </a:r>
            <a:r>
              <a:rPr lang="en-US" sz="1600" dirty="0" smtClean="0"/>
              <a:t>one sensor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954741" y="1963271"/>
            <a:ext cx="2423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VPX3414-W120 (IRRAD)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6530" y="67234"/>
            <a:ext cx="2523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Uniformity in y direction</a:t>
            </a:r>
            <a:endParaRPr lang="en-US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864225" y="5490882"/>
            <a:ext cx="741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6.4 </a:t>
            </a:r>
            <a:r>
              <a:rPr lang="en-US" dirty="0" err="1" smtClean="0"/>
              <a:t>ke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69340" y="568362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87587" y="590325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5.8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55141" y="608255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6.2</a:t>
            </a:r>
            <a:endParaRPr lang="en-US" dirty="0"/>
          </a:p>
        </p:txBody>
      </p:sp>
      <p:sp>
        <p:nvSpPr>
          <p:cNvPr id="16" name="Left Brace 15"/>
          <p:cNvSpPr/>
          <p:nvPr/>
        </p:nvSpPr>
        <p:spPr>
          <a:xfrm rot="16200000">
            <a:off x="3275481" y="5256678"/>
            <a:ext cx="152402" cy="39669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908612" y="5374340"/>
            <a:ext cx="94129" cy="546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eft Brace 19"/>
          <p:cNvSpPr/>
          <p:nvPr/>
        </p:nvSpPr>
        <p:spPr>
          <a:xfrm rot="16200000">
            <a:off x="3622862" y="5335120"/>
            <a:ext cx="143436" cy="25773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 rot="16200000">
            <a:off x="4039721" y="5312709"/>
            <a:ext cx="143436" cy="25773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195483" y="5504329"/>
            <a:ext cx="183776" cy="658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688977" y="5549154"/>
            <a:ext cx="8964" cy="219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85A3-660C-4541-9550-0DFD021156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75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4599" y="314251"/>
            <a:ext cx="917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Top TCT</a:t>
            </a:r>
            <a:endParaRPr lang="en-US" b="1" u="sng" dirty="0"/>
          </a:p>
        </p:txBody>
      </p:sp>
      <p:grpSp>
        <p:nvGrpSpPr>
          <p:cNvPr id="4" name="Group 3"/>
          <p:cNvGrpSpPr/>
          <p:nvPr/>
        </p:nvGrpSpPr>
        <p:grpSpPr>
          <a:xfrm>
            <a:off x="6983524" y="1857598"/>
            <a:ext cx="1984743" cy="3763927"/>
            <a:chOff x="3962400" y="800100"/>
            <a:chExt cx="2486467" cy="4597286"/>
          </a:xfrm>
        </p:grpSpPr>
        <p:pic>
          <p:nvPicPr>
            <p:cNvPr id="5" name="Picture 2" descr="H:\analog\TCT\3d\Figs\STripBox0.pn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39655" t="4237" r="29310" b="25709"/>
            <a:stretch/>
          </p:blipFill>
          <p:spPr bwMode="auto">
            <a:xfrm>
              <a:off x="3962400" y="2247900"/>
              <a:ext cx="2057400" cy="3149486"/>
            </a:xfrm>
            <a:prstGeom prst="rect">
              <a:avLst/>
            </a:prstGeom>
            <a:noFill/>
          </p:spPr>
        </p:pic>
        <p:cxnSp>
          <p:nvCxnSpPr>
            <p:cNvPr id="6" name="Straight Connector 5"/>
            <p:cNvCxnSpPr/>
            <p:nvPr/>
          </p:nvCxnSpPr>
          <p:spPr>
            <a:xfrm>
              <a:off x="5029200" y="1790700"/>
              <a:ext cx="0" cy="457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876800" y="1790700"/>
              <a:ext cx="304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876800" y="1714500"/>
              <a:ext cx="304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029200" y="1257300"/>
              <a:ext cx="0" cy="457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791200" y="224790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4191000" y="2095500"/>
              <a:ext cx="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/>
            <p:cNvSpPr/>
            <p:nvPr/>
          </p:nvSpPr>
          <p:spPr>
            <a:xfrm>
              <a:off x="4953000" y="2017708"/>
              <a:ext cx="152399" cy="77792"/>
            </a:xfrm>
            <a:custGeom>
              <a:avLst/>
              <a:gdLst>
                <a:gd name="connsiteX0" fmla="*/ 5569 w 113519"/>
                <a:gd name="connsiteY0" fmla="*/ 65092 h 76231"/>
                <a:gd name="connsiteX1" fmla="*/ 24619 w 113519"/>
                <a:gd name="connsiteY1" fmla="*/ 26992 h 76231"/>
                <a:gd name="connsiteX2" fmla="*/ 30969 w 113519"/>
                <a:gd name="connsiteY2" fmla="*/ 7942 h 76231"/>
                <a:gd name="connsiteX3" fmla="*/ 50019 w 113519"/>
                <a:gd name="connsiteY3" fmla="*/ 1592 h 76231"/>
                <a:gd name="connsiteX4" fmla="*/ 94469 w 113519"/>
                <a:gd name="connsiteY4" fmla="*/ 26992 h 76231"/>
                <a:gd name="connsiteX5" fmla="*/ 100819 w 113519"/>
                <a:gd name="connsiteY5" fmla="*/ 46042 h 76231"/>
                <a:gd name="connsiteX6" fmla="*/ 107169 w 113519"/>
                <a:gd name="connsiteY6" fmla="*/ 71442 h 76231"/>
                <a:gd name="connsiteX7" fmla="*/ 113519 w 113519"/>
                <a:gd name="connsiteY7" fmla="*/ 71442 h 7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519" h="76231">
                  <a:moveTo>
                    <a:pt x="5569" y="65092"/>
                  </a:moveTo>
                  <a:cubicBezTo>
                    <a:pt x="21530" y="17209"/>
                    <a:pt x="0" y="76231"/>
                    <a:pt x="24619" y="26992"/>
                  </a:cubicBezTo>
                  <a:cubicBezTo>
                    <a:pt x="27612" y="21005"/>
                    <a:pt x="26236" y="12675"/>
                    <a:pt x="30969" y="7942"/>
                  </a:cubicBezTo>
                  <a:cubicBezTo>
                    <a:pt x="35702" y="3209"/>
                    <a:pt x="43669" y="3709"/>
                    <a:pt x="50019" y="1592"/>
                  </a:cubicBezTo>
                  <a:cubicBezTo>
                    <a:pt x="81912" y="7971"/>
                    <a:pt x="80973" y="0"/>
                    <a:pt x="94469" y="26992"/>
                  </a:cubicBezTo>
                  <a:cubicBezTo>
                    <a:pt x="97462" y="32979"/>
                    <a:pt x="98980" y="39606"/>
                    <a:pt x="100819" y="46042"/>
                  </a:cubicBezTo>
                  <a:cubicBezTo>
                    <a:pt x="103217" y="54433"/>
                    <a:pt x="103266" y="63636"/>
                    <a:pt x="107169" y="71442"/>
                  </a:cubicBezTo>
                  <a:cubicBezTo>
                    <a:pt x="108116" y="73335"/>
                    <a:pt x="111402" y="71442"/>
                    <a:pt x="113519" y="71442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4038600" y="2095500"/>
              <a:ext cx="914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5105400" y="2095500"/>
              <a:ext cx="914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5791200" y="2095500"/>
              <a:ext cx="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/>
            <p:nvPr/>
          </p:nvCxnSpPr>
          <p:spPr>
            <a:xfrm flipV="1">
              <a:off x="5029200" y="1714500"/>
              <a:ext cx="990600" cy="152400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/>
            <p:nvPr/>
          </p:nvCxnSpPr>
          <p:spPr>
            <a:xfrm flipV="1">
              <a:off x="5486400" y="1790700"/>
              <a:ext cx="533400" cy="304800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943600" y="1562100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/>
                <a:t>HV</a:t>
              </a:r>
              <a:endParaRPr lang="en-US" dirty="0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4800600" y="952500"/>
              <a:ext cx="457200" cy="3810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5029200" y="800100"/>
              <a:ext cx="0" cy="152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4724400" y="3048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343400" y="3048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962400" y="3048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 flipH="1" flipV="1">
            <a:off x="6416453" y="3395773"/>
            <a:ext cx="7088" cy="850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203802" y="345248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402276" y="4232202"/>
            <a:ext cx="538716" cy="7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657459" y="4125877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8422463" y="4778007"/>
            <a:ext cx="730102" cy="92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251802" y="4792183"/>
            <a:ext cx="692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strips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32194" y="829045"/>
            <a:ext cx="111367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  <a:r>
              <a:rPr lang="en-US" dirty="0" smtClean="0"/>
              <a:t>arrow laser beam (~ 10 µm at FWHM) directed to the surface of the sensor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can the surface:  5 µm steps in x,  200 µm steps in 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t each position measure collected charge caused by short (1 ns) IR laser pulse on the strip connected to the amp.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can near 2 strips, 3.4 mm apart 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884286" y="3594249"/>
            <a:ext cx="2261191" cy="7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244714" y="3331979"/>
            <a:ext cx="2416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Scan the surface </a:t>
            </a:r>
          </a:p>
          <a:p>
            <a:r>
              <a:rPr lang="en-US" dirty="0" smtClean="0"/>
              <a:t>with narrow laser beam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061527" y="5016165"/>
            <a:ext cx="1" cy="1179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145101" y="6181287"/>
            <a:ext cx="1066801" cy="14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848109" y="6255029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97734" y="501616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6DD1-4C73-4837-A9C5-FA898471644D}" type="slidenum">
              <a:rPr lang="en-US" smtClean="0"/>
              <a:t>12</a:t>
            </a:fld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85" y="3007311"/>
            <a:ext cx="4018114" cy="3013586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 flipH="1">
            <a:off x="2524339" y="2726384"/>
            <a:ext cx="16425" cy="1040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821266" y="2318173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Strip 1</a:t>
            </a:r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307327" y="2709958"/>
            <a:ext cx="0" cy="1034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193934" y="2301319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Strip 2</a:t>
            </a:r>
            <a:endParaRPr lang="en-US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2529192" y="2879387"/>
            <a:ext cx="767185" cy="31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522707" y="2568102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3.4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608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56"/>
          <a:stretch/>
        </p:blipFill>
        <p:spPr>
          <a:xfrm>
            <a:off x="6010388" y="577150"/>
            <a:ext cx="6062425" cy="55878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6236" y="584804"/>
            <a:ext cx="2502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IRRAD sample, Bias =  500 V</a:t>
            </a:r>
            <a:endParaRPr lang="en-US" sz="1600" dirty="0"/>
          </a:p>
        </p:txBody>
      </p:sp>
      <p:grpSp>
        <p:nvGrpSpPr>
          <p:cNvPr id="8" name="Group 7"/>
          <p:cNvGrpSpPr/>
          <p:nvPr/>
        </p:nvGrpSpPr>
        <p:grpSpPr>
          <a:xfrm>
            <a:off x="289216" y="1012722"/>
            <a:ext cx="5981288" cy="5019368"/>
            <a:chOff x="289216" y="1012722"/>
            <a:chExt cx="5981288" cy="501936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16" y="1012722"/>
              <a:ext cx="5981288" cy="501936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142271" y="3470787"/>
              <a:ext cx="816077" cy="983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V="1">
            <a:off x="2140688" y="4366437"/>
            <a:ext cx="645042" cy="1559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7971" y="5881881"/>
            <a:ext cx="66134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</a:t>
            </a:r>
            <a:r>
              <a:rPr lang="en-US" sz="1600" dirty="0" smtClean="0"/>
              <a:t>Strip metal</a:t>
            </a:r>
          </a:p>
          <a:p>
            <a:r>
              <a:rPr lang="en-US" sz="1600" dirty="0" smtClean="0"/>
              <a:t>(detector not perfectly  aligned with y axis of the TCT system)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676466" y="6015613"/>
            <a:ext cx="5277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Slope of collected charge along the strip can be seen</a:t>
            </a:r>
            <a:endParaRPr lang="en-US" sz="16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6DD1-4C73-4837-A9C5-FA898471644D}" type="slidenum">
              <a:rPr lang="en-US" smtClean="0"/>
              <a:t>13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4780" y="49707"/>
            <a:ext cx="917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Top TCT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47635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38" y="1584023"/>
            <a:ext cx="4926902" cy="34326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71" y="1557157"/>
            <a:ext cx="4887201" cy="3404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559" y="475045"/>
            <a:ext cx="9731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Compare slices of collected charge along </a:t>
            </a:r>
            <a:r>
              <a:rPr lang="en-US" sz="1600" b="1" i="1" dirty="0" smtClean="0"/>
              <a:t>x</a:t>
            </a:r>
            <a:r>
              <a:rPr lang="en-US" sz="1600" i="1" dirty="0" smtClean="0"/>
              <a:t> </a:t>
            </a:r>
            <a:r>
              <a:rPr lang="en-US" sz="1600" dirty="0" smtClean="0"/>
              <a:t>at two different </a:t>
            </a:r>
            <a:r>
              <a:rPr lang="en-US" sz="1600" b="1" i="1" dirty="0" smtClean="0"/>
              <a:t>y </a:t>
            </a:r>
            <a:r>
              <a:rPr lang="en-US" sz="1600" i="1" dirty="0" smtClean="0"/>
              <a:t> (</a:t>
            </a:r>
            <a:r>
              <a:rPr lang="en-US" sz="1600" dirty="0" smtClean="0"/>
              <a:t>from 2D plots on previous slides)</a:t>
            </a:r>
            <a:endParaRPr lang="en-US" sz="1600" b="1" i="1" dirty="0" smtClean="0"/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sz="1600" dirty="0" smtClean="0">
                <a:sym typeface="Wingdings" panose="05000000000000000000" pitchFamily="2" charset="2"/>
              </a:rPr>
              <a:t>IRRAD protons: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about 30 % difference between</a:t>
            </a:r>
            <a:r>
              <a:rPr lang="en-US" sz="1600" dirty="0" smtClean="0"/>
              <a:t> charge collected at low and high </a:t>
            </a:r>
            <a:r>
              <a:rPr lang="en-US" sz="1600" b="1" i="1" dirty="0" smtClean="0"/>
              <a:t>y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sz="1600" dirty="0" smtClean="0"/>
              <a:t>Neutrons (1.6e15): no significant differences between measurements at two </a:t>
            </a:r>
            <a:r>
              <a:rPr lang="en-US" sz="1600" b="1" i="1" dirty="0" smtClean="0"/>
              <a:t>y</a:t>
            </a:r>
            <a:endParaRPr lang="en-US" sz="1600" b="1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6DD1-4C73-4837-A9C5-FA898471644D}" type="slidenum">
              <a:rPr lang="en-US" smtClean="0"/>
              <a:t>14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284428" y="3961273"/>
            <a:ext cx="20556" cy="836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45258" y="4690995"/>
            <a:ext cx="1079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</a:t>
            </a:r>
            <a:r>
              <a:rPr lang="en-US" sz="1600" dirty="0" smtClean="0"/>
              <a:t>trip metal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083764" y="4530395"/>
            <a:ext cx="3690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</a:t>
            </a:r>
            <a:r>
              <a:rPr lang="en-US" sz="1600" dirty="0" smtClean="0"/>
              <a:t>strip metal</a:t>
            </a:r>
          </a:p>
          <a:p>
            <a:r>
              <a:rPr lang="en-US" dirty="0" smtClean="0"/>
              <a:t>(</a:t>
            </a:r>
            <a:r>
              <a:rPr lang="en-US" sz="1600" dirty="0" smtClean="0"/>
              <a:t>laser beam wider than for IRRAD sample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8287109" y="3544459"/>
            <a:ext cx="9172" cy="1020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7438" y="5268099"/>
            <a:ext cx="93524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points </a:t>
            </a:r>
            <a:r>
              <a:rPr lang="en-US" sz="1600" dirty="0"/>
              <a:t>scaled to same laser intensity </a:t>
            </a:r>
            <a:r>
              <a:rPr lang="en-US" sz="1600" dirty="0">
                <a:sym typeface="Wingdings" panose="05000000000000000000" pitchFamily="2" charset="2"/>
              </a:rPr>
              <a:t></a:t>
            </a:r>
            <a:r>
              <a:rPr lang="en-US" sz="1600" dirty="0"/>
              <a:t> charges </a:t>
            </a:r>
            <a:r>
              <a:rPr lang="en-US" sz="1600" dirty="0" smtClean="0"/>
              <a:t>measured with different </a:t>
            </a:r>
            <a:r>
              <a:rPr lang="en-US" sz="1600" dirty="0"/>
              <a:t>samples can be roughly </a:t>
            </a:r>
            <a:r>
              <a:rPr lang="en-US" sz="1600" dirty="0" smtClean="0"/>
              <a:t>compared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</a:t>
            </a:r>
            <a:r>
              <a:rPr lang="en-US" sz="1600" dirty="0" smtClean="0"/>
              <a:t>harge measured with IRRAD sample between 50% and 70% of charge measured with neutron sample</a:t>
            </a:r>
            <a:endParaRPr lang="en-US" sz="1600" b="1" i="1" dirty="0" smtClean="0"/>
          </a:p>
          <a:p>
            <a:r>
              <a:rPr lang="en-US" sz="1600" dirty="0" smtClean="0">
                <a:sym typeface="Wingdings" panose="05000000000000000000" pitchFamily="2" charset="2"/>
              </a:rPr>
              <a:t>        roughly consistent with Sr-90 measurements</a:t>
            </a:r>
          </a:p>
          <a:p>
            <a:r>
              <a:rPr lang="en-US" sz="1600" dirty="0" smtClean="0">
                <a:sym typeface="Wingdings" panose="05000000000000000000" pitchFamily="2" charset="2"/>
              </a:rPr>
              <a:t>        high charge (y = 1200 </a:t>
            </a:r>
            <a:r>
              <a:rPr lang="en-US" sz="1600" dirty="0" smtClean="0">
                <a:sym typeface="Wingdings" panose="05000000000000000000" pitchFamily="2" charset="2"/>
              </a:rPr>
              <a:t>µm</a:t>
            </a:r>
            <a:r>
              <a:rPr lang="en-US" sz="1600" dirty="0" smtClean="0">
                <a:sym typeface="Wingdings" panose="05000000000000000000" pitchFamily="2" charset="2"/>
              </a:rPr>
              <a:t>) measured with IRRAD sample still smaller than with neutron sample </a:t>
            </a:r>
            <a:endParaRPr lang="en-US" sz="16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24780" y="49707"/>
            <a:ext cx="917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Top TCT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98532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9890"/>
          <a:stretch/>
        </p:blipFill>
        <p:spPr>
          <a:xfrm>
            <a:off x="4332582" y="869196"/>
            <a:ext cx="7299345" cy="37763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80302" y="461727"/>
            <a:ext cx="2753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Shigeki Hirose  24.12.2021: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2231" y="227180"/>
            <a:ext cx="3845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Production sensors irradiated at CYRIC</a:t>
            </a:r>
            <a:endParaRPr lang="en-US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76652" y="978347"/>
            <a:ext cx="38498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dirty="0" smtClean="0"/>
              <a:t>production </a:t>
            </a:r>
            <a:r>
              <a:rPr lang="en-US" dirty="0" smtClean="0"/>
              <a:t>sensors irradiated with 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CYRIC </a:t>
            </a:r>
            <a:r>
              <a:rPr lang="en-US" dirty="0" smtClean="0"/>
              <a:t>protons  behave as </a:t>
            </a:r>
            <a:r>
              <a:rPr lang="en-US" dirty="0" smtClean="0"/>
              <a:t>expected!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 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263"/>
          <a:stretch/>
        </p:blipFill>
        <p:spPr>
          <a:xfrm>
            <a:off x="4578573" y="4739702"/>
            <a:ext cx="6902027" cy="132143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85A3-660C-4541-9550-0DFD021156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69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85A3-660C-4541-9550-0DFD0211566E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5351" y="132029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Conclusions</a:t>
            </a:r>
            <a:endParaRPr lang="en-US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37693" y="557978"/>
            <a:ext cx="979716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CCE </a:t>
            </a:r>
            <a:r>
              <a:rPr lang="en-US" sz="1600" dirty="0" smtClean="0"/>
              <a:t>measured</a:t>
            </a:r>
            <a:r>
              <a:rPr lang="en-US" sz="1600" dirty="0" smtClean="0"/>
              <a:t> </a:t>
            </a:r>
            <a:r>
              <a:rPr lang="en-US" sz="1600" dirty="0" smtClean="0"/>
              <a:t>with QA samples irradiated with 24 GeV p at IRRAD </a:t>
            </a:r>
            <a:r>
              <a:rPr lang="en-US" sz="1600" dirty="0" smtClean="0"/>
              <a:t>in 2021 low but not </a:t>
            </a:r>
            <a:r>
              <a:rPr lang="en-US" sz="1600" dirty="0" smtClean="0"/>
              <a:t>so unusual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en-US" sz="1600" dirty="0" smtClean="0">
                <a:sym typeface="Wingdings" panose="05000000000000000000" pitchFamily="2" charset="2"/>
              </a:rPr>
              <a:t>not </a:t>
            </a:r>
            <a:r>
              <a:rPr lang="en-US" sz="1600" dirty="0" smtClean="0">
                <a:sym typeface="Wingdings" panose="05000000000000000000" pitchFamily="2" charset="2"/>
              </a:rPr>
              <a:t>very far from results with A17 </a:t>
            </a:r>
            <a:r>
              <a:rPr lang="en-US" sz="1600" dirty="0" smtClean="0">
                <a:sym typeface="Wingdings" panose="05000000000000000000" pitchFamily="2" charset="2"/>
              </a:rPr>
              <a:t>samples: </a:t>
            </a:r>
          </a:p>
          <a:p>
            <a:pPr lvl="1"/>
            <a:r>
              <a:rPr lang="en-US" sz="1600" dirty="0" smtClean="0">
                <a:sym typeface="Wingdings" panose="05000000000000000000" pitchFamily="2" charset="2"/>
              </a:rPr>
              <a:t> expect similar CCE </a:t>
            </a:r>
            <a:r>
              <a:rPr lang="en-US" sz="1600" dirty="0" smtClean="0">
                <a:sym typeface="Wingdings" panose="05000000000000000000" pitchFamily="2" charset="2"/>
              </a:rPr>
              <a:t>after irradiation with IRRAD protons </a:t>
            </a:r>
            <a:r>
              <a:rPr lang="en-US" sz="1600" dirty="0" smtClean="0">
                <a:sym typeface="Wingdings" panose="05000000000000000000" pitchFamily="2" charset="2"/>
              </a:rPr>
              <a:t>and neutrons to </a:t>
            </a:r>
            <a:r>
              <a:rPr lang="en-US" sz="1600" dirty="0" err="1" smtClean="0">
                <a:sym typeface="Wingdings" panose="05000000000000000000" pitchFamily="2" charset="2"/>
              </a:rPr>
              <a:t>fluences</a:t>
            </a:r>
            <a:r>
              <a:rPr lang="en-US" sz="1600" dirty="0" smtClean="0">
                <a:sym typeface="Wingdings" panose="05000000000000000000" pitchFamily="2" charset="2"/>
              </a:rPr>
              <a:t> above 1e15 </a:t>
            </a:r>
            <a:r>
              <a:rPr lang="en-US" sz="1600" dirty="0" smtClean="0">
                <a:sym typeface="Wingdings" panose="05000000000000000000" pitchFamily="2" charset="2"/>
              </a:rPr>
              <a:t>n/cm</a:t>
            </a:r>
            <a:r>
              <a:rPr lang="en-US" sz="1600" b="1" baseline="30000" dirty="0" smtClean="0">
                <a:sym typeface="Wingdings" panose="05000000000000000000" pitchFamily="2" charset="2"/>
              </a:rPr>
              <a:t>2</a:t>
            </a:r>
            <a:endParaRPr lang="en-US" sz="1600" dirty="0" smtClean="0">
              <a:sym typeface="Wingdings" panose="05000000000000000000" pitchFamily="2" charset="2"/>
            </a:endParaRP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</a:t>
            </a:r>
            <a:r>
              <a:rPr lang="en-US" sz="1600" dirty="0" smtClean="0"/>
              <a:t>fter </a:t>
            </a:r>
            <a:r>
              <a:rPr lang="en-US" sz="1600" dirty="0" smtClean="0"/>
              <a:t>2021</a:t>
            </a:r>
            <a:r>
              <a:rPr lang="en-US" sz="1600" dirty="0" smtClean="0"/>
              <a:t> irradiation </a:t>
            </a:r>
            <a:r>
              <a:rPr lang="en-US" sz="1600" smtClean="0"/>
              <a:t>in</a:t>
            </a:r>
            <a:r>
              <a:rPr lang="en-US" sz="1600" smtClean="0"/>
              <a:t> IRRAD </a:t>
            </a:r>
            <a:r>
              <a:rPr lang="en-US" sz="1600" dirty="0" smtClean="0"/>
              <a:t>measured charge </a:t>
            </a:r>
            <a:r>
              <a:rPr lang="en-US" sz="1600" dirty="0" smtClean="0"/>
              <a:t>somewhat lower </a:t>
            </a:r>
            <a:r>
              <a:rPr lang="en-US" sz="1600" dirty="0" smtClean="0"/>
              <a:t>than </a:t>
            </a:r>
            <a:r>
              <a:rPr lang="en-US" sz="1600" dirty="0" smtClean="0"/>
              <a:t>after neutrons at same equivalent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en-US" sz="1600" dirty="0" err="1" smtClean="0"/>
              <a:t>fluences</a:t>
            </a:r>
            <a:r>
              <a:rPr lang="en-US" sz="1600" dirty="0" smtClean="0"/>
              <a:t> but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en-US" sz="1600" dirty="0" smtClean="0">
                <a:sym typeface="Wingdings" panose="05000000000000000000" pitchFamily="2" charset="2"/>
              </a:rPr>
              <a:t> irradiation in PS more complicated: </a:t>
            </a:r>
            <a:r>
              <a:rPr lang="en-US" sz="1600" dirty="0" err="1" smtClean="0">
                <a:sym typeface="Wingdings" panose="05000000000000000000" pitchFamily="2" charset="2"/>
              </a:rPr>
              <a:t>nonuniform</a:t>
            </a:r>
            <a:r>
              <a:rPr lang="en-US" sz="1600" dirty="0" smtClean="0">
                <a:sym typeface="Wingdings" panose="05000000000000000000" pitchFamily="2" charset="2"/>
              </a:rPr>
              <a:t> exposure, small misalignments can have significant effects … </a:t>
            </a:r>
          </a:p>
          <a:p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            expect variations between devices and between irradiation campaigns</a:t>
            </a:r>
          </a:p>
          <a:p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      results from </a:t>
            </a:r>
            <a:r>
              <a:rPr lang="en-US" sz="1600" dirty="0" smtClean="0">
                <a:sym typeface="Wingdings" panose="05000000000000000000" pitchFamily="2" charset="2"/>
              </a:rPr>
              <a:t>2021 </a:t>
            </a:r>
            <a:r>
              <a:rPr lang="en-US" sz="1600" dirty="0" smtClean="0">
                <a:sym typeface="Wingdings" panose="05000000000000000000" pitchFamily="2" charset="2"/>
              </a:rPr>
              <a:t>irradiation on low side but probably within </a:t>
            </a:r>
            <a:r>
              <a:rPr lang="en-US" sz="1600" dirty="0" smtClean="0">
                <a:sym typeface="Wingdings" panose="05000000000000000000" pitchFamily="2" charset="2"/>
              </a:rPr>
              <a:t>uncertainties</a:t>
            </a:r>
          </a:p>
          <a:p>
            <a:endParaRPr lang="en-US" sz="16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there are effects which are not well understood, indicating that there may be other effects </a:t>
            </a:r>
            <a:r>
              <a:rPr lang="en-US" sz="1600" dirty="0" smtClean="0">
                <a:sym typeface="Wingdings" panose="05000000000000000000" pitchFamily="2" charset="2"/>
              </a:rPr>
              <a:t>than misalignments</a:t>
            </a:r>
          </a:p>
          <a:p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     and beam </a:t>
            </a:r>
            <a:r>
              <a:rPr lang="en-US" sz="1600" dirty="0" err="1" smtClean="0">
                <a:sym typeface="Wingdings" panose="05000000000000000000" pitchFamily="2" charset="2"/>
              </a:rPr>
              <a:t>nonuniformity</a:t>
            </a:r>
            <a:endParaRPr lang="en-US" sz="1600" dirty="0" smtClean="0">
              <a:sym typeface="Wingdings" panose="05000000000000000000" pitchFamily="2" charset="2"/>
            </a:endParaRPr>
          </a:p>
          <a:p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      small effect of annealing on measured CCE</a:t>
            </a:r>
          </a:p>
          <a:p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      high leakage current </a:t>
            </a:r>
          </a:p>
          <a:p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      low </a:t>
            </a:r>
            <a:r>
              <a:rPr lang="en-US" sz="1600" dirty="0" err="1" smtClean="0">
                <a:sym typeface="Wingdings" panose="05000000000000000000" pitchFamily="2" charset="2"/>
              </a:rPr>
              <a:t>R</a:t>
            </a:r>
            <a:r>
              <a:rPr lang="en-US" sz="1600" b="1" baseline="-25000" dirty="0" err="1" smtClean="0">
                <a:sym typeface="Wingdings" panose="05000000000000000000" pitchFamily="2" charset="2"/>
              </a:rPr>
              <a:t>int</a:t>
            </a:r>
            <a:endParaRPr lang="en-US" b="1" baseline="-25000" dirty="0">
              <a:sym typeface="Wingdings" panose="05000000000000000000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217" y="4630487"/>
            <a:ext cx="7937558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ym typeface="Wingdings" panose="05000000000000000000" pitchFamily="2" charset="2"/>
              </a:rPr>
              <a:t>CCE after irradiation with PS protons not </a:t>
            </a:r>
            <a:r>
              <a:rPr lang="en-US" b="1" dirty="0" smtClean="0">
                <a:sym typeface="Wingdings" panose="05000000000000000000" pitchFamily="2" charset="2"/>
              </a:rPr>
              <a:t>inconsistent with previous results</a:t>
            </a:r>
            <a:endParaRPr lang="en-US" b="1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ym typeface="Wingdings" panose="05000000000000000000" pitchFamily="2" charset="2"/>
              </a:rPr>
              <a:t>CCE after </a:t>
            </a:r>
            <a:r>
              <a:rPr lang="en-US" b="1" dirty="0">
                <a:sym typeface="Wingdings" panose="05000000000000000000" pitchFamily="2" charset="2"/>
              </a:rPr>
              <a:t>irradiation of production samples with CYRIC protons as expected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ym typeface="Wingdings" panose="05000000000000000000" pitchFamily="2" charset="2"/>
              </a:rPr>
              <a:t>CCE after neutron irradiation </a:t>
            </a:r>
            <a:r>
              <a:rPr lang="en-US" b="1" dirty="0">
                <a:sym typeface="Wingdings" panose="05000000000000000000" pitchFamily="2" charset="2"/>
              </a:rPr>
              <a:t>as expected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       </a:t>
            </a:r>
            <a:r>
              <a:rPr lang="en-US" b="1" dirty="0">
                <a:sym typeface="Wingdings" panose="05000000000000000000" pitchFamily="2" charset="2"/>
              </a:rPr>
              <a:t>production detectors not different than </a:t>
            </a:r>
            <a:r>
              <a:rPr lang="en-US" b="1" dirty="0" smtClean="0">
                <a:sym typeface="Wingdings" panose="05000000000000000000" pitchFamily="2" charset="2"/>
              </a:rPr>
              <a:t>expected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24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85A3-660C-4541-9550-0DFD0211566E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3115" y="778213"/>
            <a:ext cx="1438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259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095" y="302150"/>
            <a:ext cx="2971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Older results with PS protons</a:t>
            </a:r>
            <a:endParaRPr lang="en-US" b="1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85A3-660C-4541-9550-0DFD0211566E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09" y="1419484"/>
            <a:ext cx="4584631" cy="38271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9218" y="966711"/>
            <a:ext cx="92741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A. </a:t>
            </a:r>
            <a:r>
              <a:rPr lang="en-US" sz="1600" dirty="0" err="1" smtClean="0"/>
              <a:t>Affolder</a:t>
            </a:r>
            <a:r>
              <a:rPr lang="en-US" sz="1600" dirty="0" smtClean="0"/>
              <a:t>, P. </a:t>
            </a:r>
            <a:r>
              <a:rPr lang="en-US" sz="1600" dirty="0" err="1" smtClean="0"/>
              <a:t>Allport</a:t>
            </a:r>
            <a:r>
              <a:rPr lang="en-US" sz="1600" dirty="0" smtClean="0"/>
              <a:t>, G. </a:t>
            </a:r>
            <a:r>
              <a:rPr lang="en-US" sz="1600" dirty="0" err="1" smtClean="0"/>
              <a:t>Casse</a:t>
            </a:r>
            <a:r>
              <a:rPr lang="en-US" sz="1600" dirty="0"/>
              <a:t> </a:t>
            </a:r>
            <a:r>
              <a:rPr lang="en-US" sz="1600" dirty="0" smtClean="0"/>
              <a:t>NIMA623 (2010)177–179, https</a:t>
            </a:r>
            <a:r>
              <a:rPr lang="en-US" sz="1600" dirty="0"/>
              <a:t>://doi.org/10.1016/j.nima.2010.02.187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2113" y="5262763"/>
            <a:ext cx="109896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FZ p-type, </a:t>
            </a:r>
            <a:r>
              <a:rPr lang="en-US" dirty="0" smtClean="0">
                <a:sym typeface="Wingdings" panose="05000000000000000000" pitchFamily="2" charset="2"/>
              </a:rPr>
              <a:t>MCZ p-type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     </a:t>
            </a:r>
            <a:r>
              <a:rPr lang="en-US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not much difference can be seen between </a:t>
            </a:r>
            <a:r>
              <a:rPr lang="en-US" dirty="0" err="1" smtClean="0">
                <a:solidFill>
                  <a:prstClr val="black"/>
                </a:solidFill>
              </a:rPr>
              <a:t>pions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smtClean="0">
                <a:solidFill>
                  <a:prstClr val="black"/>
                </a:solidFill>
              </a:rPr>
              <a:t>MeV protons, GeV protons </a:t>
            </a:r>
            <a:r>
              <a:rPr lang="en-US" dirty="0">
                <a:solidFill>
                  <a:prstClr val="black"/>
                </a:solidFill>
              </a:rPr>
              <a:t>and </a:t>
            </a:r>
            <a:r>
              <a:rPr lang="en-US" dirty="0" smtClean="0">
                <a:solidFill>
                  <a:prstClr val="black"/>
                </a:solidFill>
              </a:rPr>
              <a:t>neutrons above 1e15 n/cm2</a:t>
            </a:r>
            <a:endParaRPr lang="en-US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290" y="1561932"/>
            <a:ext cx="4476958" cy="33325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58567" y="2075466"/>
            <a:ext cx="1228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FZ material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08254" y="1658023"/>
            <a:ext cx="1680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MCZ</a:t>
            </a:r>
          </a:p>
          <a:p>
            <a:r>
              <a:rPr lang="en-US" dirty="0" smtClean="0"/>
              <a:t> (no PS protons)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013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85A3-660C-4541-9550-0DFD0211566E}" type="slidenum">
              <a:rPr lang="en-US" smtClean="0"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4017" y="247159"/>
            <a:ext cx="7550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Effects of irradiation with neutrons</a:t>
            </a:r>
            <a:r>
              <a:rPr lang="en-US" dirty="0" smtClean="0"/>
              <a:t>, low energy protons </a:t>
            </a:r>
            <a:r>
              <a:rPr lang="en-US" dirty="0" smtClean="0"/>
              <a:t>or</a:t>
            </a:r>
            <a:r>
              <a:rPr lang="en-US" dirty="0" smtClean="0"/>
              <a:t> </a:t>
            </a:r>
            <a:r>
              <a:rPr lang="en-US" dirty="0" smtClean="0"/>
              <a:t>PS protons </a:t>
            </a:r>
            <a:r>
              <a:rPr lang="en-US" dirty="0" smtClean="0"/>
              <a:t>different</a:t>
            </a:r>
            <a:endParaRPr lang="en-US" dirty="0"/>
          </a:p>
        </p:txBody>
      </p:sp>
      <p:pic>
        <p:nvPicPr>
          <p:cNvPr id="8" name="Picture 1" descr="I:\analog\TCT\Atlas12\pics\A12_n_p_2e15_500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4674" y="1890800"/>
            <a:ext cx="4704251" cy="330805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46062" y="1035288"/>
            <a:ext cx="7118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ym typeface="Wingdings" pitchFamily="2" charset="2"/>
              </a:rPr>
              <a:t>E-TCT,</a:t>
            </a:r>
            <a:r>
              <a:rPr lang="sl-SI" sz="1600" i="1" dirty="0">
                <a:sym typeface="Wingdings" pitchFamily="2" charset="2"/>
              </a:rPr>
              <a:t> </a:t>
            </a:r>
            <a:r>
              <a:rPr lang="en-US" sz="1600" dirty="0">
                <a:sym typeface="Wingdings" pitchFamily="2" charset="2"/>
              </a:rPr>
              <a:t>profiles normalized to same integral from 0-300 </a:t>
            </a:r>
            <a:r>
              <a:rPr lang="en-US" sz="1600" dirty="0" smtClean="0">
                <a:sym typeface="Wingdings" pitchFamily="2" charset="2"/>
              </a:rPr>
              <a:t>µm</a:t>
            </a:r>
          </a:p>
          <a:p>
            <a:r>
              <a:rPr lang="en-US" sz="1600" dirty="0" err="1" smtClean="0">
                <a:sym typeface="Wingdings" pitchFamily="2" charset="2"/>
              </a:rPr>
              <a:t>ITk</a:t>
            </a:r>
            <a:r>
              <a:rPr lang="en-US" sz="1600" dirty="0" smtClean="0">
                <a:sym typeface="Wingdings" pitchFamily="2" charset="2"/>
              </a:rPr>
              <a:t> strip sensor meeting 21</a:t>
            </a:r>
            <a:r>
              <a:rPr lang="en-US" sz="1600" baseline="30000" dirty="0" smtClean="0">
                <a:sym typeface="Wingdings" pitchFamily="2" charset="2"/>
              </a:rPr>
              <a:t>st</a:t>
            </a:r>
            <a:r>
              <a:rPr lang="en-US" sz="1600" dirty="0" smtClean="0">
                <a:sym typeface="Wingdings" pitchFamily="2" charset="2"/>
              </a:rPr>
              <a:t> of October 2015 https</a:t>
            </a:r>
            <a:r>
              <a:rPr lang="en-US" sz="1600" dirty="0">
                <a:sym typeface="Wingdings" pitchFamily="2" charset="2"/>
              </a:rPr>
              <a:t>://indico.cern.ch/event/448475</a:t>
            </a:r>
            <a:r>
              <a:rPr lang="en-US" sz="1600" dirty="0" smtClean="0">
                <a:sym typeface="Wingdings" pitchFamily="2" charset="2"/>
              </a:rPr>
              <a:t>/</a:t>
            </a:r>
            <a:endParaRPr lang="en-US" sz="1600" dirty="0">
              <a:sym typeface="Wingdings" pitchFamily="2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611" y="5181600"/>
            <a:ext cx="99575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</a:t>
            </a:r>
            <a:r>
              <a:rPr lang="en-US" sz="1600" dirty="0" smtClean="0"/>
              <a:t>ery </a:t>
            </a:r>
            <a:r>
              <a:rPr lang="en-US" sz="1600" dirty="0" smtClean="0"/>
              <a:t>different effect on velocity profile (function of E-field in the detector)  after irradiation with different particles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 PS protons profile uniform with two double peak structure (i.e. high field at the back side of the sensor</a:t>
            </a:r>
            <a:r>
              <a:rPr lang="en-US" sz="1600" dirty="0" smtClean="0"/>
              <a:t>)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</a:t>
            </a:r>
            <a:r>
              <a:rPr lang="en-US" sz="1600" dirty="0" smtClean="0">
                <a:sym typeface="Wingdings" panose="05000000000000000000" pitchFamily="2" charset="2"/>
              </a:rPr>
              <a:t> electric field profile influences charge collection</a:t>
            </a:r>
          </a:p>
          <a:p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       effective trapping probabilities may depend on irradiation particle</a:t>
            </a:r>
            <a:endParaRPr lang="en-US" sz="1600" dirty="0" smtClean="0"/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80" y="1841829"/>
            <a:ext cx="4633362" cy="3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05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86" y="1120556"/>
            <a:ext cx="6617217" cy="49259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790" y="105090"/>
            <a:ext cx="1246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Motivation</a:t>
            </a:r>
            <a:endParaRPr lang="en-US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7307580" y="676717"/>
            <a:ext cx="4669573" cy="32932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Low charge measured after irradiation </a:t>
            </a:r>
            <a:r>
              <a:rPr lang="en-US" sz="1600" dirty="0" smtClean="0"/>
              <a:t> of QA samples</a:t>
            </a:r>
            <a:r>
              <a:rPr lang="en-US" sz="1600" dirty="0"/>
              <a:t> </a:t>
            </a:r>
            <a:r>
              <a:rPr lang="en-US" sz="1600" dirty="0" smtClean="0"/>
              <a:t>at </a:t>
            </a:r>
            <a:r>
              <a:rPr lang="en-US" sz="1600" dirty="0" smtClean="0"/>
              <a:t>IRRAD (24 GeV p) to 1.6e15 </a:t>
            </a:r>
            <a:r>
              <a:rPr lang="en-US" sz="1600" dirty="0" err="1" smtClean="0"/>
              <a:t>n</a:t>
            </a:r>
            <a:r>
              <a:rPr lang="en-US" sz="1600" baseline="-25000" dirty="0" err="1" smtClean="0"/>
              <a:t>eq</a:t>
            </a:r>
            <a:r>
              <a:rPr lang="en-US" sz="1600" dirty="0" smtClean="0"/>
              <a:t>/cm</a:t>
            </a:r>
            <a:r>
              <a:rPr lang="en-US" sz="1600" baseline="30000" dirty="0" smtClean="0"/>
              <a:t>2</a:t>
            </a:r>
            <a:endParaRPr lang="en-US" sz="1600" dirty="0" smtClean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b="1" dirty="0" smtClean="0">
                <a:sym typeface="Wingdings" panose="05000000000000000000" pitchFamily="2" charset="2"/>
              </a:rPr>
              <a:t>5.9 ± 0.6 </a:t>
            </a:r>
            <a:r>
              <a:rPr lang="en-US" sz="1600" b="1" dirty="0" err="1" smtClean="0">
                <a:sym typeface="Wingdings" panose="05000000000000000000" pitchFamily="2" charset="2"/>
              </a:rPr>
              <a:t>ke</a:t>
            </a:r>
            <a:r>
              <a:rPr lang="en-US" sz="1600" b="1" dirty="0" smtClean="0">
                <a:sym typeface="Wingdings" panose="05000000000000000000" pitchFamily="2" charset="2"/>
              </a:rPr>
              <a:t> at 500 </a:t>
            </a:r>
            <a:r>
              <a:rPr lang="en-US" sz="1600" b="1" dirty="0" smtClean="0">
                <a:sym typeface="Wingdings" panose="05000000000000000000" pitchFamily="2" charset="2"/>
              </a:rPr>
              <a:t>V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ym typeface="Wingdings" panose="05000000000000000000" pitchFamily="2" charset="2"/>
            </a:endParaRPr>
          </a:p>
          <a:p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       much lower than after CYRIC </a:t>
            </a:r>
            <a:r>
              <a:rPr lang="en-US" sz="1600" dirty="0" smtClean="0">
                <a:sym typeface="Wingdings" panose="05000000000000000000" pitchFamily="2" charset="2"/>
              </a:rPr>
              <a:t>irradiation</a:t>
            </a:r>
          </a:p>
          <a:p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       below QA qualification value 6.5 </a:t>
            </a:r>
            <a:r>
              <a:rPr lang="en-US" sz="1600" dirty="0" err="1" smtClean="0">
                <a:sym typeface="Wingdings" panose="05000000000000000000" pitchFamily="2" charset="2"/>
              </a:rPr>
              <a:t>ke</a:t>
            </a:r>
            <a:endParaRPr lang="en-US" sz="1600" dirty="0" smtClean="0">
              <a:sym typeface="Wingdings" panose="05000000000000000000" pitchFamily="2" charset="2"/>
            </a:endParaRPr>
          </a:p>
          <a:p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       charge </a:t>
            </a:r>
            <a:r>
              <a:rPr lang="en-US" sz="1600" dirty="0">
                <a:sym typeface="Wingdings" panose="05000000000000000000" pitchFamily="2" charset="2"/>
              </a:rPr>
              <a:t>lower than after neutron irradiation 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        </a:t>
            </a:r>
          </a:p>
          <a:p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            (expected </a:t>
            </a:r>
            <a:r>
              <a:rPr lang="en-US" sz="1600" dirty="0">
                <a:sym typeface="Wingdings" panose="05000000000000000000" pitchFamily="2" charset="2"/>
              </a:rPr>
              <a:t>to be the most </a:t>
            </a:r>
            <a:r>
              <a:rPr lang="en-US" sz="1600" dirty="0" smtClean="0">
                <a:sym typeface="Wingdings" panose="05000000000000000000" pitchFamily="2" charset="2"/>
              </a:rPr>
              <a:t>damaging)</a:t>
            </a:r>
            <a:endParaRPr lang="en-US" sz="1600" dirty="0">
              <a:sym typeface="Wingdings" panose="05000000000000000000" pitchFamily="2" charset="2"/>
            </a:endParaRPr>
          </a:p>
          <a:p>
            <a:endParaRPr lang="en-US" sz="160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anose="05000000000000000000" pitchFamily="2" charset="2"/>
              </a:rPr>
              <a:t>l</a:t>
            </a:r>
            <a:r>
              <a:rPr lang="en-US" sz="1600" dirty="0" smtClean="0">
                <a:sym typeface="Wingdings" panose="05000000000000000000" pitchFamily="2" charset="2"/>
              </a:rPr>
              <a:t>eakage </a:t>
            </a:r>
            <a:r>
              <a:rPr lang="en-US" sz="1600" dirty="0" smtClean="0">
                <a:sym typeface="Wingdings" panose="05000000000000000000" pitchFamily="2" charset="2"/>
              </a:rPr>
              <a:t>current </a:t>
            </a:r>
            <a:r>
              <a:rPr lang="en-US" sz="1600" dirty="0" smtClean="0">
                <a:sym typeface="Wingdings" panose="05000000000000000000" pitchFamily="2" charset="2"/>
              </a:rPr>
              <a:t>higher (in mini strip detector and in MD8 diode) </a:t>
            </a:r>
            <a:r>
              <a:rPr lang="en-US" sz="1600" dirty="0" smtClean="0">
                <a:sym typeface="Wingdings" panose="05000000000000000000" pitchFamily="2" charset="2"/>
              </a:rPr>
              <a:t>than afte</a:t>
            </a:r>
            <a:r>
              <a:rPr lang="en-US" sz="1600" dirty="0" smtClean="0">
                <a:sym typeface="Wingdings" panose="05000000000000000000" pitchFamily="2" charset="2"/>
              </a:rPr>
              <a:t>r other irradiations</a:t>
            </a:r>
            <a:endParaRPr lang="en-US" sz="160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ym typeface="Wingdings" panose="05000000000000000000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2082" y="6063518"/>
            <a:ext cx="64369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A. Chisholm et al., https://cernbox.cern.ch/index.php/s/eOPo7BkGuCleNDS</a:t>
            </a:r>
            <a:endParaRPr lang="en-US" sz="1600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490245" y="5000738"/>
            <a:ext cx="3097306" cy="8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55690" y="6492875"/>
            <a:ext cx="2743200" cy="365125"/>
          </a:xfrm>
        </p:spPr>
        <p:txBody>
          <a:bodyPr/>
          <a:lstStyle/>
          <a:p>
            <a:fld id="{D63D85A3-660C-4541-9550-0DFD0211566E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9925" y="613315"/>
            <a:ext cx="671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3"/>
              </a:rPr>
              <a:t>https</a:t>
            </a:r>
            <a:r>
              <a:rPr lang="en-US" sz="1600" dirty="0">
                <a:hlinkClick r:id="rId3"/>
              </a:rPr>
              <a:t>://</a:t>
            </a:r>
            <a:r>
              <a:rPr lang="en-US" sz="1600" dirty="0" smtClean="0">
                <a:hlinkClick r:id="rId3"/>
              </a:rPr>
              <a:t>indico.cern.ch/event/1104938</a:t>
            </a:r>
            <a:r>
              <a:rPr lang="en-US" sz="1600" dirty="0" smtClean="0"/>
              <a:t> (</a:t>
            </a:r>
            <a:r>
              <a:rPr lang="en-US" sz="1600" dirty="0"/>
              <a:t>Itk strip </a:t>
            </a:r>
            <a:r>
              <a:rPr lang="en-US" sz="1600" dirty="0" smtClean="0"/>
              <a:t>sensor 15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</a:t>
            </a:r>
            <a:r>
              <a:rPr lang="en-US" sz="1600" dirty="0"/>
              <a:t>of December </a:t>
            </a:r>
            <a:r>
              <a:rPr lang="en-US" sz="1600" dirty="0" smtClean="0"/>
              <a:t>2021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329394" y="4307429"/>
            <a:ext cx="4634005" cy="110799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ym typeface="Wingdings" panose="05000000000000000000" pitchFamily="2" charset="2"/>
              </a:rPr>
              <a:t>Charge  </a:t>
            </a:r>
            <a:r>
              <a:rPr lang="en-US" sz="1600" dirty="0">
                <a:sym typeface="Wingdings" panose="05000000000000000000" pitchFamily="2" charset="2"/>
              </a:rPr>
              <a:t>collection measurements were repeated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Ljubljana </a:t>
            </a:r>
            <a:r>
              <a:rPr lang="en-US" sz="1600" dirty="0">
                <a:sym typeface="Wingdings" panose="05000000000000000000" pitchFamily="2" charset="2"/>
              </a:rPr>
              <a:t>(VPX37411: 4.4 </a:t>
            </a:r>
            <a:r>
              <a:rPr lang="en-US" sz="1600" dirty="0" err="1">
                <a:sym typeface="Wingdings" panose="05000000000000000000" pitchFamily="2" charset="2"/>
              </a:rPr>
              <a:t>ke</a:t>
            </a:r>
            <a:r>
              <a:rPr lang="en-US" sz="1600" dirty="0">
                <a:sym typeface="Wingdings" panose="05000000000000000000" pitchFamily="2" charset="2"/>
              </a:rPr>
              <a:t> @ 500 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Toronto   </a:t>
            </a:r>
            <a:r>
              <a:rPr lang="en-US" sz="1600" dirty="0">
                <a:sym typeface="Wingdings" panose="05000000000000000000" pitchFamily="2" charset="2"/>
              </a:rPr>
              <a:t>(VPX37414: 6.6 </a:t>
            </a:r>
            <a:r>
              <a:rPr lang="en-US" sz="1600" dirty="0" err="1">
                <a:sym typeface="Wingdings" panose="05000000000000000000" pitchFamily="2" charset="2"/>
              </a:rPr>
              <a:t>ke</a:t>
            </a:r>
            <a:r>
              <a:rPr lang="en-US" sz="1600" dirty="0">
                <a:sym typeface="Wingdings" panose="05000000000000000000" pitchFamily="2" charset="2"/>
              </a:rPr>
              <a:t> @ 500 V)</a:t>
            </a:r>
          </a:p>
          <a:p>
            <a:r>
              <a:rPr lang="en-US" sz="1600" dirty="0">
                <a:sym typeface="Wingdings" panose="05000000000000000000" pitchFamily="2" charset="2"/>
              </a:rPr>
              <a:t>       Birmingham results confirmed </a:t>
            </a:r>
            <a:endParaRPr lang="en-US" sz="1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06546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061" y="1140897"/>
            <a:ext cx="5301094" cy="36572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75" y="1257496"/>
            <a:ext cx="4731528" cy="342068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343255" y="3481810"/>
            <a:ext cx="159026" cy="1647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105598" y="3412821"/>
            <a:ext cx="1208898" cy="340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5400000">
            <a:off x="4159373" y="2860260"/>
            <a:ext cx="3438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These are 26 MeV and 70 MeV protons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75378" y="144628"/>
            <a:ext cx="4212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Compare with previous IRRAD irradiations</a:t>
            </a:r>
            <a:endParaRPr lang="en-US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6945903" y="617590"/>
            <a:ext cx="3913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K. </a:t>
            </a:r>
            <a:r>
              <a:rPr lang="en-US" sz="1600" dirty="0"/>
              <a:t>Hara et al., </a:t>
            </a:r>
            <a:r>
              <a:rPr lang="en-US" sz="1600" dirty="0" smtClean="0"/>
              <a:t>NIMA </a:t>
            </a:r>
            <a:r>
              <a:rPr lang="en-US" sz="1600" dirty="0"/>
              <a:t>983 (2020) </a:t>
            </a:r>
            <a:r>
              <a:rPr lang="en-US" sz="1600" dirty="0" smtClean="0"/>
              <a:t>164422</a:t>
            </a:r>
          </a:p>
          <a:p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doi.org/10.1016/j.nima.2020.164422</a:t>
            </a:r>
            <a:endParaRPr lang="en-US" sz="1600" dirty="0"/>
          </a:p>
        </p:txBody>
      </p:sp>
      <p:cxnSp>
        <p:nvCxnSpPr>
          <p:cNvPr id="13" name="Straight Arrow Connector 12"/>
          <p:cNvCxnSpPr>
            <a:endCxn id="4" idx="5"/>
          </p:cNvCxnSpPr>
          <p:nvPr/>
        </p:nvCxnSpPr>
        <p:spPr>
          <a:xfrm flipH="1" flipV="1">
            <a:off x="9478992" y="3622395"/>
            <a:ext cx="235827" cy="324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392716" y="3882313"/>
            <a:ext cx="2239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QA IRRAD data (</a:t>
            </a:r>
            <a:r>
              <a:rPr lang="en-US" dirty="0" smtClean="0"/>
              <a:t>2021)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23689" y="4859184"/>
            <a:ext cx="58147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r</a:t>
            </a:r>
            <a:r>
              <a:rPr lang="en-US" sz="1600" b="1" dirty="0" smtClean="0"/>
              <a:t>esults from 2018: PS </a:t>
            </a:r>
            <a:r>
              <a:rPr lang="en-US" sz="1600" b="1" dirty="0" smtClean="0"/>
              <a:t>protons at </a:t>
            </a:r>
            <a:r>
              <a:rPr lang="az-Cyrl-AZ" sz="1600" b="1" dirty="0" smtClean="0"/>
              <a:t>Ф</a:t>
            </a:r>
            <a:r>
              <a:rPr lang="en-US" sz="1600" b="1" dirty="0" smtClean="0"/>
              <a:t> &gt; 1e15 similar as neutrons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irradiation </a:t>
            </a:r>
            <a:r>
              <a:rPr lang="en-US" sz="1600" dirty="0" smtClean="0"/>
              <a:t>of QA samples with PS </a:t>
            </a:r>
            <a:r>
              <a:rPr lang="en-US" sz="1600" dirty="0" smtClean="0"/>
              <a:t>protons (2021)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</a:t>
            </a:r>
            <a:r>
              <a:rPr lang="en-US" sz="1600" dirty="0" smtClean="0">
                <a:sym typeface="Wingdings" panose="05000000000000000000" pitchFamily="2" charset="2"/>
              </a:rPr>
              <a:t> lower than expected but </a:t>
            </a:r>
            <a:r>
              <a:rPr lang="en-US" sz="1600" dirty="0" smtClean="0">
                <a:sym typeface="Wingdings" panose="05000000000000000000" pitchFamily="2" charset="2"/>
              </a:rPr>
              <a:t>not very </a:t>
            </a:r>
            <a:r>
              <a:rPr lang="en-US" sz="1600" dirty="0" smtClean="0">
                <a:sym typeface="Wingdings" panose="05000000000000000000" pitchFamily="2" charset="2"/>
              </a:rPr>
              <a:t>far from results with A17</a:t>
            </a:r>
          </a:p>
          <a:p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           </a:t>
            </a:r>
            <a:r>
              <a:rPr lang="en-US" sz="1600" dirty="0" smtClean="0">
                <a:sym typeface="Wingdings" panose="05000000000000000000" pitchFamily="2" charset="2"/>
              </a:rPr>
              <a:t>measured </a:t>
            </a:r>
            <a:r>
              <a:rPr lang="en-US" sz="1600" dirty="0" smtClean="0">
                <a:sym typeface="Wingdings" panose="05000000000000000000" pitchFamily="2" charset="2"/>
              </a:rPr>
              <a:t>~ 6 ± 1 </a:t>
            </a:r>
            <a:r>
              <a:rPr lang="en-US" sz="1600" dirty="0" err="1" smtClean="0">
                <a:sym typeface="Wingdings" panose="05000000000000000000" pitchFamily="2" charset="2"/>
              </a:rPr>
              <a:t>ke</a:t>
            </a:r>
            <a:r>
              <a:rPr lang="en-US" sz="1600" dirty="0" smtClean="0">
                <a:sym typeface="Wingdings" panose="05000000000000000000" pitchFamily="2" charset="2"/>
              </a:rPr>
              <a:t>….</a:t>
            </a:r>
            <a:r>
              <a:rPr lang="en-US" sz="1600" dirty="0" smtClean="0"/>
              <a:t> , </a:t>
            </a:r>
            <a:r>
              <a:rPr lang="en-US" sz="1600" dirty="0" smtClean="0"/>
              <a:t>expected </a:t>
            </a:r>
            <a:r>
              <a:rPr lang="en-US" sz="1600" dirty="0" smtClean="0"/>
              <a:t>~ 8 ± 1 </a:t>
            </a:r>
            <a:r>
              <a:rPr lang="en-US" sz="1600" dirty="0" err="1" smtClean="0"/>
              <a:t>ke</a:t>
            </a:r>
            <a:endParaRPr lang="en-US" sz="1600" dirty="0" smtClean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8830227" y="2840610"/>
            <a:ext cx="918187" cy="823528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9418272" y="2748294"/>
            <a:ext cx="20320" cy="174751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85A3-660C-4541-9550-0DFD0211566E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6612" y="4908528"/>
            <a:ext cx="4886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</a:t>
            </a:r>
            <a:r>
              <a:rPr lang="en-US" sz="1600" dirty="0" smtClean="0"/>
              <a:t>n </a:t>
            </a:r>
            <a:r>
              <a:rPr lang="en-US" sz="1600" dirty="0" smtClean="0"/>
              <a:t>these measurements CCE after neutron irradiation lower than after protons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US" sz="1600" dirty="0">
                <a:sym typeface="Wingdings" panose="05000000000000000000" pitchFamily="2" charset="2"/>
              </a:rPr>
              <a:t>b</a:t>
            </a:r>
            <a:r>
              <a:rPr lang="en-US" sz="1600" dirty="0" smtClean="0">
                <a:sym typeface="Wingdings" panose="05000000000000000000" pitchFamily="2" charset="2"/>
              </a:rPr>
              <a:t>ut no IRRAD data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777682" y="759993"/>
            <a:ext cx="3860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K. </a:t>
            </a:r>
            <a:r>
              <a:rPr lang="en-US" sz="1600" dirty="0"/>
              <a:t>Hara et al., </a:t>
            </a:r>
            <a:r>
              <a:rPr lang="en-US" sz="1600" dirty="0" smtClean="0"/>
              <a:t>NIMA 831 </a:t>
            </a:r>
            <a:r>
              <a:rPr lang="en-US" sz="1600" dirty="0"/>
              <a:t>(</a:t>
            </a:r>
            <a:r>
              <a:rPr lang="en-US" sz="1600" dirty="0" smtClean="0"/>
              <a:t>2016) 181-188</a:t>
            </a:r>
          </a:p>
          <a:p>
            <a:r>
              <a:rPr lang="en-US" sz="1600" dirty="0">
                <a:hlinkClick r:id="rId5" tooltip="Persistent link using digital object identifier"/>
              </a:rPr>
              <a:t>https://doi.org/10.1016/j.nima.2016.04.035</a:t>
            </a:r>
            <a:endParaRPr lang="en-US" sz="16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528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85A3-660C-4541-9550-0DFD0211566E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82" y="1928848"/>
            <a:ext cx="5301405" cy="3264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354" y="958182"/>
            <a:ext cx="50574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PS irradiation results with A17 presented at strip sensor meeting </a:t>
            </a:r>
            <a:r>
              <a:rPr lang="en-US" sz="1600" b="1" dirty="0" smtClean="0"/>
              <a:t>23. Nov. 2018  </a:t>
            </a:r>
          </a:p>
          <a:p>
            <a:r>
              <a:rPr lang="en-US" sz="1600" dirty="0" smtClean="0"/>
              <a:t>      </a:t>
            </a:r>
            <a:r>
              <a:rPr lang="en-US" sz="1600" u="sng" dirty="0" smtClean="0">
                <a:solidFill>
                  <a:schemeClr val="accent1">
                    <a:lumMod val="75000"/>
                  </a:schemeClr>
                </a:solidFill>
              </a:rPr>
              <a:t>https</a:t>
            </a:r>
            <a:r>
              <a:rPr lang="en-US" sz="1600" u="sng" dirty="0">
                <a:solidFill>
                  <a:schemeClr val="accent1">
                    <a:lumMod val="75000"/>
                  </a:schemeClr>
                </a:solidFill>
              </a:rPr>
              <a:t>://indico.cern.ch/event/776393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203" y="5223280"/>
            <a:ext cx="5644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QA irradiation (2020): 1.5e15:  current ~ 35 </a:t>
            </a:r>
            <a:r>
              <a:rPr lang="en-US" sz="1600" dirty="0" err="1" smtClean="0"/>
              <a:t>uA</a:t>
            </a:r>
            <a:r>
              <a:rPr lang="en-US" sz="1600" dirty="0" smtClean="0"/>
              <a:t> @ 500 V</a:t>
            </a:r>
          </a:p>
          <a:p>
            <a:r>
              <a:rPr lang="en-US" sz="1600" dirty="0" smtClean="0"/>
              <a:t>      </a:t>
            </a:r>
            <a:r>
              <a:rPr lang="en-US" sz="1600" dirty="0" smtClean="0">
                <a:sym typeface="Wingdings" panose="05000000000000000000" pitchFamily="2" charset="2"/>
              </a:rPr>
              <a:t> consistent with 2018 </a:t>
            </a:r>
            <a:r>
              <a:rPr lang="en-US" sz="1600" dirty="0" smtClean="0">
                <a:sym typeface="Wingdings" panose="05000000000000000000" pitchFamily="2" charset="2"/>
              </a:rPr>
              <a:t>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anose="05000000000000000000" pitchFamily="2" charset="2"/>
              </a:rPr>
              <a:t>w</a:t>
            </a:r>
            <a:r>
              <a:rPr lang="en-US" sz="1600" dirty="0" smtClean="0">
                <a:sym typeface="Wingdings" panose="05000000000000000000" pitchFamily="2" charset="2"/>
              </a:rPr>
              <a:t>ith: </a:t>
            </a:r>
            <a:r>
              <a:rPr lang="az-Cyrl-AZ" sz="1600" dirty="0" smtClean="0">
                <a:sym typeface="Wingdings" panose="05000000000000000000" pitchFamily="2" charset="2"/>
              </a:rPr>
              <a:t>Ф</a:t>
            </a:r>
            <a:r>
              <a:rPr lang="en-US" sz="1600" baseline="-25000" dirty="0" err="1" smtClean="0">
                <a:sym typeface="Wingdings" panose="05000000000000000000" pitchFamily="2" charset="2"/>
              </a:rPr>
              <a:t>eq</a:t>
            </a:r>
            <a:r>
              <a:rPr lang="en-US" sz="1600" dirty="0" smtClean="0">
                <a:sym typeface="Wingdings" panose="05000000000000000000" pitchFamily="2" charset="2"/>
              </a:rPr>
              <a:t> = 1.5e15 n/cm</a:t>
            </a:r>
            <a:r>
              <a:rPr lang="en-US" sz="1600" baseline="30000" dirty="0" smtClean="0">
                <a:sym typeface="Wingdings" panose="05000000000000000000" pitchFamily="2" charset="2"/>
              </a:rPr>
              <a:t>2  </a:t>
            </a:r>
            <a:r>
              <a:rPr lang="en-US" sz="1600" dirty="0" smtClean="0">
                <a:sym typeface="Wingdings" panose="05000000000000000000" pitchFamily="2" charset="2"/>
              </a:rPr>
              <a:t> , </a:t>
            </a:r>
            <a:r>
              <a:rPr lang="el-GR" sz="1600" dirty="0" smtClean="0">
                <a:sym typeface="Wingdings" panose="05000000000000000000" pitchFamily="2" charset="2"/>
              </a:rPr>
              <a:t>α</a:t>
            </a:r>
            <a:r>
              <a:rPr lang="en-US" sz="1600" dirty="0" smtClean="0">
                <a:sym typeface="Wingdings" panose="05000000000000000000" pitchFamily="2" charset="2"/>
              </a:rPr>
              <a:t> = 4e-17 </a:t>
            </a:r>
            <a:r>
              <a:rPr lang="en-US" sz="1600" dirty="0" err="1" smtClean="0">
                <a:sym typeface="Wingdings" panose="05000000000000000000" pitchFamily="2" charset="2"/>
              </a:rPr>
              <a:t>Acm</a:t>
            </a:r>
            <a:r>
              <a:rPr lang="en-US" sz="1600" dirty="0" smtClean="0">
                <a:sym typeface="Wingdings" panose="05000000000000000000" pitchFamily="2" charset="2"/>
              </a:rPr>
              <a:t>, T = -20°C, fully depleted mini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sensor, area 8x8 mm</a:t>
            </a:r>
            <a:r>
              <a:rPr lang="en-US" sz="1600" b="1" baseline="30000" dirty="0" smtClean="0">
                <a:sym typeface="Wingdings" panose="05000000000000000000" pitchFamily="2" charset="2"/>
              </a:rPr>
              <a:t>2</a:t>
            </a:r>
            <a:r>
              <a:rPr lang="en-US" sz="1600" dirty="0" smtClean="0">
                <a:sym typeface="Wingdings" panose="05000000000000000000" pitchFamily="2" charset="2"/>
              </a:rPr>
              <a:t>: </a:t>
            </a:r>
            <a:r>
              <a:rPr lang="en-US" sz="1600" b="1" dirty="0" smtClean="0">
                <a:sym typeface="Wingdings" panose="05000000000000000000" pitchFamily="2" charset="2"/>
              </a:rPr>
              <a:t>I </a:t>
            </a:r>
            <a:r>
              <a:rPr lang="en-US" sz="1600" b="1" dirty="0">
                <a:sym typeface="Wingdings" panose="05000000000000000000" pitchFamily="2" charset="2"/>
              </a:rPr>
              <a:t>=</a:t>
            </a:r>
            <a:r>
              <a:rPr lang="en-US" sz="1600" b="1" dirty="0" smtClean="0">
                <a:sym typeface="Wingdings" panose="05000000000000000000" pitchFamily="2" charset="2"/>
              </a:rPr>
              <a:t> 21 </a:t>
            </a:r>
            <a:r>
              <a:rPr lang="en-US" sz="1600" b="1" dirty="0" smtClean="0">
                <a:sym typeface="Wingdings" panose="05000000000000000000" pitchFamily="2" charset="2"/>
              </a:rPr>
              <a:t>µ</a:t>
            </a:r>
            <a:r>
              <a:rPr lang="en-US" sz="1600" b="1" dirty="0" smtClean="0">
                <a:sym typeface="Wingdings" panose="05000000000000000000" pitchFamily="2" charset="2"/>
              </a:rPr>
              <a:t>A</a:t>
            </a:r>
            <a:endParaRPr lang="en-US" sz="1600" b="1" baseline="30000" dirty="0" smtClean="0">
              <a:sym typeface="Wingdings" panose="05000000000000000000" pitchFamily="2" charset="2"/>
            </a:endParaRPr>
          </a:p>
          <a:p>
            <a:r>
              <a:rPr lang="en-US" sz="1600" dirty="0" smtClean="0">
                <a:sym typeface="Wingdings" panose="05000000000000000000" pitchFamily="2" charset="2"/>
              </a:rPr>
              <a:t>       current larger than calculated </a:t>
            </a:r>
            <a:endParaRPr lang="en-US" sz="1600" dirty="0" smtClean="0">
              <a:sym typeface="Wingdings" panose="05000000000000000000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5374" y="1873044"/>
            <a:ext cx="2281610" cy="346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A17, PS irradiation, 2018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07360" y="83977"/>
            <a:ext cx="4212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Compare with previous IRRAD irradiations</a:t>
            </a:r>
            <a:endParaRPr lang="en-US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939073" y="1879260"/>
            <a:ext cx="1176191" cy="346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U. </a:t>
            </a:r>
            <a:r>
              <a:rPr lang="en-US" sz="1600" dirty="0" err="1" smtClean="0"/>
              <a:t>Soldevila</a:t>
            </a:r>
            <a:endParaRPr lang="en-US" sz="1600" dirty="0"/>
          </a:p>
        </p:txBody>
      </p:sp>
      <p:sp>
        <p:nvSpPr>
          <p:cNvPr id="18" name="Cross 17"/>
          <p:cNvSpPr/>
          <p:nvPr/>
        </p:nvSpPr>
        <p:spPr>
          <a:xfrm>
            <a:off x="3071003" y="2789207"/>
            <a:ext cx="356559" cy="345057"/>
          </a:xfrm>
          <a:prstGeom prst="plus">
            <a:avLst>
              <a:gd name="adj" fmla="val 433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620371" y="3153335"/>
            <a:ext cx="1499347" cy="2191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33883" y="456666"/>
            <a:ext cx="65271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Birmingham reports at </a:t>
            </a:r>
            <a:r>
              <a:rPr lang="en-US" sz="1600" dirty="0" err="1" smtClean="0"/>
              <a:t>ITk</a:t>
            </a:r>
            <a:r>
              <a:rPr lang="en-US" sz="1600" dirty="0" smtClean="0"/>
              <a:t> meeting 15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Dec. 2021:</a:t>
            </a:r>
          </a:p>
          <a:p>
            <a:r>
              <a:rPr lang="en-US" sz="1600" dirty="0" smtClean="0"/>
              <a:t>     </a:t>
            </a:r>
            <a:r>
              <a:rPr lang="en-US" sz="1600" dirty="0" smtClean="0">
                <a:sym typeface="Wingdings" panose="05000000000000000000" pitchFamily="2" charset="2"/>
              </a:rPr>
              <a:t> “n</a:t>
            </a:r>
            <a:r>
              <a:rPr lang="en-US" sz="1600" dirty="0" smtClean="0"/>
              <a:t>o </a:t>
            </a:r>
            <a:r>
              <a:rPr lang="en-US" sz="1600" dirty="0"/>
              <a:t>improvement in CCE after annealing, though 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      leakage </a:t>
            </a:r>
            <a:r>
              <a:rPr lang="en-US" sz="1600" dirty="0"/>
              <a:t>current is </a:t>
            </a:r>
            <a:r>
              <a:rPr lang="en-US" sz="1600" dirty="0" smtClean="0"/>
              <a:t>reduced”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 effect of annealing on CCE after PS irradiation reported also by Toronto </a:t>
            </a:r>
            <a:r>
              <a:rPr lang="en-US" sz="1600" dirty="0"/>
              <a:t>in </a:t>
            </a:r>
            <a:r>
              <a:rPr lang="en-US" sz="1600" dirty="0" smtClean="0"/>
              <a:t>2018 ( </a:t>
            </a:r>
            <a:r>
              <a:rPr lang="en-US" sz="1600" dirty="0" smtClean="0">
                <a:hlinkClick r:id="rId3"/>
              </a:rPr>
              <a:t>https</a:t>
            </a:r>
            <a:r>
              <a:rPr lang="en-US" sz="1600" dirty="0">
                <a:hlinkClick r:id="rId3"/>
              </a:rPr>
              <a:t>://</a:t>
            </a:r>
            <a:r>
              <a:rPr lang="en-US" sz="1600" dirty="0" smtClean="0">
                <a:hlinkClick r:id="rId3"/>
              </a:rPr>
              <a:t>indico.cern.ch/event/776393/</a:t>
            </a:r>
            <a:r>
              <a:rPr lang="en-US" sz="1600" dirty="0" smtClean="0"/>
              <a:t> )</a:t>
            </a:r>
            <a:endParaRPr lang="en-US" sz="1600" dirty="0"/>
          </a:p>
          <a:p>
            <a:r>
              <a:rPr lang="en-US" sz="1600" dirty="0" smtClean="0"/>
              <a:t>      (but </a:t>
            </a:r>
            <a:r>
              <a:rPr lang="en-US" sz="1600" dirty="0"/>
              <a:t>Valencia measured some effect of annealing at 5e14 in 2018)</a:t>
            </a:r>
          </a:p>
          <a:p>
            <a:endParaRPr lang="en-US" sz="16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022" y="2285688"/>
            <a:ext cx="5502341" cy="32518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88986" y="5560922"/>
            <a:ext cx="6152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 effect of annealing </a:t>
            </a:r>
            <a:r>
              <a:rPr lang="en-US" sz="1600" dirty="0" smtClean="0">
                <a:sym typeface="Wingdings" panose="05000000000000000000" pitchFamily="2" charset="2"/>
              </a:rPr>
              <a:t>might be a sign of unintentional annealing during irradiation </a:t>
            </a:r>
            <a:endParaRPr lang="en-US" sz="16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152401" y="533400"/>
            <a:ext cx="899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Current</a:t>
            </a:r>
            <a:endParaRPr lang="en-US" u="sng" dirty="0"/>
          </a:p>
        </p:txBody>
      </p:sp>
      <p:sp>
        <p:nvSpPr>
          <p:cNvPr id="22" name="TextBox 21"/>
          <p:cNvSpPr txBox="1"/>
          <p:nvPr/>
        </p:nvSpPr>
        <p:spPr>
          <a:xfrm>
            <a:off x="5620870" y="58271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Annealing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018318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85A3-660C-4541-9550-0DFD0211566E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48" y="1473470"/>
            <a:ext cx="4596801" cy="35369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1836" y="5129712"/>
            <a:ext cx="8224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</a:t>
            </a:r>
            <a:r>
              <a:rPr lang="en-US" sz="1600" dirty="0" smtClean="0"/>
              <a:t>ow measured values, lower than specification ( </a:t>
            </a:r>
            <a:r>
              <a:rPr lang="en-US" sz="1600" dirty="0" err="1" smtClean="0"/>
              <a:t>R</a:t>
            </a:r>
            <a:r>
              <a:rPr lang="en-US" sz="1600" baseline="-25000" dirty="0" err="1" smtClean="0"/>
              <a:t>int</a:t>
            </a:r>
            <a:r>
              <a:rPr lang="en-US" sz="1600" dirty="0" smtClean="0"/>
              <a:t> &gt; 10x </a:t>
            </a:r>
            <a:r>
              <a:rPr lang="en-US" sz="1600" dirty="0" err="1" smtClean="0"/>
              <a:t>R</a:t>
            </a:r>
            <a:r>
              <a:rPr lang="en-US" sz="1600" baseline="-25000" dirty="0" err="1" smtClean="0"/>
              <a:t>bias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 )</a:t>
            </a:r>
            <a:endParaRPr lang="en-US" sz="1600" baseline="-25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not directl</a:t>
            </a:r>
            <a:r>
              <a:rPr lang="en-US" sz="1600" dirty="0" smtClean="0"/>
              <a:t>y comparable with 2018 measurements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(now measured on Test-chip, in 2018 with mini sensors, …)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en-US" sz="1600" dirty="0" smtClean="0">
                <a:sym typeface="Wingdings" panose="05000000000000000000" pitchFamily="2" charset="2"/>
              </a:rPr>
              <a:t> low </a:t>
            </a:r>
            <a:r>
              <a:rPr lang="en-US" sz="1600" dirty="0" err="1" smtClean="0">
                <a:sym typeface="Wingdings" panose="05000000000000000000" pitchFamily="2" charset="2"/>
              </a:rPr>
              <a:t>R</a:t>
            </a:r>
            <a:r>
              <a:rPr lang="en-US" sz="1600" baseline="-25000" dirty="0" err="1" smtClean="0">
                <a:sym typeface="Wingdings" panose="05000000000000000000" pitchFamily="2" charset="2"/>
              </a:rPr>
              <a:t>int</a:t>
            </a:r>
            <a:r>
              <a:rPr lang="en-US" sz="1600" dirty="0" smtClean="0">
                <a:sym typeface="Wingdings" panose="05000000000000000000" pitchFamily="2" charset="2"/>
              </a:rPr>
              <a:t> values may be a sign of larger TID than expe</a:t>
            </a:r>
            <a:r>
              <a:rPr lang="en-US" sz="1600" dirty="0" smtClean="0">
                <a:sym typeface="Wingdings" panose="05000000000000000000" pitchFamily="2" charset="2"/>
              </a:rPr>
              <a:t>cted (66 </a:t>
            </a:r>
            <a:r>
              <a:rPr lang="en-US" sz="1600" dirty="0" err="1" smtClean="0">
                <a:sym typeface="Wingdings" panose="05000000000000000000" pitchFamily="2" charset="2"/>
              </a:rPr>
              <a:t>Mrad</a:t>
            </a:r>
            <a:r>
              <a:rPr lang="en-US" sz="1600" dirty="0" smtClean="0">
                <a:sym typeface="Wingdings" panose="05000000000000000000" pitchFamily="2" charset="2"/>
              </a:rPr>
              <a:t>)</a:t>
            </a: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81964" y="971273"/>
            <a:ext cx="44028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</a:t>
            </a:r>
            <a:r>
              <a:rPr lang="en-US" sz="1600" dirty="0"/>
              <a:t>. Chisholm et al</a:t>
            </a:r>
            <a:r>
              <a:rPr lang="en-US" sz="1600" dirty="0" smtClean="0"/>
              <a:t>., </a:t>
            </a:r>
            <a:r>
              <a:rPr lang="en-US" sz="1600" dirty="0" err="1" smtClean="0"/>
              <a:t>ITk</a:t>
            </a:r>
            <a:r>
              <a:rPr lang="en-US" sz="1600" dirty="0" smtClean="0"/>
              <a:t> sensor meeting </a:t>
            </a:r>
            <a:r>
              <a:rPr lang="en-US" sz="1600" dirty="0" smtClean="0"/>
              <a:t>15.12.2021</a:t>
            </a:r>
            <a:r>
              <a:rPr lang="en-US" sz="1600" dirty="0"/>
              <a:t>: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01706" y="163606"/>
            <a:ext cx="2079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 smtClean="0"/>
              <a:t>Interstrip</a:t>
            </a:r>
            <a:r>
              <a:rPr lang="en-US" b="1" u="sng" dirty="0" smtClean="0"/>
              <a:t> resistance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957560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323" y="46925"/>
            <a:ext cx="1174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Dosimetry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82558" y="429901"/>
            <a:ext cx="4298613" cy="63709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t-BR" sz="1600" dirty="0" smtClean="0"/>
              <a:t>J. Kroll (20.12.2021):</a:t>
            </a:r>
          </a:p>
          <a:p>
            <a:r>
              <a:rPr lang="pt-BR" sz="1600" b="1" dirty="0" smtClean="0"/>
              <a:t>Requested fluneces:</a:t>
            </a:r>
          </a:p>
          <a:p>
            <a:r>
              <a:rPr lang="pt-BR" sz="1600" dirty="0"/>
              <a:t>Testchip&amp;MD8: TID = 66 Mrad -&gt; </a:t>
            </a:r>
            <a:r>
              <a:rPr lang="pt-BR" sz="1600" b="1" dirty="0"/>
              <a:t>2.182E15 p/cm</a:t>
            </a:r>
            <a:r>
              <a:rPr lang="pt-BR" sz="1600" b="1" baseline="30000" dirty="0"/>
              <a:t>2</a:t>
            </a:r>
          </a:p>
          <a:p>
            <a:r>
              <a:rPr lang="pt-BR" sz="1600" dirty="0"/>
              <a:t>Mini&amp;MD8: fluence = 1.6E15 neq/cm2 </a:t>
            </a:r>
            <a:endParaRPr lang="pt-BR" sz="1600" dirty="0" smtClean="0"/>
          </a:p>
          <a:p>
            <a:r>
              <a:rPr lang="pt-BR" sz="1600" dirty="0"/>
              <a:t> </a:t>
            </a:r>
            <a:r>
              <a:rPr lang="pt-BR" sz="1600" dirty="0" smtClean="0"/>
              <a:t>                     -&gt; </a:t>
            </a:r>
            <a:r>
              <a:rPr lang="pt-BR" sz="1600" dirty="0"/>
              <a:t>83.45 Mrad -&gt; </a:t>
            </a:r>
            <a:r>
              <a:rPr lang="pt-BR" sz="1600" b="1" dirty="0"/>
              <a:t>2.759E15 p/cm</a:t>
            </a:r>
            <a:r>
              <a:rPr lang="pt-BR" sz="1600" b="1" baseline="30000" dirty="0"/>
              <a:t>2</a:t>
            </a:r>
          </a:p>
          <a:p>
            <a:r>
              <a:rPr lang="pt-BR" sz="1600" b="1" dirty="0" smtClean="0"/>
              <a:t>Delivered:</a:t>
            </a:r>
          </a:p>
          <a:p>
            <a:r>
              <a:rPr lang="pt-BR" sz="1600" dirty="0" smtClean="0"/>
              <a:t>Testchip&amp;MD8</a:t>
            </a:r>
            <a:r>
              <a:rPr lang="pt-BR" sz="1600" dirty="0"/>
              <a:t>:</a:t>
            </a:r>
          </a:p>
          <a:p>
            <a:r>
              <a:rPr lang="pt-BR" sz="1600" dirty="0"/>
              <a:t>- DOS-004259.2 -&gt; 2.23e15 (err. 7%)</a:t>
            </a:r>
          </a:p>
          <a:p>
            <a:r>
              <a:rPr lang="pt-BR" sz="1600" dirty="0"/>
              <a:t>- DOS-004260.2 -&gt; 2.36e15 (err. 7%)</a:t>
            </a:r>
          </a:p>
          <a:p>
            <a:r>
              <a:rPr lang="pt-BR" sz="1600" dirty="0"/>
              <a:t>- Average -&gt; </a:t>
            </a:r>
            <a:r>
              <a:rPr lang="pt-BR" sz="1600" dirty="0" smtClean="0"/>
              <a:t>2.30e15 p/cm</a:t>
            </a:r>
            <a:r>
              <a:rPr lang="pt-BR" sz="1600" b="1" baseline="30000" dirty="0" smtClean="0"/>
              <a:t>2</a:t>
            </a:r>
            <a:endParaRPr lang="pt-BR" sz="1600" b="1" baseline="30000" dirty="0"/>
          </a:p>
          <a:p>
            <a:endParaRPr lang="pt-BR" sz="1600" dirty="0"/>
          </a:p>
          <a:p>
            <a:r>
              <a:rPr lang="pt-BR" sz="1600" dirty="0"/>
              <a:t>Mini&amp;MD8</a:t>
            </a:r>
          </a:p>
          <a:p>
            <a:r>
              <a:rPr lang="pt-BR" sz="1600" dirty="0"/>
              <a:t>- DOS-004259.1 -&gt; 2.74e15 (err. 7%)</a:t>
            </a:r>
          </a:p>
          <a:p>
            <a:r>
              <a:rPr lang="pt-BR" sz="1600" dirty="0"/>
              <a:t>- DOS-004260.1 -&gt; 2.48e15 (err. 7%)</a:t>
            </a:r>
          </a:p>
          <a:p>
            <a:r>
              <a:rPr lang="pt-BR" sz="1600" dirty="0"/>
              <a:t>- Average -&gt; </a:t>
            </a:r>
            <a:r>
              <a:rPr lang="pt-BR" sz="1600" dirty="0"/>
              <a:t>2.61e15 </a:t>
            </a:r>
            <a:r>
              <a:rPr lang="pt-BR" sz="1600" dirty="0" smtClean="0"/>
              <a:t>p/cm</a:t>
            </a:r>
            <a:r>
              <a:rPr lang="pt-BR" sz="1600" b="1" baseline="30000" dirty="0" smtClean="0"/>
              <a:t>2</a:t>
            </a:r>
            <a:endParaRPr lang="pt-BR" sz="1600" dirty="0"/>
          </a:p>
          <a:p>
            <a:endParaRPr lang="en-US" sz="1600" dirty="0" smtClean="0"/>
          </a:p>
          <a:p>
            <a:r>
              <a:rPr lang="en-US" sz="1600" dirty="0" smtClean="0"/>
              <a:t>Hardness factor for PS protons: </a:t>
            </a:r>
            <a:r>
              <a:rPr lang="en-US" sz="1600" b="1" dirty="0" smtClean="0"/>
              <a:t>0.58</a:t>
            </a:r>
          </a:p>
          <a:p>
            <a:r>
              <a:rPr lang="en-US" sz="1600" dirty="0" smtClean="0"/>
              <a:t>average </a:t>
            </a:r>
            <a:r>
              <a:rPr lang="en-US" sz="1600" dirty="0" smtClean="0"/>
              <a:t>1 MeV n equivalent </a:t>
            </a:r>
            <a:r>
              <a:rPr lang="en-US" sz="1600" dirty="0" err="1" smtClean="0"/>
              <a:t>fluence</a:t>
            </a:r>
            <a:r>
              <a:rPr lang="en-US" sz="1600" dirty="0" smtClean="0"/>
              <a:t>:</a:t>
            </a:r>
          </a:p>
          <a:p>
            <a:endParaRPr lang="en-US" sz="1600" dirty="0"/>
          </a:p>
          <a:p>
            <a:r>
              <a:rPr lang="en-US" sz="1600" b="1" dirty="0" smtClean="0"/>
              <a:t>Testchip&amp;MD8:  </a:t>
            </a:r>
            <a:r>
              <a:rPr lang="az-Cyrl-AZ" sz="1600" b="1" dirty="0" smtClean="0"/>
              <a:t>Ф</a:t>
            </a:r>
            <a:r>
              <a:rPr lang="en-US" sz="1600" b="1" baseline="-25000" dirty="0" err="1" smtClean="0"/>
              <a:t>eq</a:t>
            </a:r>
            <a:r>
              <a:rPr lang="en-US" sz="1600" b="1" dirty="0" smtClean="0"/>
              <a:t> = 1.3 ± 0.1n/cm</a:t>
            </a:r>
            <a:r>
              <a:rPr lang="en-US" sz="1600" b="1" baseline="30000" dirty="0" smtClean="0"/>
              <a:t>2</a:t>
            </a:r>
          </a:p>
          <a:p>
            <a:r>
              <a:rPr lang="en-US" sz="1600" b="1" dirty="0" smtClean="0"/>
              <a:t>Mini&amp;MD8</a:t>
            </a:r>
            <a:r>
              <a:rPr lang="en-US" sz="1600" b="1" dirty="0" smtClean="0"/>
              <a:t>:        </a:t>
            </a:r>
            <a:r>
              <a:rPr lang="az-Cyrl-AZ" sz="1600" b="1" dirty="0" smtClean="0"/>
              <a:t>Ф</a:t>
            </a:r>
            <a:r>
              <a:rPr lang="en-US" sz="1600" b="1" baseline="-25000" dirty="0" err="1" smtClean="0"/>
              <a:t>eq</a:t>
            </a:r>
            <a:r>
              <a:rPr lang="en-US" sz="1600" b="1" dirty="0" smtClean="0"/>
              <a:t> = 1.5 ± 0.1 n/cm</a:t>
            </a:r>
            <a:r>
              <a:rPr lang="en-US" sz="1600" b="1" baseline="30000" dirty="0" smtClean="0"/>
              <a:t>2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sz="1600" b="1" dirty="0" smtClean="0">
                <a:sym typeface="Wingdings" panose="05000000000000000000" pitchFamily="2" charset="2"/>
              </a:rPr>
              <a:t>average delivered </a:t>
            </a:r>
            <a:r>
              <a:rPr lang="en-US" sz="1600" b="1" dirty="0" err="1" smtClean="0">
                <a:sym typeface="Wingdings" panose="05000000000000000000" pitchFamily="2" charset="2"/>
              </a:rPr>
              <a:t>f</a:t>
            </a:r>
            <a:r>
              <a:rPr lang="en-US" sz="1600" b="1" dirty="0" err="1" smtClean="0"/>
              <a:t>luences</a:t>
            </a:r>
            <a:r>
              <a:rPr lang="en-US" sz="1600" b="1" dirty="0" smtClean="0"/>
              <a:t> as requested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temperature during irradiation was -20 C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11" b="23519"/>
          <a:stretch/>
        </p:blipFill>
        <p:spPr>
          <a:xfrm>
            <a:off x="5826642" y="659219"/>
            <a:ext cx="5241851" cy="17543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92"/>
          <a:stretch/>
        </p:blipFill>
        <p:spPr>
          <a:xfrm>
            <a:off x="5847907" y="2664783"/>
            <a:ext cx="5270740" cy="206670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9409815" y="3551275"/>
            <a:ext cx="669851" cy="1552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244828" y="5278120"/>
            <a:ext cx="26575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cmx 1 cm Al piece in line</a:t>
            </a:r>
          </a:p>
          <a:p>
            <a:r>
              <a:rPr lang="en-US" dirty="0"/>
              <a:t>w</a:t>
            </a:r>
            <a:r>
              <a:rPr lang="en-US" dirty="0" smtClean="0"/>
              <a:t>ith  Mini&amp;MD8 samples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no scanning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554497" y="1501588"/>
            <a:ext cx="563915" cy="399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90247" y="1851212"/>
            <a:ext cx="888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ront Al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983506" y="3612777"/>
            <a:ext cx="708212" cy="1676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17851" y="5335430"/>
            <a:ext cx="26055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cm x 2 cm Al</a:t>
            </a:r>
          </a:p>
          <a:p>
            <a:r>
              <a:rPr lang="en-US" dirty="0" smtClean="0"/>
              <a:t>in front of </a:t>
            </a:r>
            <a:r>
              <a:rPr lang="en-US" dirty="0" err="1" smtClean="0"/>
              <a:t>Testchip</a:t>
            </a:r>
            <a:r>
              <a:rPr lang="en-US" dirty="0" smtClean="0"/>
              <a:t>&amp; MD8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scanned in x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0520082" y="1035424"/>
            <a:ext cx="685800" cy="313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107271" y="694765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ack Al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369423" y="416859"/>
            <a:ext cx="515471" cy="694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Arrow 26"/>
          <p:cNvSpPr/>
          <p:nvPr/>
        </p:nvSpPr>
        <p:spPr>
          <a:xfrm>
            <a:off x="4773705" y="1268507"/>
            <a:ext cx="874059" cy="1344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688541" y="941294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791200" y="112059"/>
            <a:ext cx="231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Testchip&amp;MD8 holders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606553" y="466165"/>
            <a:ext cx="986118" cy="972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610599" y="125506"/>
            <a:ext cx="1976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Mini&amp;MD8 holders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85A3-660C-4541-9550-0DFD021156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90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43" y="1565733"/>
            <a:ext cx="3964690" cy="44319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6530" y="170329"/>
            <a:ext cx="2528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Uniformity of irradiation</a:t>
            </a:r>
            <a:endParaRPr lang="en-US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459" y="568676"/>
            <a:ext cx="4514286" cy="54571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57439" y="203200"/>
            <a:ext cx="492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his QA irradiation (plot made by </a:t>
            </a:r>
            <a:r>
              <a:rPr lang="en-US" dirty="0" err="1" smtClean="0"/>
              <a:t>Vitaliy</a:t>
            </a:r>
            <a:r>
              <a:rPr lang="en-US" dirty="0" smtClean="0"/>
              <a:t>):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9973" y="575734"/>
            <a:ext cx="590725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J. Keller, J Kroll, </a:t>
            </a:r>
          </a:p>
          <a:p>
            <a:r>
              <a:rPr lang="en-US" sz="1400" dirty="0" smtClean="0">
                <a:hlinkClick r:id="rId4"/>
              </a:rPr>
              <a:t>https</a:t>
            </a:r>
            <a:r>
              <a:rPr lang="en-US" sz="1400" dirty="0">
                <a:hlinkClick r:id="rId4"/>
              </a:rPr>
              <a:t>://indico.cern.ch/event/694901/contributions/2849730</a:t>
            </a:r>
            <a:r>
              <a:rPr lang="en-US" sz="1400" dirty="0" smtClean="0">
                <a:hlinkClick r:id="rId4"/>
              </a:rPr>
              <a:t>/</a:t>
            </a:r>
            <a:endParaRPr lang="en-US" sz="1400" dirty="0" smtClean="0"/>
          </a:p>
          <a:p>
            <a:r>
              <a:rPr lang="en-US" sz="1400" u="sng" dirty="0" err="1" smtClean="0">
                <a:solidFill>
                  <a:schemeClr val="accent5"/>
                </a:solidFill>
              </a:rPr>
              <a:t>subcontributions</a:t>
            </a:r>
            <a:r>
              <a:rPr lang="en-US" sz="1400" u="sng" dirty="0" smtClean="0">
                <a:solidFill>
                  <a:schemeClr val="accent5"/>
                </a:solidFill>
              </a:rPr>
              <a:t>/247249/attachments/1588666/2513066/Keller18-01-24.pdf </a:t>
            </a:r>
          </a:p>
          <a:p>
            <a:endParaRPr lang="en-US" sz="1400" dirty="0" smtClean="0"/>
          </a:p>
          <a:p>
            <a:r>
              <a:rPr lang="en-US" sz="1600" dirty="0" smtClean="0"/>
              <a:t>PS  beam profile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0198" y="2363021"/>
            <a:ext cx="2127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: FWHM = 8.7 mm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>
                <a:sym typeface="Wingdings" panose="05000000000000000000" pitchFamily="2" charset="2"/>
              </a:rPr>
              <a:t>scanning </a:t>
            </a:r>
            <a:r>
              <a:rPr lang="en-US" dirty="0" smtClean="0">
                <a:sym typeface="Wingdings" panose="05000000000000000000" pitchFamily="2" charset="2"/>
              </a:rPr>
              <a:t>possible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77084" y="4853095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y: FWHM = 12.1 mm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85A3-660C-4541-9550-0DFD0211566E}" type="slidenum">
              <a:rPr lang="en-US" smtClean="0"/>
              <a:t>7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16078" y="5987846"/>
            <a:ext cx="7150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sz="1600" dirty="0" smtClean="0">
                <a:sym typeface="Wingdings" panose="05000000000000000000" pitchFamily="2" charset="2"/>
              </a:rPr>
              <a:t>position of the device in the beam matters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sz="1600" dirty="0" smtClean="0">
                <a:sym typeface="Wingdings" panose="05000000000000000000" pitchFamily="2" charset="2"/>
              </a:rPr>
              <a:t> any misalignment can cause significant </a:t>
            </a:r>
            <a:r>
              <a:rPr lang="en-US" sz="1600" dirty="0" smtClean="0">
                <a:sym typeface="Wingdings" panose="05000000000000000000" pitchFamily="2" charset="2"/>
              </a:rPr>
              <a:t>effects</a:t>
            </a:r>
            <a:r>
              <a:rPr lang="en-US" sz="1600" dirty="0" smtClean="0">
                <a:sym typeface="Wingdings" panose="05000000000000000000" pitchFamily="2" charset="2"/>
              </a:rPr>
              <a:t>, </a:t>
            </a:r>
            <a:r>
              <a:rPr lang="en-US" sz="1600" dirty="0" smtClean="0">
                <a:sym typeface="Wingdings" panose="05000000000000000000" pitchFamily="2" charset="2"/>
              </a:rPr>
              <a:t>especially if there is no scanning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3030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00C37CA-A183-4F3A-BC9D-1AE7FDECA7C4}"/>
              </a:ext>
            </a:extLst>
          </p:cNvPr>
          <p:cNvSpPr/>
          <p:nvPr/>
        </p:nvSpPr>
        <p:spPr>
          <a:xfrm>
            <a:off x="761998" y="4981247"/>
            <a:ext cx="6050423" cy="733861"/>
          </a:xfrm>
          <a:prstGeom prst="rect">
            <a:avLst/>
          </a:prstGeom>
          <a:gradFill flip="none" rotWithShape="1">
            <a:gsLst>
              <a:gs pos="41000">
                <a:schemeClr val="accent1">
                  <a:lumMod val="96000"/>
                </a:schemeClr>
              </a:gs>
              <a:gs pos="31000">
                <a:srgbClr val="B9CBE9"/>
              </a:gs>
              <a:gs pos="64000">
                <a:srgbClr val="B9CBE9"/>
              </a:gs>
              <a:gs pos="67000">
                <a:schemeClr val="accent1">
                  <a:lumMod val="30000"/>
                  <a:lumOff val="7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CE328-5E23-4878-81EC-C930F94BB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7075"/>
          </a:xfrm>
        </p:spPr>
        <p:txBody>
          <a:bodyPr/>
          <a:lstStyle/>
          <a:p>
            <a:r>
              <a:rPr lang="en-US" dirty="0"/>
              <a:t>Sample projection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59263-B247-4205-A9C5-76FBF421B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4775"/>
            <a:ext cx="10515600" cy="879475"/>
          </a:xfrm>
        </p:spPr>
        <p:txBody>
          <a:bodyPr>
            <a:normAutofit/>
          </a:bodyPr>
          <a:lstStyle/>
          <a:p>
            <a:r>
              <a:rPr lang="en-US" sz="2400" dirty="0"/>
              <a:t>The inclined angle shrinks the sensor profile in the plane orthogonal to the beam: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90069-F11D-4648-8A65-7B4348E15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D69C-AD57-47F4-8379-DCC3382C1551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47AEA52-A950-475A-9E53-658B9AFF044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800" y="2161116"/>
          <a:ext cx="69722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100">
                  <a:extLst>
                    <a:ext uri="{9D8B030D-6E8A-4147-A177-3AD203B41FA5}">
                      <a16:colId xmlns:a16="http://schemas.microsoft.com/office/drawing/2014/main" val="1667874587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021920792"/>
                    </a:ext>
                  </a:extLst>
                </a:gridCol>
                <a:gridCol w="3987798">
                  <a:extLst>
                    <a:ext uri="{9D8B030D-6E8A-4147-A177-3AD203B41FA5}">
                      <a16:colId xmlns:a16="http://schemas.microsoft.com/office/drawing/2014/main" val="2378683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Sensor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sensor plane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Projection orthogonal to the beam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614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Physical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10x10 mm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0.702*10 mm</a:t>
                      </a:r>
                      <a:r>
                        <a:rPr lang="en-US" baseline="30000" dirty="0"/>
                        <a:t>2  </a:t>
                      </a:r>
                      <a:r>
                        <a:rPr lang="en-US" dirty="0"/>
                        <a:t>(with sensor thickness)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417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8x8 mm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0.626*8 mm</a:t>
                      </a:r>
                      <a:r>
                        <a:rPr lang="en-US" baseline="30000" dirty="0"/>
                        <a:t>2  </a:t>
                      </a:r>
                      <a:r>
                        <a:rPr lang="en-US" dirty="0"/>
                        <a:t>(with sensor thickness)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414985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032A82-E625-4AF8-A188-A0C449FDB730}"/>
              </a:ext>
            </a:extLst>
          </p:cNvPr>
          <p:cNvSpPr txBox="1">
            <a:spLocks/>
          </p:cNvSpPr>
          <p:nvPr/>
        </p:nvSpPr>
        <p:spPr>
          <a:xfrm>
            <a:off x="761998" y="3862812"/>
            <a:ext cx="10369549" cy="78841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strips in the test structures are </a:t>
            </a:r>
            <a:r>
              <a:rPr lang="en-US" b="1" dirty="0"/>
              <a:t>horizontal and orthogonal to the beam </a:t>
            </a:r>
            <a:r>
              <a:rPr lang="en-US" dirty="0"/>
              <a:t>=&gt; The strip-to-strip fluence variation, even for a “pencil beam” should be small, given the small vertical extent of the sensor.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F705B6-06E9-4CA0-B62F-8FA64D6FCCB1}"/>
              </a:ext>
            </a:extLst>
          </p:cNvPr>
          <p:cNvCxnSpPr>
            <a:cxnSpLocks/>
          </p:cNvCxnSpPr>
          <p:nvPr/>
        </p:nvCxnSpPr>
        <p:spPr>
          <a:xfrm>
            <a:off x="7207249" y="2615988"/>
            <a:ext cx="4354732" cy="0"/>
          </a:xfrm>
          <a:prstGeom prst="line">
            <a:avLst/>
          </a:prstGeom>
          <a:ln w="762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9E6B4DB-B55E-45CA-8E63-683993C7081D}"/>
              </a:ext>
            </a:extLst>
          </p:cNvPr>
          <p:cNvSpPr/>
          <p:nvPr/>
        </p:nvSpPr>
        <p:spPr>
          <a:xfrm rot="20821421">
            <a:off x="7569199" y="2492170"/>
            <a:ext cx="1835150" cy="24763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957F31-FF10-4407-B587-C7180ECA8A82}"/>
              </a:ext>
            </a:extLst>
          </p:cNvPr>
          <p:cNvCxnSpPr/>
          <p:nvPr/>
        </p:nvCxnSpPr>
        <p:spPr>
          <a:xfrm>
            <a:off x="7296149" y="2942685"/>
            <a:ext cx="2025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6BEE14-B444-4A2A-BFA5-FFDD83D4D070}"/>
              </a:ext>
            </a:extLst>
          </p:cNvPr>
          <p:cNvCxnSpPr/>
          <p:nvPr/>
        </p:nvCxnSpPr>
        <p:spPr>
          <a:xfrm>
            <a:off x="7296149" y="2289292"/>
            <a:ext cx="2025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FAC4DA2-F262-4390-8A5C-08034939F353}"/>
              </a:ext>
            </a:extLst>
          </p:cNvPr>
          <p:cNvCxnSpPr>
            <a:cxnSpLocks/>
          </p:cNvCxnSpPr>
          <p:nvPr/>
        </p:nvCxnSpPr>
        <p:spPr>
          <a:xfrm>
            <a:off x="7461249" y="1822450"/>
            <a:ext cx="0" cy="46684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EFC2E5-DEA0-412E-8B45-E4CC9073D968}"/>
              </a:ext>
            </a:extLst>
          </p:cNvPr>
          <p:cNvCxnSpPr>
            <a:cxnSpLocks/>
          </p:cNvCxnSpPr>
          <p:nvPr/>
        </p:nvCxnSpPr>
        <p:spPr>
          <a:xfrm flipV="1">
            <a:off x="7461249" y="2936992"/>
            <a:ext cx="0" cy="72378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211E6E0-3C38-402F-AF64-430124869878}"/>
              </a:ext>
            </a:extLst>
          </p:cNvPr>
          <p:cNvSpPr txBox="1"/>
          <p:nvPr/>
        </p:nvSpPr>
        <p:spPr>
          <a:xfrm>
            <a:off x="7518405" y="3095203"/>
            <a:ext cx="4622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Vertical size = length*sin(</a:t>
            </a:r>
            <a:r>
              <a:rPr lang="en-US" dirty="0">
                <a:latin typeface="Symbol" panose="05050102010706020507" pitchFamily="18" charset="2"/>
              </a:rPr>
              <a:t>a</a:t>
            </a:r>
            <a:r>
              <a:rPr lang="en-US" dirty="0"/>
              <a:t>) + thickness*cos(</a:t>
            </a:r>
            <a:r>
              <a:rPr lang="en-US" dirty="0">
                <a:latin typeface="Symbol" panose="05050102010706020507" pitchFamily="18" charset="2"/>
              </a:rPr>
              <a:t>a</a:t>
            </a:r>
            <a:r>
              <a:rPr lang="en-US" dirty="0"/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1D41D1-E464-45A0-B839-E4066977B84B}"/>
              </a:ext>
            </a:extLst>
          </p:cNvPr>
          <p:cNvSpPr txBox="1"/>
          <p:nvPr/>
        </p:nvSpPr>
        <p:spPr>
          <a:xfrm>
            <a:off x="9759950" y="2161116"/>
            <a:ext cx="161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Beam direction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6F62D6-BC26-4D7D-ABA3-2EB4DB9CDB1B}"/>
              </a:ext>
            </a:extLst>
          </p:cNvPr>
          <p:cNvSpPr txBox="1"/>
          <p:nvPr/>
        </p:nvSpPr>
        <p:spPr>
          <a:xfrm>
            <a:off x="838139" y="4697532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Beam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B9353C4-E1D5-4CEA-884A-4C03DB6568CB}"/>
              </a:ext>
            </a:extLst>
          </p:cNvPr>
          <p:cNvGrpSpPr/>
          <p:nvPr/>
        </p:nvGrpSpPr>
        <p:grpSpPr>
          <a:xfrm>
            <a:off x="2830081" y="4584499"/>
            <a:ext cx="2555192" cy="1438476"/>
            <a:chOff x="2221907" y="4584499"/>
            <a:chExt cx="2555192" cy="143847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66C6D7C-AF8C-494F-874D-739A5BC260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46000"/>
            </a:blip>
            <a:srcRect t="21195" b="5117"/>
            <a:stretch/>
          </p:blipFill>
          <p:spPr>
            <a:xfrm rot="5400000">
              <a:off x="2780265" y="4026141"/>
              <a:ext cx="1438476" cy="2555192"/>
            </a:xfrm>
            <a:prstGeom prst="rect">
              <a:avLst/>
            </a:prstGeom>
          </p:spPr>
        </p:pic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06821FF-42DC-4A1D-8689-11EB50DF82CE}"/>
                </a:ext>
              </a:extLst>
            </p:cNvPr>
            <p:cNvCxnSpPr/>
            <p:nvPr/>
          </p:nvCxnSpPr>
          <p:spPr>
            <a:xfrm>
              <a:off x="2384277" y="4882198"/>
              <a:ext cx="0" cy="80217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BE01CBF-F6FF-4576-A1F9-09E007E5D8EF}"/>
                </a:ext>
              </a:extLst>
            </p:cNvPr>
            <p:cNvCxnSpPr/>
            <p:nvPr/>
          </p:nvCxnSpPr>
          <p:spPr>
            <a:xfrm>
              <a:off x="2425580" y="4932046"/>
              <a:ext cx="0" cy="80217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07D3D06-7A08-4FF9-960E-D199FF72DFF6}"/>
                </a:ext>
              </a:extLst>
            </p:cNvPr>
            <p:cNvCxnSpPr/>
            <p:nvPr/>
          </p:nvCxnSpPr>
          <p:spPr>
            <a:xfrm>
              <a:off x="2466882" y="4904980"/>
              <a:ext cx="0" cy="80217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0228963-3766-44B9-BC30-C925E65F8821}"/>
                </a:ext>
              </a:extLst>
            </p:cNvPr>
            <p:cNvCxnSpPr/>
            <p:nvPr/>
          </p:nvCxnSpPr>
          <p:spPr>
            <a:xfrm>
              <a:off x="2519585" y="4897864"/>
              <a:ext cx="0" cy="80217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7BA661A-58DE-43CB-B4F0-1C8A09E24909}"/>
                </a:ext>
              </a:extLst>
            </p:cNvPr>
            <p:cNvCxnSpPr/>
            <p:nvPr/>
          </p:nvCxnSpPr>
          <p:spPr>
            <a:xfrm>
              <a:off x="2560888" y="4947712"/>
              <a:ext cx="0" cy="80217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5732D86-3466-4844-A0BA-F681072D95B6}"/>
                </a:ext>
              </a:extLst>
            </p:cNvPr>
            <p:cNvCxnSpPr/>
            <p:nvPr/>
          </p:nvCxnSpPr>
          <p:spPr>
            <a:xfrm>
              <a:off x="2602190" y="4920646"/>
              <a:ext cx="0" cy="80217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5EFC39E-B271-4D01-A197-86E595137D77}"/>
                </a:ext>
              </a:extLst>
            </p:cNvPr>
            <p:cNvCxnSpPr/>
            <p:nvPr/>
          </p:nvCxnSpPr>
          <p:spPr>
            <a:xfrm>
              <a:off x="2637801" y="4947712"/>
              <a:ext cx="0" cy="80217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B5040C0-5304-4B09-B066-9E4D4F993771}"/>
                </a:ext>
              </a:extLst>
            </p:cNvPr>
            <p:cNvCxnSpPr/>
            <p:nvPr/>
          </p:nvCxnSpPr>
          <p:spPr>
            <a:xfrm>
              <a:off x="2679104" y="4940410"/>
              <a:ext cx="0" cy="80217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42FB3C8-C545-4CA4-867B-6B6074CDF1AB}"/>
                </a:ext>
              </a:extLst>
            </p:cNvPr>
            <p:cNvCxnSpPr/>
            <p:nvPr/>
          </p:nvCxnSpPr>
          <p:spPr>
            <a:xfrm>
              <a:off x="2720406" y="4913344"/>
              <a:ext cx="0" cy="80217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C6B8ECA-B251-40C7-BF5B-304D9600D1DF}"/>
                </a:ext>
              </a:extLst>
            </p:cNvPr>
            <p:cNvCxnSpPr/>
            <p:nvPr/>
          </p:nvCxnSpPr>
          <p:spPr>
            <a:xfrm>
              <a:off x="2764563" y="4914772"/>
              <a:ext cx="0" cy="80217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46DCAC6-83A2-4491-8BAD-9D3E5962ECFB}"/>
                </a:ext>
              </a:extLst>
            </p:cNvPr>
            <p:cNvCxnSpPr/>
            <p:nvPr/>
          </p:nvCxnSpPr>
          <p:spPr>
            <a:xfrm>
              <a:off x="2805866" y="4964620"/>
              <a:ext cx="0" cy="80217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5C36CA1-1170-4D83-A77C-5E23B8428BDA}"/>
                </a:ext>
              </a:extLst>
            </p:cNvPr>
            <p:cNvCxnSpPr/>
            <p:nvPr/>
          </p:nvCxnSpPr>
          <p:spPr>
            <a:xfrm>
              <a:off x="2847168" y="4937554"/>
              <a:ext cx="0" cy="80217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C5C47E6-CDB2-404C-85E5-EBFAE4689ECD}"/>
                </a:ext>
              </a:extLst>
            </p:cNvPr>
            <p:cNvCxnSpPr/>
            <p:nvPr/>
          </p:nvCxnSpPr>
          <p:spPr>
            <a:xfrm>
              <a:off x="2899871" y="4887708"/>
              <a:ext cx="0" cy="80217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F21350D-ED74-402F-BFD3-0A9A5945F9CC}"/>
                </a:ext>
              </a:extLst>
            </p:cNvPr>
            <p:cNvCxnSpPr/>
            <p:nvPr/>
          </p:nvCxnSpPr>
          <p:spPr>
            <a:xfrm>
              <a:off x="2941174" y="4937556"/>
              <a:ext cx="0" cy="80217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FE10EB4-74F3-4875-95F0-765926B1AB96}"/>
                </a:ext>
              </a:extLst>
            </p:cNvPr>
            <p:cNvCxnSpPr/>
            <p:nvPr/>
          </p:nvCxnSpPr>
          <p:spPr>
            <a:xfrm>
              <a:off x="2982476" y="4910490"/>
              <a:ext cx="0" cy="80217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6F9474D-BAFB-4C1E-9138-199D9CDF33C6}"/>
                </a:ext>
              </a:extLst>
            </p:cNvPr>
            <p:cNvCxnSpPr/>
            <p:nvPr/>
          </p:nvCxnSpPr>
          <p:spPr>
            <a:xfrm>
              <a:off x="3035179" y="4909248"/>
              <a:ext cx="0" cy="80217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E626339-38F0-4EFC-8BCE-9FA84C929453}"/>
                </a:ext>
              </a:extLst>
            </p:cNvPr>
            <p:cNvCxnSpPr/>
            <p:nvPr/>
          </p:nvCxnSpPr>
          <p:spPr>
            <a:xfrm>
              <a:off x="3076482" y="4959096"/>
              <a:ext cx="0" cy="80217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06E18CD-B4BC-4AC7-8B92-AF9CF87E535B}"/>
                </a:ext>
              </a:extLst>
            </p:cNvPr>
            <p:cNvCxnSpPr/>
            <p:nvPr/>
          </p:nvCxnSpPr>
          <p:spPr>
            <a:xfrm>
              <a:off x="3117784" y="4932030"/>
              <a:ext cx="0" cy="80217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4D800B7-74A1-49EA-9A66-DF2C3EF87E3B}"/>
              </a:ext>
            </a:extLst>
          </p:cNvPr>
          <p:cNvSpPr txBox="1"/>
          <p:nvPr/>
        </p:nvSpPr>
        <p:spPr>
          <a:xfrm>
            <a:off x="994476" y="5998823"/>
            <a:ext cx="1721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Strip orientation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DB3E233-38CC-439D-A51A-21C1D1F43EDF}"/>
              </a:ext>
            </a:extLst>
          </p:cNvPr>
          <p:cNvCxnSpPr/>
          <p:nvPr/>
        </p:nvCxnSpPr>
        <p:spPr>
          <a:xfrm flipV="1">
            <a:off x="2614774" y="5579826"/>
            <a:ext cx="460282" cy="5320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69B1D4BF-A4A1-4806-A3E7-4D65F18F3A31}"/>
              </a:ext>
            </a:extLst>
          </p:cNvPr>
          <p:cNvSpPr txBox="1"/>
          <p:nvPr/>
        </p:nvSpPr>
        <p:spPr>
          <a:xfrm>
            <a:off x="9893300" y="1834420"/>
            <a:ext cx="109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Side view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2EFF99A-6F96-46F0-A798-EACC77335460}"/>
              </a:ext>
            </a:extLst>
          </p:cNvPr>
          <p:cNvSpPr txBox="1"/>
          <p:nvPr/>
        </p:nvSpPr>
        <p:spPr>
          <a:xfrm>
            <a:off x="3147972" y="6018182"/>
            <a:ext cx="1693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Top-down 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97590" y="3415554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r>
              <a:rPr lang="en-US" dirty="0" smtClean="0"/>
              <a:t> = 2.25°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4118" y="35859"/>
            <a:ext cx="1930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 smtClean="0"/>
              <a:t>Vitaliy</a:t>
            </a:r>
            <a:r>
              <a:rPr lang="en-US" u="sng" dirty="0" smtClean="0"/>
              <a:t> 22.12.2021:</a:t>
            </a:r>
            <a:endParaRPr lang="en-US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7277987" y="4614994"/>
            <a:ext cx="4534785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If there was no scanning in x  might expect </a:t>
            </a:r>
            <a:endParaRPr lang="en-US" sz="1600" dirty="0"/>
          </a:p>
          <a:p>
            <a:r>
              <a:rPr lang="en-US" sz="1600" dirty="0" err="1" smtClean="0"/>
              <a:t>nonuniform</a:t>
            </a:r>
            <a:r>
              <a:rPr lang="en-US" sz="1600" dirty="0" smtClean="0"/>
              <a:t> irradiation along strips: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10 mm device centered in the beam: </a:t>
            </a:r>
          </a:p>
          <a:p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     </a:t>
            </a:r>
            <a:r>
              <a:rPr lang="en-US" sz="1600" dirty="0" err="1" smtClean="0">
                <a:sym typeface="Wingdings" panose="05000000000000000000" pitchFamily="2" charset="2"/>
              </a:rPr>
              <a:t>centre</a:t>
            </a:r>
            <a:r>
              <a:rPr lang="en-US" sz="1600" dirty="0" smtClean="0">
                <a:sym typeface="Wingdings" panose="05000000000000000000" pitchFamily="2" charset="2"/>
              </a:rPr>
              <a:t>  almost 2x higher </a:t>
            </a:r>
            <a:r>
              <a:rPr lang="en-US" sz="1600" dirty="0" err="1" smtClean="0">
                <a:sym typeface="Wingdings" panose="05000000000000000000" pitchFamily="2" charset="2"/>
              </a:rPr>
              <a:t>fluence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than </a:t>
            </a:r>
            <a:r>
              <a:rPr lang="en-US" sz="1600" dirty="0" smtClean="0">
                <a:sym typeface="Wingdings" panose="05000000000000000000" pitchFamily="2" charset="2"/>
              </a:rPr>
              <a:t>end of strip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anose="05000000000000000000" pitchFamily="2" charset="2"/>
              </a:rPr>
              <a:t>m</a:t>
            </a:r>
            <a:r>
              <a:rPr lang="en-US" sz="1600" dirty="0" smtClean="0">
                <a:sym typeface="Wingdings" panose="05000000000000000000" pitchFamily="2" charset="2"/>
              </a:rPr>
              <a:t>easured charge may depend on collimation</a:t>
            </a:r>
          </a:p>
          <a:p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     and position of Sr-90 source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89919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A5B34-250C-451C-A5BE-A73B9719A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4225"/>
          </a:xfrm>
        </p:spPr>
        <p:txBody>
          <a:bodyPr/>
          <a:lstStyle/>
          <a:p>
            <a:r>
              <a:rPr lang="en-US" dirty="0"/>
              <a:t>CCE for different positions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355DE-CE28-4DB5-9106-933685667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775" y="1160560"/>
            <a:ext cx="7207250" cy="218849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If indeed the beam is over-focused, the CCE would depend on the sample position. They are spaced by ~35 mm horizontally =&gt; 1.37 mm vertically. This may start to matter.</a:t>
            </a:r>
          </a:p>
          <a:p>
            <a:r>
              <a:rPr lang="en-US" dirty="0"/>
              <a:t>From Birmingham presentation in Dec 15 meeting by Andy, read the numbers off the plots for CCE(500V) and </a:t>
            </a:r>
            <a:r>
              <a:rPr lang="en-US" dirty="0" err="1"/>
              <a:t>Ileak</a:t>
            </a:r>
            <a:r>
              <a:rPr lang="en-US" dirty="0"/>
              <a:t>(500V). Associating them with the sample position: a hint of the edge samples having a larger signal and less current for both sample holders? (Or rather, the central/right ones having a smaller signal and higher current?)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53B41-26A4-49FA-8B8F-48E3470E6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D69C-AD57-47F4-8379-DCC3382C1551}" type="slidenum">
              <a:rPr lang="en-US" smtClean="0"/>
              <a:t>9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6FA54B6-0D64-4EEA-BA85-CE8375B79BC4}"/>
              </a:ext>
            </a:extLst>
          </p:cNvPr>
          <p:cNvSpPr/>
          <p:nvPr/>
        </p:nvSpPr>
        <p:spPr>
          <a:xfrm>
            <a:off x="8988651" y="469106"/>
            <a:ext cx="2574699" cy="23939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51DDA32-B089-4466-985F-EF27DB822887}"/>
              </a:ext>
            </a:extLst>
          </p:cNvPr>
          <p:cNvSpPr/>
          <p:nvPr/>
        </p:nvSpPr>
        <p:spPr>
          <a:xfrm>
            <a:off x="9508899" y="914203"/>
            <a:ext cx="1505176" cy="14493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34786A-C511-48E8-962F-9160E8490DFF}"/>
              </a:ext>
            </a:extLst>
          </p:cNvPr>
          <p:cNvSpPr/>
          <p:nvPr/>
        </p:nvSpPr>
        <p:spPr>
          <a:xfrm>
            <a:off x="9309100" y="1079500"/>
            <a:ext cx="1879374" cy="1206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9AA1B0-985D-463B-8D81-27658B1C4513}"/>
              </a:ext>
            </a:extLst>
          </p:cNvPr>
          <p:cNvSpPr/>
          <p:nvPr/>
        </p:nvSpPr>
        <p:spPr>
          <a:xfrm>
            <a:off x="9321800" y="1301750"/>
            <a:ext cx="1879374" cy="1206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0F3BE3-E6EA-4CC8-A75E-17106FF6F0E3}"/>
              </a:ext>
            </a:extLst>
          </p:cNvPr>
          <p:cNvSpPr/>
          <p:nvPr/>
        </p:nvSpPr>
        <p:spPr>
          <a:xfrm>
            <a:off x="9321800" y="1545431"/>
            <a:ext cx="1879374" cy="1206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3FBC2E-8C44-47C2-AAE2-6C120E13ABED}"/>
              </a:ext>
            </a:extLst>
          </p:cNvPr>
          <p:cNvSpPr/>
          <p:nvPr/>
        </p:nvSpPr>
        <p:spPr>
          <a:xfrm>
            <a:off x="9321800" y="1783555"/>
            <a:ext cx="1879374" cy="1206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ABFC7A-A232-4DE9-970C-2A535612F7CA}"/>
              </a:ext>
            </a:extLst>
          </p:cNvPr>
          <p:cNvSpPr/>
          <p:nvPr/>
        </p:nvSpPr>
        <p:spPr>
          <a:xfrm>
            <a:off x="9331325" y="2064942"/>
            <a:ext cx="1879374" cy="1206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DE13B37-4BA8-4A58-ABC3-6F44245E6CFE}"/>
              </a:ext>
            </a:extLst>
          </p:cNvPr>
          <p:cNvCxnSpPr/>
          <p:nvPr/>
        </p:nvCxnSpPr>
        <p:spPr>
          <a:xfrm>
            <a:off x="8096249" y="1291685"/>
            <a:ext cx="2025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63A4F9-332E-43E4-839D-EC0D7121725E}"/>
              </a:ext>
            </a:extLst>
          </p:cNvPr>
          <p:cNvCxnSpPr/>
          <p:nvPr/>
        </p:nvCxnSpPr>
        <p:spPr>
          <a:xfrm>
            <a:off x="8096249" y="1089142"/>
            <a:ext cx="2025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4AAF907-C28D-4D53-AB20-09BD893F9124}"/>
              </a:ext>
            </a:extLst>
          </p:cNvPr>
          <p:cNvCxnSpPr>
            <a:cxnSpLocks/>
          </p:cNvCxnSpPr>
          <p:nvPr/>
        </p:nvCxnSpPr>
        <p:spPr>
          <a:xfrm>
            <a:off x="8261349" y="622300"/>
            <a:ext cx="0" cy="46684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53AC077-30E2-409C-A6A7-9693B904FB38}"/>
              </a:ext>
            </a:extLst>
          </p:cNvPr>
          <p:cNvCxnSpPr>
            <a:cxnSpLocks/>
          </p:cNvCxnSpPr>
          <p:nvPr/>
        </p:nvCxnSpPr>
        <p:spPr>
          <a:xfrm flipV="1">
            <a:off x="8261349" y="1285992"/>
            <a:ext cx="0" cy="72378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CC8E516-D30C-4800-B6C6-F8953AF47C31}"/>
              </a:ext>
            </a:extLst>
          </p:cNvPr>
          <p:cNvSpPr txBox="1"/>
          <p:nvPr/>
        </p:nvSpPr>
        <p:spPr>
          <a:xfrm>
            <a:off x="8445500" y="717550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1.37 mm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B29DAA-ACAA-40B8-806F-A5882550EAFF}"/>
              </a:ext>
            </a:extLst>
          </p:cNvPr>
          <p:cNvSpPr txBox="1"/>
          <p:nvPr/>
        </p:nvSpPr>
        <p:spPr>
          <a:xfrm>
            <a:off x="7997292" y="2116120"/>
            <a:ext cx="1316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Sensors</a:t>
            </a:r>
          </a:p>
          <a:p>
            <a:r>
              <a:rPr lang="en-US" dirty="0"/>
              <a:t>In the beam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C1C50E6-9D1D-49C8-A307-7B02C964FEED}"/>
              </a:ext>
            </a:extLst>
          </p:cNvPr>
          <p:cNvCxnSpPr>
            <a:cxnSpLocks/>
          </p:cNvCxnSpPr>
          <p:nvPr/>
        </p:nvCxnSpPr>
        <p:spPr>
          <a:xfrm flipV="1">
            <a:off x="8881025" y="1904205"/>
            <a:ext cx="434425" cy="4783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462781A-7FEF-47B3-A18F-CF9409CF32EA}"/>
              </a:ext>
            </a:extLst>
          </p:cNvPr>
          <p:cNvCxnSpPr>
            <a:cxnSpLocks/>
          </p:cNvCxnSpPr>
          <p:nvPr/>
        </p:nvCxnSpPr>
        <p:spPr>
          <a:xfrm flipV="1">
            <a:off x="8878704" y="2226419"/>
            <a:ext cx="430396" cy="1644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Graphical user interface&#10;&#10;Description automatically generated">
            <a:extLst>
              <a:ext uri="{FF2B5EF4-FFF2-40B4-BE49-F238E27FC236}">
                <a16:creationId xmlns:a16="http://schemas.microsoft.com/office/drawing/2014/main" id="{CAD33D4F-1E9F-4917-8915-4C3B0B162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33" y="3290204"/>
            <a:ext cx="9918700" cy="353126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31C61F4-1DAC-4BE9-91C7-0AF60A721721}"/>
              </a:ext>
            </a:extLst>
          </p:cNvPr>
          <p:cNvSpPr txBox="1"/>
          <p:nvPr/>
        </p:nvSpPr>
        <p:spPr>
          <a:xfrm>
            <a:off x="7752382" y="6152851"/>
            <a:ext cx="921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5.2 </a:t>
            </a:r>
            <a:r>
              <a:rPr lang="en-US" sz="1400" b="1" dirty="0" err="1">
                <a:solidFill>
                  <a:schemeClr val="accent2">
                    <a:lumMod val="75000"/>
                  </a:schemeClr>
                </a:solidFill>
              </a:rPr>
              <a:t>ke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-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DB6160-2644-4096-9717-6FBF46E5165B}"/>
              </a:ext>
            </a:extLst>
          </p:cNvPr>
          <p:cNvSpPr txBox="1"/>
          <p:nvPr/>
        </p:nvSpPr>
        <p:spPr>
          <a:xfrm>
            <a:off x="8556722" y="6148742"/>
            <a:ext cx="781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5.9 </a:t>
            </a:r>
            <a:r>
              <a:rPr lang="en-US" sz="1400" b="1" dirty="0" err="1">
                <a:solidFill>
                  <a:schemeClr val="accent2">
                    <a:lumMod val="75000"/>
                  </a:schemeClr>
                </a:solidFill>
              </a:rPr>
              <a:t>ke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-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217679-EB10-4848-8CAA-63CC11522F9D}"/>
              </a:ext>
            </a:extLst>
          </p:cNvPr>
          <p:cNvSpPr txBox="1"/>
          <p:nvPr/>
        </p:nvSpPr>
        <p:spPr>
          <a:xfrm>
            <a:off x="1611560" y="6079351"/>
            <a:ext cx="858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6.9 </a:t>
            </a:r>
            <a:r>
              <a:rPr lang="en-US" sz="1400" b="1" dirty="0" err="1">
                <a:solidFill>
                  <a:schemeClr val="accent2">
                    <a:lumMod val="75000"/>
                  </a:schemeClr>
                </a:solidFill>
              </a:rPr>
              <a:t>ke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-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B9B9A4-DD2B-47CE-A6F5-97B026B71081}"/>
              </a:ext>
            </a:extLst>
          </p:cNvPr>
          <p:cNvSpPr txBox="1"/>
          <p:nvPr/>
        </p:nvSpPr>
        <p:spPr>
          <a:xfrm>
            <a:off x="6053427" y="6148741"/>
            <a:ext cx="858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6.4 </a:t>
            </a:r>
            <a:r>
              <a:rPr lang="en-US" sz="1400" b="1" dirty="0" err="1">
                <a:solidFill>
                  <a:schemeClr val="accent2">
                    <a:lumMod val="75000"/>
                  </a:schemeClr>
                </a:solidFill>
              </a:rPr>
              <a:t>ke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-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A66BBC-0028-4FE6-B812-BF483B1FC634}"/>
              </a:ext>
            </a:extLst>
          </p:cNvPr>
          <p:cNvSpPr txBox="1"/>
          <p:nvPr/>
        </p:nvSpPr>
        <p:spPr>
          <a:xfrm>
            <a:off x="3635278" y="6079351"/>
            <a:ext cx="781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5.5 </a:t>
            </a:r>
            <a:r>
              <a:rPr lang="en-US" sz="1400" b="1" dirty="0" err="1">
                <a:solidFill>
                  <a:schemeClr val="accent2">
                    <a:lumMod val="75000"/>
                  </a:schemeClr>
                </a:solidFill>
              </a:rPr>
              <a:t>ke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-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FD7715-CA4A-475E-AC44-B24B798D6A65}"/>
              </a:ext>
            </a:extLst>
          </p:cNvPr>
          <p:cNvSpPr txBox="1"/>
          <p:nvPr/>
        </p:nvSpPr>
        <p:spPr>
          <a:xfrm>
            <a:off x="9312254" y="6148740"/>
            <a:ext cx="1455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5.2 </a:t>
            </a:r>
            <a:r>
              <a:rPr lang="en-US" sz="1400" b="1" dirty="0" err="1">
                <a:solidFill>
                  <a:schemeClr val="accent2">
                    <a:lumMod val="75000"/>
                  </a:schemeClr>
                </a:solidFill>
              </a:rPr>
              <a:t>ke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- at 400 V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955C2CD-B153-4AD0-A584-AD61B3E5D7F0}"/>
              </a:ext>
            </a:extLst>
          </p:cNvPr>
          <p:cNvSpPr txBox="1"/>
          <p:nvPr/>
        </p:nvSpPr>
        <p:spPr>
          <a:xfrm>
            <a:off x="2642396" y="6079350"/>
            <a:ext cx="858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5.5 </a:t>
            </a:r>
            <a:r>
              <a:rPr lang="en-US" sz="1400" b="1" dirty="0" err="1">
                <a:solidFill>
                  <a:schemeClr val="accent2">
                    <a:lumMod val="75000"/>
                  </a:schemeClr>
                </a:solidFill>
              </a:rPr>
              <a:t>ke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-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0FBB202-BE73-49BE-B1AC-9553942B22FE}"/>
              </a:ext>
            </a:extLst>
          </p:cNvPr>
          <p:cNvSpPr txBox="1"/>
          <p:nvPr/>
        </p:nvSpPr>
        <p:spPr>
          <a:xfrm>
            <a:off x="7752095" y="6402272"/>
            <a:ext cx="643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35 </a:t>
            </a:r>
            <a:r>
              <a:rPr lang="en-US" sz="1400" b="1" dirty="0">
                <a:solidFill>
                  <a:srgbClr val="00B050"/>
                </a:solidFill>
                <a:latin typeface="Symbol" panose="05050102010706020507" pitchFamily="18" charset="2"/>
              </a:rPr>
              <a:t>m</a:t>
            </a:r>
            <a:r>
              <a:rPr lang="en-US" sz="1400" b="1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D7297E-F953-499D-81B8-A25896594C3A}"/>
              </a:ext>
            </a:extLst>
          </p:cNvPr>
          <p:cNvSpPr txBox="1"/>
          <p:nvPr/>
        </p:nvSpPr>
        <p:spPr>
          <a:xfrm>
            <a:off x="8556435" y="6388894"/>
            <a:ext cx="643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35 </a:t>
            </a:r>
            <a:r>
              <a:rPr lang="en-US" sz="1400" b="1" dirty="0">
                <a:solidFill>
                  <a:srgbClr val="00B050"/>
                </a:solidFill>
                <a:latin typeface="Symbol" panose="05050102010706020507" pitchFamily="18" charset="2"/>
              </a:rPr>
              <a:t>m</a:t>
            </a:r>
            <a:r>
              <a:rPr lang="en-US" sz="1400" b="1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C2A25DE-674C-4BAF-963B-98CD1ABA0FFA}"/>
              </a:ext>
            </a:extLst>
          </p:cNvPr>
          <p:cNvSpPr txBox="1"/>
          <p:nvPr/>
        </p:nvSpPr>
        <p:spPr>
          <a:xfrm>
            <a:off x="3661202" y="6353712"/>
            <a:ext cx="643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38 </a:t>
            </a:r>
            <a:r>
              <a:rPr lang="en-US" sz="1400" b="1" dirty="0">
                <a:solidFill>
                  <a:srgbClr val="00B050"/>
                </a:solidFill>
                <a:latin typeface="Symbol" panose="05050102010706020507" pitchFamily="18" charset="2"/>
              </a:rPr>
              <a:t>m</a:t>
            </a:r>
            <a:r>
              <a:rPr lang="en-US" sz="1400" b="1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29DD9D6-66BC-46B7-988B-C349FC6A2E5B}"/>
              </a:ext>
            </a:extLst>
          </p:cNvPr>
          <p:cNvSpPr txBox="1"/>
          <p:nvPr/>
        </p:nvSpPr>
        <p:spPr>
          <a:xfrm>
            <a:off x="6053428" y="6388893"/>
            <a:ext cx="643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30 </a:t>
            </a:r>
            <a:r>
              <a:rPr lang="en-US" sz="1400" b="1" dirty="0">
                <a:solidFill>
                  <a:srgbClr val="00B050"/>
                </a:solidFill>
                <a:latin typeface="Symbol" panose="05050102010706020507" pitchFamily="18" charset="2"/>
              </a:rPr>
              <a:t>m</a:t>
            </a:r>
            <a:r>
              <a:rPr lang="en-US" sz="1400" b="1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95BA438-F02C-4306-A567-91B173146399}"/>
              </a:ext>
            </a:extLst>
          </p:cNvPr>
          <p:cNvSpPr txBox="1"/>
          <p:nvPr/>
        </p:nvSpPr>
        <p:spPr>
          <a:xfrm>
            <a:off x="1624522" y="6353712"/>
            <a:ext cx="643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30 </a:t>
            </a:r>
            <a:r>
              <a:rPr lang="en-US" sz="1400" b="1" dirty="0">
                <a:solidFill>
                  <a:srgbClr val="00B050"/>
                </a:solidFill>
                <a:latin typeface="Symbol" panose="05050102010706020507" pitchFamily="18" charset="2"/>
              </a:rPr>
              <a:t>m</a:t>
            </a:r>
            <a:r>
              <a:rPr lang="en-US" sz="1400" b="1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23D0BE0-7B53-4139-B17D-02B3D438548B}"/>
              </a:ext>
            </a:extLst>
          </p:cNvPr>
          <p:cNvSpPr txBox="1"/>
          <p:nvPr/>
        </p:nvSpPr>
        <p:spPr>
          <a:xfrm>
            <a:off x="9321800" y="6381622"/>
            <a:ext cx="643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35 </a:t>
            </a:r>
            <a:r>
              <a:rPr lang="en-US" sz="1400" b="1" dirty="0">
                <a:solidFill>
                  <a:srgbClr val="00B050"/>
                </a:solidFill>
                <a:latin typeface="Symbol" panose="05050102010706020507" pitchFamily="18" charset="2"/>
              </a:rPr>
              <a:t>m</a:t>
            </a:r>
            <a:r>
              <a:rPr lang="en-US" sz="1400" b="1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534D856-C0C8-4448-AE24-46069A1E9231}"/>
              </a:ext>
            </a:extLst>
          </p:cNvPr>
          <p:cNvSpPr txBox="1"/>
          <p:nvPr/>
        </p:nvSpPr>
        <p:spPr>
          <a:xfrm>
            <a:off x="2642397" y="6386256"/>
            <a:ext cx="643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35 </a:t>
            </a:r>
            <a:r>
              <a:rPr lang="en-US" sz="1400" b="1" dirty="0">
                <a:solidFill>
                  <a:srgbClr val="00B050"/>
                </a:solidFill>
                <a:latin typeface="Symbol" panose="05050102010706020507" pitchFamily="18" charset="2"/>
              </a:rPr>
              <a:t>m</a:t>
            </a:r>
            <a:r>
              <a:rPr lang="en-US" sz="1400" b="1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35BC5E8-B0D9-48D1-8802-F3A179E4EDD2}"/>
              </a:ext>
            </a:extLst>
          </p:cNvPr>
          <p:cNvSpPr txBox="1"/>
          <p:nvPr/>
        </p:nvSpPr>
        <p:spPr>
          <a:xfrm>
            <a:off x="6053428" y="4777485"/>
            <a:ext cx="643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21 </a:t>
            </a:r>
            <a:r>
              <a:rPr lang="en-US" sz="1400" b="1" dirty="0">
                <a:solidFill>
                  <a:schemeClr val="accent1"/>
                </a:solidFill>
                <a:latin typeface="Symbol" panose="05050102010706020507" pitchFamily="18" charset="2"/>
              </a:rPr>
              <a:t>m</a:t>
            </a:r>
            <a:r>
              <a:rPr lang="en-US" sz="1400" b="1" dirty="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AAC68ED-A0A3-4CF4-8BFD-1F225A642557}"/>
              </a:ext>
            </a:extLst>
          </p:cNvPr>
          <p:cNvSpPr txBox="1"/>
          <p:nvPr/>
        </p:nvSpPr>
        <p:spPr>
          <a:xfrm>
            <a:off x="1597262" y="4777485"/>
            <a:ext cx="643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23 </a:t>
            </a:r>
            <a:r>
              <a:rPr lang="en-US" sz="1400" b="1" dirty="0">
                <a:solidFill>
                  <a:schemeClr val="accent1"/>
                </a:solidFill>
                <a:latin typeface="Symbol" panose="05050102010706020507" pitchFamily="18" charset="2"/>
              </a:rPr>
              <a:t>m</a:t>
            </a:r>
            <a:r>
              <a:rPr lang="en-US" sz="1400" b="1" dirty="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4B0E7B-13A8-4498-9D64-DEB764C729B9}"/>
              </a:ext>
            </a:extLst>
          </p:cNvPr>
          <p:cNvSpPr txBox="1"/>
          <p:nvPr/>
        </p:nvSpPr>
        <p:spPr>
          <a:xfrm>
            <a:off x="3704024" y="4777485"/>
            <a:ext cx="643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24 </a:t>
            </a:r>
            <a:r>
              <a:rPr lang="en-US" sz="1400" b="1" dirty="0">
                <a:solidFill>
                  <a:schemeClr val="accent1"/>
                </a:solidFill>
                <a:latin typeface="Symbol" panose="05050102010706020507" pitchFamily="18" charset="2"/>
              </a:rPr>
              <a:t>m</a:t>
            </a:r>
            <a:r>
              <a:rPr lang="en-US" sz="1400" b="1" dirty="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B7A4083-D0F4-43EF-A0B4-6C6C55028643}"/>
              </a:ext>
            </a:extLst>
          </p:cNvPr>
          <p:cNvSpPr txBox="1"/>
          <p:nvPr/>
        </p:nvSpPr>
        <p:spPr>
          <a:xfrm>
            <a:off x="7074619" y="4777485"/>
            <a:ext cx="643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25 </a:t>
            </a:r>
            <a:r>
              <a:rPr lang="en-US" sz="1400" b="1" dirty="0">
                <a:solidFill>
                  <a:schemeClr val="accent1"/>
                </a:solidFill>
                <a:latin typeface="Symbol" panose="05050102010706020507" pitchFamily="18" charset="2"/>
              </a:rPr>
              <a:t>m</a:t>
            </a:r>
            <a:r>
              <a:rPr lang="en-US" sz="1400" b="1" dirty="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A09CD69-A4BA-4E2F-91ED-8BE68C157947}"/>
              </a:ext>
            </a:extLst>
          </p:cNvPr>
          <p:cNvSpPr txBox="1"/>
          <p:nvPr/>
        </p:nvSpPr>
        <p:spPr>
          <a:xfrm>
            <a:off x="8086441" y="4813568"/>
            <a:ext cx="643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27 </a:t>
            </a:r>
            <a:r>
              <a:rPr lang="en-US" sz="1400" b="1" dirty="0">
                <a:solidFill>
                  <a:schemeClr val="accent1"/>
                </a:solidFill>
                <a:latin typeface="Symbol" panose="05050102010706020507" pitchFamily="18" charset="2"/>
              </a:rPr>
              <a:t>m</a:t>
            </a:r>
            <a:r>
              <a:rPr lang="en-US" sz="1400" b="1" dirty="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51012" y="0"/>
            <a:ext cx="1930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 smtClean="0"/>
              <a:t>Vitaliy</a:t>
            </a:r>
            <a:r>
              <a:rPr lang="en-US" u="sng" dirty="0" smtClean="0"/>
              <a:t> 22.12.2021: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844720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1727</Words>
  <Application>Microsoft Office PowerPoint</Application>
  <PresentationFormat>Widescreen</PresentationFormat>
  <Paragraphs>277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Sample projection</vt:lpstr>
      <vt:lpstr>CCE for different positions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 Mandić</dc:creator>
  <cp:lastModifiedBy>Igor Mandić</cp:lastModifiedBy>
  <cp:revision>91</cp:revision>
  <dcterms:created xsi:type="dcterms:W3CDTF">2022-01-07T13:41:41Z</dcterms:created>
  <dcterms:modified xsi:type="dcterms:W3CDTF">2022-01-12T13:17:20Z</dcterms:modified>
</cp:coreProperties>
</file>