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56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7" autoAdjust="0"/>
    <p:restoredTop sz="94660"/>
  </p:normalViewPr>
  <p:slideViewPr>
    <p:cSldViewPr snapToGrid="0">
      <p:cViewPr>
        <p:scale>
          <a:sx n="120" d="100"/>
          <a:sy n="120" d="100"/>
        </p:scale>
        <p:origin x="100" y="1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63D50-3FB0-4406-8373-8894FD33140B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B051E-3823-4FCA-844A-707772DE0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128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63D50-3FB0-4406-8373-8894FD33140B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B051E-3823-4FCA-844A-707772DE0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622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63D50-3FB0-4406-8373-8894FD33140B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B051E-3823-4FCA-844A-707772DE0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485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63D50-3FB0-4406-8373-8894FD33140B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B051E-3823-4FCA-844A-707772DE0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880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63D50-3FB0-4406-8373-8894FD33140B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B051E-3823-4FCA-844A-707772DE0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617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63D50-3FB0-4406-8373-8894FD33140B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B051E-3823-4FCA-844A-707772DE0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193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63D50-3FB0-4406-8373-8894FD33140B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B051E-3823-4FCA-844A-707772DE0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715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63D50-3FB0-4406-8373-8894FD33140B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B051E-3823-4FCA-844A-707772DE0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336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63D50-3FB0-4406-8373-8894FD33140B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B051E-3823-4FCA-844A-707772DE0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548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63D50-3FB0-4406-8373-8894FD33140B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B051E-3823-4FCA-844A-707772DE0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276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63D50-3FB0-4406-8373-8894FD33140B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B051E-3823-4FCA-844A-707772DE0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71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63D50-3FB0-4406-8373-8894FD33140B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B051E-3823-4FCA-844A-707772DE0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115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kdetsim.org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05223" y="3880243"/>
            <a:ext cx="3625340" cy="249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792932" y="4359066"/>
            <a:ext cx="14156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1600" dirty="0"/>
              <a:t>A07, </a:t>
            </a:r>
            <a:r>
              <a:rPr lang="sl-SI" sz="1600" dirty="0" err="1"/>
              <a:t>neutrons</a:t>
            </a:r>
            <a:r>
              <a:rPr lang="sl-SI" sz="1600" dirty="0"/>
              <a:t>:</a:t>
            </a:r>
            <a:endParaRPr lang="en-US" sz="1600" dirty="0"/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47" y="3689792"/>
            <a:ext cx="4007599" cy="2734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8316478" y="4199721"/>
            <a:ext cx="32835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1400" dirty="0"/>
              <a:t>G. Kramberger </a:t>
            </a:r>
            <a:r>
              <a:rPr lang="sl-SI" sz="1400" dirty="0" err="1"/>
              <a:t>et</a:t>
            </a:r>
            <a:r>
              <a:rPr lang="sl-SI" sz="1400" dirty="0"/>
              <a:t> </a:t>
            </a:r>
            <a:r>
              <a:rPr lang="sl-SI" sz="1400" dirty="0" err="1"/>
              <a:t>al</a:t>
            </a:r>
            <a:r>
              <a:rPr lang="sl-SI" sz="1400" dirty="0"/>
              <a:t>., 2014 JINST 9 P10016 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1080795" y="4099129"/>
            <a:ext cx="2217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1600" dirty="0"/>
              <a:t>A07, </a:t>
            </a:r>
            <a:r>
              <a:rPr lang="en-US" sz="1600" dirty="0" err="1"/>
              <a:t>Pions</a:t>
            </a:r>
            <a:r>
              <a:rPr lang="en-US" sz="1600" dirty="0"/>
              <a:t>, </a:t>
            </a:r>
            <a:r>
              <a:rPr lang="en-US" sz="1600" dirty="0" err="1"/>
              <a:t>Φ</a:t>
            </a:r>
            <a:r>
              <a:rPr lang="en-US" sz="1600" baseline="-25000" dirty="0" err="1"/>
              <a:t>eq</a:t>
            </a:r>
            <a:r>
              <a:rPr lang="en-US" sz="1600" dirty="0"/>
              <a:t> = 1.6e15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5679" y="79744"/>
            <a:ext cx="79805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Velocity profiles measured with E-TCT give information about electric field in the detectors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 after IRRAD protons or PSI pion irradiation profiles different than after neutron irradiation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   </a:t>
            </a:r>
            <a:r>
              <a:rPr lang="en-US" sz="1600" dirty="0" smtClean="0">
                <a:sym typeface="Wingdings" panose="05000000000000000000" pitchFamily="2" charset="2"/>
              </a:rPr>
              <a:t> check the effect of electric field shape on collected charge of a MIP</a:t>
            </a:r>
            <a:endParaRPr lang="en-US" sz="1600" dirty="0"/>
          </a:p>
        </p:txBody>
      </p:sp>
      <p:pic>
        <p:nvPicPr>
          <p:cNvPr id="10" name="Picture 1" descr="I:\analog\TCT\Atlas12\pics\A12_n_p_2e15_500V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8856" y="1045845"/>
            <a:ext cx="4130749" cy="2917818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940441" y="1206795"/>
            <a:ext cx="551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A12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205390" y="1610832"/>
            <a:ext cx="79866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Proton and neutron profiles normalized to same integral from 0-300 um:</a:t>
            </a:r>
          </a:p>
          <a:p>
            <a:r>
              <a:rPr lang="en-US" sz="1200" dirty="0"/>
              <a:t>https://indico.cern.ch/event/448475/contributions/1113821/attachments/1174185/1696612/StripSensor_IM_Oct_2015.pdf</a:t>
            </a:r>
          </a:p>
        </p:txBody>
      </p:sp>
    </p:spTree>
    <p:extLst>
      <p:ext uri="{BB962C8B-B14F-4D97-AF65-F5344CB8AC3E}">
        <p14:creationId xmlns:p14="http://schemas.microsoft.com/office/powerpoint/2010/main" val="3956406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941" y="1114937"/>
            <a:ext cx="3497354" cy="2536661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15561" y="226158"/>
            <a:ext cx="71840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Try a simple simulation to see the effect of field shape on charge collection</a:t>
            </a:r>
          </a:p>
          <a:p>
            <a:r>
              <a:rPr lang="en-US" dirty="0" smtClean="0"/>
              <a:t>Use </a:t>
            </a:r>
            <a:r>
              <a:rPr lang="en-US" dirty="0" err="1" smtClean="0"/>
              <a:t>KDetSim</a:t>
            </a:r>
            <a:r>
              <a:rPr lang="en-US" dirty="0"/>
              <a:t> (</a:t>
            </a:r>
            <a:r>
              <a:rPr lang="en-US" dirty="0">
                <a:hlinkClick r:id="rId3"/>
              </a:rPr>
              <a:t>http://kdetsim.org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, written by G. </a:t>
            </a:r>
            <a:r>
              <a:rPr lang="en-US" dirty="0" err="1" smtClean="0"/>
              <a:t>Kramberger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347337" y="1683577"/>
            <a:ext cx="974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KDetSim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3215" y="1145305"/>
            <a:ext cx="2934502" cy="231829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829338" y="3818801"/>
            <a:ext cx="371608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300 um thick strip detector,</a:t>
            </a:r>
          </a:p>
          <a:p>
            <a:r>
              <a:rPr lang="en-US" sz="1600" dirty="0" smtClean="0"/>
              <a:t>Calculate charge collected after passage  </a:t>
            </a:r>
          </a:p>
          <a:p>
            <a:r>
              <a:rPr lang="en-US" sz="1600" dirty="0" smtClean="0"/>
              <a:t>of a MIP perpendicular through </a:t>
            </a:r>
          </a:p>
          <a:p>
            <a:r>
              <a:rPr lang="en-US" sz="1600" dirty="0" smtClean="0"/>
              <a:t>the </a:t>
            </a:r>
            <a:r>
              <a:rPr lang="en-US" sz="1600" dirty="0" err="1" smtClean="0"/>
              <a:t>centre</a:t>
            </a:r>
            <a:r>
              <a:rPr lang="en-US" sz="1600" dirty="0" smtClean="0"/>
              <a:t> of the strip</a:t>
            </a:r>
            <a:endParaRPr lang="en-US" sz="1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90977" y="4546022"/>
            <a:ext cx="3174246" cy="231197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825562" y="4279604"/>
            <a:ext cx="763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 field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89690" y="4414779"/>
            <a:ext cx="2865614" cy="2262137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555512" y="1504507"/>
            <a:ext cx="1605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Weighting field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849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509" y="4114017"/>
            <a:ext cx="3269478" cy="215098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6463" y="4072929"/>
            <a:ext cx="3208793" cy="229026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320" y="1365541"/>
            <a:ext cx="3283151" cy="211266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036314" y="4512916"/>
            <a:ext cx="13195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neutrons</a:t>
            </a:r>
          </a:p>
          <a:p>
            <a:r>
              <a:rPr lang="en-US" dirty="0" smtClean="0"/>
              <a:t>Bias </a:t>
            </a:r>
            <a:r>
              <a:rPr lang="en-US" dirty="0" smtClean="0"/>
              <a:t>= 500 V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2812" y="1383238"/>
            <a:ext cx="3111317" cy="200208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674480" y="4549738"/>
            <a:ext cx="15782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protons</a:t>
            </a:r>
          </a:p>
          <a:p>
            <a:r>
              <a:rPr lang="en-US" dirty="0" smtClean="0"/>
              <a:t>Bias </a:t>
            </a:r>
            <a:r>
              <a:rPr lang="en-US" dirty="0" smtClean="0"/>
              <a:t>= 500 V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370174" y="1039530"/>
            <a:ext cx="1873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“neutron like” N</a:t>
            </a:r>
            <a:r>
              <a:rPr lang="en-US" baseline="-25000" dirty="0" smtClean="0"/>
              <a:t>eff</a:t>
            </a:r>
            <a:endParaRPr lang="en-US" baseline="-25000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5248" y="4126290"/>
            <a:ext cx="3135858" cy="2129508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9748380" y="2210109"/>
            <a:ext cx="839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r>
              <a:rPr lang="en-US" baseline="-25000" dirty="0" smtClean="0"/>
              <a:t>eff</a:t>
            </a:r>
            <a:r>
              <a:rPr lang="en-US" dirty="0" smtClean="0"/>
              <a:t> = 0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9379368" y="4394508"/>
            <a:ext cx="221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  <a:r>
              <a:rPr lang="en-US" dirty="0" smtClean="0"/>
              <a:t>o space charge</a:t>
            </a:r>
          </a:p>
          <a:p>
            <a:r>
              <a:rPr lang="en-US" dirty="0" smtClean="0"/>
              <a:t>Bias </a:t>
            </a:r>
            <a:r>
              <a:rPr lang="en-US" dirty="0" smtClean="0"/>
              <a:t>= 500 V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538965" y="172068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254141" y="2424066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482919" y="2526868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1642731" y="2270051"/>
            <a:ext cx="259966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5330457" y="2275368"/>
            <a:ext cx="2447260" cy="354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204638" y="1089838"/>
            <a:ext cx="1755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“proton like” N</a:t>
            </a:r>
            <a:r>
              <a:rPr lang="en-US" baseline="-25000" dirty="0" smtClean="0"/>
              <a:t>eff</a:t>
            </a:r>
            <a:endParaRPr lang="en-US" baseline="-25000" dirty="0"/>
          </a:p>
        </p:txBody>
      </p:sp>
      <p:sp>
        <p:nvSpPr>
          <p:cNvPr id="24" name="TextBox 23"/>
          <p:cNvSpPr txBox="1"/>
          <p:nvPr/>
        </p:nvSpPr>
        <p:spPr>
          <a:xfrm>
            <a:off x="781493" y="127591"/>
            <a:ext cx="67804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</a:t>
            </a:r>
            <a:r>
              <a:rPr lang="en-US" dirty="0" smtClean="0"/>
              <a:t>nput to the simulation is the effective space charge concentration  </a:t>
            </a:r>
          </a:p>
          <a:p>
            <a:r>
              <a:rPr lang="en-US" dirty="0" smtClean="0"/>
              <a:t>     </a:t>
            </a:r>
            <a:r>
              <a:rPr lang="en-US" dirty="0" smtClean="0">
                <a:sym typeface="Wingdings" panose="05000000000000000000" pitchFamily="2" charset="2"/>
              </a:rPr>
              <a:t> chosen to very roughly  match measured velocity profiles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329070" y="3599121"/>
            <a:ext cx="4119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Electric field at x at the middle of the strip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254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0363" y="244549"/>
            <a:ext cx="174579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Charge trapping: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70121" y="733648"/>
            <a:ext cx="6725093" cy="3026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cs typeface="Times New Roman" panose="02020603050405020304" pitchFamily="18" charset="0"/>
              </a:rPr>
              <a:t>Q = Q</a:t>
            </a:r>
            <a:r>
              <a:rPr lang="en-US" sz="1600" i="1" baseline="-25000" dirty="0" smtClean="0">
                <a:cs typeface="Times New Roman" panose="02020603050405020304" pitchFamily="18" charset="0"/>
              </a:rPr>
              <a:t>0</a:t>
            </a:r>
            <a:r>
              <a:rPr lang="en-US" sz="1600" i="1" dirty="0" smtClean="0">
                <a:cs typeface="Times New Roman" panose="02020603050405020304" pitchFamily="18" charset="0"/>
              </a:rPr>
              <a:t> ∙ </a:t>
            </a:r>
            <a:r>
              <a:rPr lang="en-US" sz="1600" i="1" dirty="0" err="1" smtClean="0">
                <a:cs typeface="Times New Roman" panose="02020603050405020304" pitchFamily="18" charset="0"/>
              </a:rPr>
              <a:t>exp</a:t>
            </a:r>
            <a:r>
              <a:rPr lang="en-US" sz="1600" i="1" dirty="0" smtClean="0">
                <a:cs typeface="Times New Roman" panose="02020603050405020304" pitchFamily="18" charset="0"/>
              </a:rPr>
              <a:t>( –t/</a:t>
            </a:r>
            <a:r>
              <a:rPr lang="el-GR" sz="1600" i="1" dirty="0" smtClean="0">
                <a:cs typeface="Calibri" panose="020F0502020204030204" pitchFamily="34" charset="0"/>
              </a:rPr>
              <a:t>τ</a:t>
            </a:r>
            <a:r>
              <a:rPr lang="en-US" sz="1600" i="1" dirty="0" smtClean="0">
                <a:cs typeface="Calibri" panose="020F0502020204030204" pitchFamily="34" charset="0"/>
              </a:rPr>
              <a:t> )</a:t>
            </a:r>
          </a:p>
          <a:p>
            <a:endParaRPr lang="en-US" sz="1600" i="1" baseline="-25000" dirty="0" smtClean="0">
              <a:cs typeface="Times New Roman" panose="02020603050405020304" pitchFamily="18" charset="0"/>
            </a:endParaRPr>
          </a:p>
          <a:p>
            <a:r>
              <a:rPr lang="en-US" sz="1600" i="1" dirty="0" smtClean="0">
                <a:cs typeface="Times New Roman" panose="02020603050405020304" pitchFamily="18" charset="0"/>
              </a:rPr>
              <a:t>1/</a:t>
            </a:r>
            <a:r>
              <a:rPr lang="el-GR" sz="1600" i="1" dirty="0" smtClean="0">
                <a:cs typeface="Times New Roman" panose="02020603050405020304" pitchFamily="18" charset="0"/>
              </a:rPr>
              <a:t>τ</a:t>
            </a:r>
            <a:r>
              <a:rPr lang="en-US" sz="1600" i="1" dirty="0" smtClean="0">
                <a:cs typeface="Times New Roman" panose="02020603050405020304" pitchFamily="18" charset="0"/>
              </a:rPr>
              <a:t> = </a:t>
            </a:r>
            <a:r>
              <a:rPr lang="en-US" sz="1600" i="1" dirty="0" smtClean="0">
                <a:cs typeface="Calibri" panose="020F0502020204030204" pitchFamily="34" charset="0"/>
              </a:rPr>
              <a:t>ß ∙ </a:t>
            </a:r>
            <a:r>
              <a:rPr lang="az-Cyrl-AZ" sz="1600" i="1" dirty="0" smtClean="0">
                <a:cs typeface="Calibri" panose="020F0502020204030204" pitchFamily="34" charset="0"/>
              </a:rPr>
              <a:t>Ф</a:t>
            </a:r>
            <a:r>
              <a:rPr lang="en-US" sz="1600" i="1" baseline="-25000" dirty="0" err="1" smtClean="0">
                <a:cs typeface="Calibri" panose="020F0502020204030204" pitchFamily="34" charset="0"/>
              </a:rPr>
              <a:t>eq</a:t>
            </a:r>
            <a:r>
              <a:rPr lang="en-US" sz="1600" i="1" dirty="0" smtClean="0">
                <a:cs typeface="Times New Roman" panose="02020603050405020304" pitchFamily="18" charset="0"/>
              </a:rPr>
              <a:t> </a:t>
            </a:r>
          </a:p>
          <a:p>
            <a:endParaRPr lang="en-US" sz="1600" i="1" dirty="0" smtClean="0"/>
          </a:p>
          <a:p>
            <a:r>
              <a:rPr lang="en-US" sz="1600" i="1" dirty="0" smtClean="0"/>
              <a:t>Measurements of trapping constant </a:t>
            </a:r>
            <a:r>
              <a:rPr lang="en-US" sz="1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ß </a:t>
            </a:r>
            <a:r>
              <a:rPr lang="en-US" sz="1600" i="1" dirty="0" smtClean="0"/>
              <a:t>with IRRAD protons:</a:t>
            </a:r>
          </a:p>
          <a:p>
            <a:endParaRPr lang="en-US" sz="1600" i="1" dirty="0" smtClean="0"/>
          </a:p>
          <a:p>
            <a:pPr marL="342900" indent="-342900">
              <a:buFont typeface="+mj-lt"/>
              <a:buAutoNum type="arabicPeriod"/>
            </a:pPr>
            <a:r>
              <a:rPr lang="da-DK" sz="1400" i="1" dirty="0"/>
              <a:t>W. Adam et al 2016 JINST 11 </a:t>
            </a:r>
            <a:r>
              <a:rPr lang="da-DK" sz="1400" i="1" dirty="0" smtClean="0"/>
              <a:t>P04023, </a:t>
            </a:r>
            <a:r>
              <a:rPr lang="da-DK" sz="1400" dirty="0" smtClean="0"/>
              <a:t>measured on n-type Si at </a:t>
            </a:r>
            <a:r>
              <a:rPr lang="az-Cyrl-AZ" sz="1400" dirty="0" smtClean="0"/>
              <a:t>Ф</a:t>
            </a:r>
            <a:r>
              <a:rPr lang="da-DK" sz="1400" dirty="0" smtClean="0"/>
              <a:t> = 1.5e15 neq/cm2, </a:t>
            </a:r>
            <a:r>
              <a:rPr lang="da-DK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ß</a:t>
            </a:r>
            <a:r>
              <a:rPr lang="da-DK" sz="1400" b="1" dirty="0" smtClean="0"/>
              <a:t> ~ 3e-16 /ns</a:t>
            </a:r>
          </a:p>
          <a:p>
            <a:pPr marL="342900" indent="-342900">
              <a:buFont typeface="+mj-lt"/>
              <a:buAutoNum type="arabicPeriod"/>
            </a:pPr>
            <a:r>
              <a:rPr lang="da-DK" sz="1400" i="1" dirty="0" smtClean="0"/>
              <a:t>V. Cindro et al</a:t>
            </a:r>
            <a:r>
              <a:rPr lang="da-DK" sz="1400" i="1" dirty="0"/>
              <a:t>., </a:t>
            </a:r>
            <a:r>
              <a:rPr lang="da-DK" sz="1400" i="1" dirty="0" smtClean="0"/>
              <a:t>NIMA </a:t>
            </a:r>
            <a:r>
              <a:rPr lang="da-DK" sz="1400" i="1" dirty="0"/>
              <a:t>599 (2009) </a:t>
            </a:r>
            <a:r>
              <a:rPr lang="da-DK" sz="1400" i="1" dirty="0" smtClean="0"/>
              <a:t>60–65</a:t>
            </a:r>
            <a:r>
              <a:rPr lang="da-DK" sz="1400" dirty="0" smtClean="0"/>
              <a:t>, measured in p-type DOFZ up to  </a:t>
            </a:r>
            <a:r>
              <a:rPr lang="az-Cyrl-AZ" sz="1400" dirty="0" smtClean="0"/>
              <a:t>Ф</a:t>
            </a:r>
            <a:r>
              <a:rPr lang="en-US" sz="1400" dirty="0" smtClean="0"/>
              <a:t> = </a:t>
            </a:r>
            <a:r>
              <a:rPr lang="da-DK" sz="1400" dirty="0" smtClean="0"/>
              <a:t>3e14 neq/cm2,  </a:t>
            </a:r>
            <a:r>
              <a:rPr lang="da-DK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ß  ~ 4e-16 /ns (similar for neutrons) </a:t>
            </a:r>
          </a:p>
          <a:p>
            <a:pPr marL="342900" indent="-342900">
              <a:buFont typeface="+mj-lt"/>
              <a:buAutoNum type="arabicPeriod"/>
            </a:pPr>
            <a:r>
              <a:rPr lang="da-DK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G. Kramberger et al., NIMA 481 (2002) 297-305, measured in n-type materials, up to </a:t>
            </a:r>
            <a:r>
              <a:rPr lang="az-Cyrl-AZ" sz="1400" dirty="0"/>
              <a:t>Ф</a:t>
            </a:r>
            <a:r>
              <a:rPr lang="en-US" sz="1400" dirty="0"/>
              <a:t> = </a:t>
            </a:r>
            <a:r>
              <a:rPr lang="da-DK" sz="1400" dirty="0"/>
              <a:t>3e14 </a:t>
            </a:r>
            <a:r>
              <a:rPr lang="da-DK" sz="1400" dirty="0" smtClean="0"/>
              <a:t>neq/cm2,  </a:t>
            </a:r>
            <a:r>
              <a:rPr lang="da-DK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ß ~ 7e-16  (ß ~5e16 for neutron irradiation)</a:t>
            </a:r>
            <a:endParaRPr lang="da-DK" sz="1400" b="1" dirty="0" smtClean="0"/>
          </a:p>
          <a:p>
            <a:endParaRPr lang="en-US" sz="1600" i="1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6552" y="1128193"/>
            <a:ext cx="4469142" cy="330028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455736" y="175437"/>
            <a:ext cx="5736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Plot shows collected charge as a function </a:t>
            </a:r>
          </a:p>
          <a:p>
            <a:r>
              <a:rPr lang="en-US" sz="1600" dirty="0" smtClean="0"/>
              <a:t>of trapping constant for electric fields shown on previous slide</a:t>
            </a:r>
          </a:p>
          <a:p>
            <a:r>
              <a:rPr lang="en-US" sz="1600" dirty="0" smtClean="0"/>
              <a:t>(assuming 23050 electron is full charge collection and </a:t>
            </a:r>
            <a:r>
              <a:rPr lang="az-Cyrl-AZ" sz="1600" dirty="0" smtClean="0"/>
              <a:t>Ф</a:t>
            </a:r>
            <a:r>
              <a:rPr lang="en-US" sz="1600" dirty="0" smtClean="0"/>
              <a:t> = 1.6e15)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217375" y="4316818"/>
            <a:ext cx="11974625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a</a:t>
            </a:r>
            <a:r>
              <a:rPr lang="en-US" sz="1600" dirty="0" smtClean="0"/>
              <a:t>t same trapping probability larger charge is expected after proton irradiation if electric field from the previous slide is assumed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same (or smaller) charge after proton irradiation than neutron irradiation indicates larger trapping probability  after PS protons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   </a:t>
            </a:r>
            <a:r>
              <a:rPr lang="en-US" sz="1600" dirty="0" smtClean="0">
                <a:sym typeface="Wingdings" panose="05000000000000000000" pitchFamily="2" charset="2"/>
              </a:rPr>
              <a:t> seen in  </a:t>
            </a:r>
            <a:r>
              <a:rPr lang="da-DK" sz="1600" dirty="0">
                <a:sym typeface="Wingdings" panose="05000000000000000000" pitchFamily="2" charset="2"/>
              </a:rPr>
              <a:t>G. Kramberger et al., NIMA 481 (2002) </a:t>
            </a:r>
            <a:r>
              <a:rPr lang="da-DK" sz="1600" dirty="0" smtClean="0">
                <a:sym typeface="Wingdings" panose="05000000000000000000" pitchFamily="2" charset="2"/>
              </a:rPr>
              <a:t>297-305</a:t>
            </a:r>
            <a:r>
              <a:rPr lang="en-US" sz="1600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r>
              <a:rPr lang="en-US" sz="1600" dirty="0" smtClean="0"/>
              <a:t>Warning:</a:t>
            </a:r>
          </a:p>
          <a:p>
            <a:r>
              <a:rPr lang="en-US" sz="1600" dirty="0" smtClean="0"/>
              <a:t>In this example charge is calculated for a perpendicular track through the middle of the strip. In Sr-90 measurements tracks cross at </a:t>
            </a:r>
          </a:p>
          <a:p>
            <a:r>
              <a:rPr lang="en-US" sz="1600" dirty="0"/>
              <a:t>d</a:t>
            </a:r>
            <a:r>
              <a:rPr lang="en-US" sz="1600" dirty="0" smtClean="0"/>
              <a:t>ifferent points and under different angles and clustering is performed so numbers should not be directly compared to </a:t>
            </a:r>
            <a:r>
              <a:rPr lang="en-US" sz="1600" dirty="0" err="1"/>
              <a:t>A</a:t>
            </a:r>
            <a:r>
              <a:rPr lang="en-US" sz="1600" dirty="0" err="1" smtClean="0"/>
              <a:t>libava</a:t>
            </a:r>
            <a:r>
              <a:rPr lang="en-US" sz="1600" dirty="0" smtClean="0"/>
              <a:t> measurements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080744" y="3120656"/>
            <a:ext cx="1340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Phi </a:t>
            </a:r>
            <a:r>
              <a:rPr lang="en-US" smtClean="0"/>
              <a:t>= 1.6e15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9536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793</TotalTime>
  <Words>453</Words>
  <Application>Microsoft Office PowerPoint</Application>
  <PresentationFormat>Widescreen</PresentationFormat>
  <Paragraphs>57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IJS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Igor Mandić</dc:creator>
  <cp:lastModifiedBy>Igor Mandić</cp:lastModifiedBy>
  <cp:revision>30</cp:revision>
  <dcterms:created xsi:type="dcterms:W3CDTF">2022-01-04T15:38:19Z</dcterms:created>
  <dcterms:modified xsi:type="dcterms:W3CDTF">2022-01-06T14:08:52Z</dcterms:modified>
</cp:coreProperties>
</file>