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1" r:id="rId4"/>
    <p:sldId id="260" r:id="rId5"/>
    <p:sldId id="271" r:id="rId6"/>
    <p:sldId id="262" r:id="rId7"/>
    <p:sldId id="258" r:id="rId8"/>
    <p:sldId id="270" r:id="rId9"/>
    <p:sldId id="263" r:id="rId10"/>
    <p:sldId id="272" r:id="rId11"/>
    <p:sldId id="274" r:id="rId12"/>
    <p:sldId id="266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6C554-0EC0-412E-AD7A-D641B323FAEC}" type="datetimeFigureOut">
              <a:rPr lang="LID4096" smtClean="0"/>
              <a:t>6/11/24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0FA5-C7DE-41FA-9688-3EFC056C892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00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BEBD-B97F-4C75-8A7B-0A185AD5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7B46F-4778-4219-9D4D-71A3E2E1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25BEF-8188-4ABE-ACF3-5B685DE7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DA07-28C0-4136-A123-E976E87EAB1D}" type="datetime1">
              <a:rPr lang="LID4096" smtClean="0"/>
              <a:t>6/11/24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46E9-F33F-4A61-AB0D-2FFCEA53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866B-8D6D-4A3F-A167-DC091227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35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BFD7-F3FD-435E-ACA7-4D0C690A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95130-B982-46F3-A623-3676753B3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C348-5E7D-457B-A295-7ABA0D97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DFB0-436F-4DE8-A25E-8492719F24C6}" type="datetime1">
              <a:rPr lang="LID4096" smtClean="0"/>
              <a:t>6/11/24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41896-0541-47B4-BB13-FD5D95AA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D26B-AA20-4434-81C3-46754624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05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75845-8D01-4C51-98A5-A763F38C5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13D96-1399-4CE8-9ADE-02AF79D93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3102-0FCA-44A1-8BDE-CDC11CBC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F991-475F-45B8-BD49-94CF891B4138}" type="datetime1">
              <a:rPr lang="LID4096" smtClean="0"/>
              <a:t>6/11/24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1127-C7B9-47DF-87E0-DB2B66DD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65B91-31B4-4B56-B66B-041BA4B8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62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57B5-34B5-4DBF-94FD-8DA9013B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515B-1769-41F3-B770-CE9C19134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2067-6C10-4EB4-B47E-33D3DA52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9F0-D5C1-4991-84AE-2EE9F15F03D7}" type="datetime1">
              <a:rPr lang="LID4096" smtClean="0"/>
              <a:t>6/11/24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1185C-597C-4435-AC00-609ED86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50C9-52C5-4295-ADAB-C86FE1B1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566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60B9-A1D6-4571-968D-6FC5B2A6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948D7-1944-471E-A9F6-BC124FF7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B08F-6768-451B-9249-57F7F128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F0F5-CCF1-4435-93CC-D62843C9DD81}" type="datetime1">
              <a:rPr lang="LID4096" smtClean="0"/>
              <a:t>6/11/24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DC1F2-861A-41F9-A217-18ED6919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40310-CE39-48F3-86BC-C9C9EB81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035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80D2-6981-44DB-BDA3-B50E9C09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65B5-AA8D-4C14-BDFA-031D2D354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247F8-DF4C-4E43-8A60-93114580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E557-0DF1-40E7-A149-FE1D662A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95B3-C26A-4FF6-8A94-325A0348F596}" type="datetime1">
              <a:rPr lang="LID4096" smtClean="0"/>
              <a:t>6/11/24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B2F-3644-4629-9727-00BC6E03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5DC07-4C66-41AA-B1CB-384C96B2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660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522E-CB12-4E52-9594-730668F9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1675-4255-49AE-98FC-1C974BEF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6AD7D-39C4-4164-88AE-9ACDDD63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AA3BD-A85C-4BE2-BD6A-040D51BD9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4394E-B0B7-4B7A-A2C8-3651D5088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71ABB-78C0-4034-B693-4231561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F9E4-A006-495C-9073-66E632A162CF}" type="datetime1">
              <a:rPr lang="LID4096" smtClean="0"/>
              <a:t>6/11/24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51372-C7F0-4017-9A52-62A82796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9923E-95D6-42D1-9C5E-2486DABA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499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96A2-15BD-4E0A-8923-F437FE7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9635A-7B0A-4270-9B89-FC0AD2B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5CA7-94FE-48C5-80D6-7A72D811368E}" type="datetime1">
              <a:rPr lang="LID4096" smtClean="0"/>
              <a:t>6/11/24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1511-01C2-4A38-B0E3-0F444FCD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B9718-00FA-421F-AB76-4D47F156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998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1509B-BA83-45FA-B73B-D800A301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AB0A-CB3F-4180-8079-2CCF5D8AB6C5}" type="datetime1">
              <a:rPr lang="LID4096" smtClean="0"/>
              <a:t>6/11/24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78D61-F283-4117-8ECC-3AB958A5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5861E-CA3F-4126-ADDA-720E20B9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828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5082-E459-4D18-B0DF-E640560B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1428A-067F-4505-B1B4-F35A55CE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DECAC-830E-4D45-B734-C59D5CB3E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39AD7-5585-4A94-91C1-3EA0A332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2B71-A817-49FA-944E-813B57C1935F}" type="datetime1">
              <a:rPr lang="LID4096" smtClean="0"/>
              <a:t>6/11/24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5851D-C574-4C6B-AD01-7513BBF2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34115-27E5-450D-821C-DA7B9D81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88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2F9A-26E3-4D22-9B10-91776257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1622E-41E5-48E6-BBAF-F09CC5A0A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2C35B-6858-49AD-866B-BEAC8701A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1808D-F394-4DE0-B3FF-C31AF8E1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D9F-0F06-4DE9-8823-4B89E2901040}" type="datetime1">
              <a:rPr lang="LID4096" smtClean="0"/>
              <a:t>6/11/24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1081-9743-46F8-A855-B9F9A209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8BCFE-78CA-4880-97C1-5C4537D7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96354-F768-4AAC-9D53-AA3F022C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904E-675D-423B-BA80-FD2419DD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5246-7080-4C95-824D-24434F8BD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5CA1-D8F4-4705-A395-0EAC670D50A6}" type="datetime1">
              <a:rPr lang="LID4096" smtClean="0"/>
              <a:t>6/11/24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8BB1-87AA-439A-BFAF-114CAEF35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34D1-BA9E-474F-A092-DC325B984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55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D61095-4A09-41A8-413E-9A85FAE21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Polarimetry for Vacuum Magnetic Birefringence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702A27-2378-8B69-6B1B-31C19C068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102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Laura (Lo) Roberts </a:t>
            </a:r>
          </a:p>
          <a:p>
            <a:r>
              <a:rPr lang="en-US" dirty="0"/>
              <a:t>Max Planck Institute for Gravitational Physics/ Leibniz Universität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Training School COST Action COSMIC </a:t>
            </a:r>
            <a:r>
              <a:rPr lang="en-US" dirty="0" err="1"/>
              <a:t>WISPers</a:t>
            </a:r>
            <a:endParaRPr lang="en-US" dirty="0"/>
          </a:p>
          <a:p>
            <a:r>
              <a:rPr lang="en-US" dirty="0"/>
              <a:t>Ljubljana, Slovenia 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D167A-0A7D-8793-4F4E-B1AB79345FDE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Wednesday, June 12, 2024</a:t>
            </a:r>
          </a:p>
        </p:txBody>
      </p:sp>
      <p:pic>
        <p:nvPicPr>
          <p:cNvPr id="16" name="Picture 15" descr="A logo with text on it&#10;&#10;Description automatically generated">
            <a:extLst>
              <a:ext uri="{FF2B5EF4-FFF2-40B4-BE49-F238E27FC236}">
                <a16:creationId xmlns:a16="http://schemas.microsoft.com/office/drawing/2014/main" id="{FE0B2A91-D192-0466-B94A-97CEAD27C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2238"/>
            <a:ext cx="1807822" cy="1655762"/>
          </a:xfrm>
          <a:prstGeom prst="rect">
            <a:avLst/>
          </a:prstGeom>
        </p:spPr>
      </p:pic>
      <p:pic>
        <p:nvPicPr>
          <p:cNvPr id="17" name="Picture 2" descr="Startseite – Institut für Gravitationsphysik – Leibniz Universität Hannover">
            <a:extLst>
              <a:ext uri="{FF2B5EF4-FFF2-40B4-BE49-F238E27FC236}">
                <a16:creationId xmlns:a16="http://schemas.microsoft.com/office/drawing/2014/main" id="{B179B27B-F39B-2F22-7BE1-D46F8608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00" y="88588"/>
            <a:ext cx="931900" cy="10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EDD87-3DD9-4B34-84BA-80D8EE6B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75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228-E129-4E76-A267-55B14307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9227"/>
            <a:ext cx="10515600" cy="1325563"/>
          </a:xfrm>
        </p:spPr>
        <p:txBody>
          <a:bodyPr/>
          <a:lstStyle/>
          <a:p>
            <a:r>
              <a:rPr lang="en-US" dirty="0"/>
              <a:t>Thank you! 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BC08D-48FE-487A-9F86-C376AAEE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10</a:t>
            </a:fld>
            <a:endParaRPr lang="LID4096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3B54CD91-61AD-2DD8-03EB-D7AFF090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2238"/>
            <a:ext cx="1807822" cy="1655762"/>
          </a:xfrm>
          <a:prstGeom prst="rect">
            <a:avLst/>
          </a:prstGeom>
        </p:spPr>
      </p:pic>
      <p:pic>
        <p:nvPicPr>
          <p:cNvPr id="5" name="Picture 2" descr="Startseite – Institut für Gravitationsphysik – Leibniz Universität Hannover">
            <a:extLst>
              <a:ext uri="{FF2B5EF4-FFF2-40B4-BE49-F238E27FC236}">
                <a16:creationId xmlns:a16="http://schemas.microsoft.com/office/drawing/2014/main" id="{113598BE-5042-57A0-71AD-9805936C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00" y="88588"/>
            <a:ext cx="931900" cy="10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3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0BC2-E5F7-4360-BBFB-9D52CA9B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noise sources 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5E5D4-E9A1-47A7-8408-BEB6D4302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8488"/>
                <a:ext cx="10515600" cy="473221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Shot noise: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𝑠h𝑜𝑡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Johnson noise: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Dark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𝑑𝑎𝑟𝑘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Relative Intensity Noise (RIN):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𝑅𝐼𝑁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@50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𝑘𝐻𝑧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𝑅𝐼𝑁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𝑠h𝑜𝑡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𝑑𝑎𝑟𝑘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𝑅𝐼𝑁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rad>
                  </m:oMath>
                </a14:m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5E5D4-E9A1-47A7-8408-BEB6D4302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8488"/>
                <a:ext cx="10515600" cy="4732211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87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E657-D248-44B2-82A1-C33996F6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-156083"/>
            <a:ext cx="10515600" cy="1325563"/>
          </a:xfrm>
        </p:spPr>
        <p:txBody>
          <a:bodyPr/>
          <a:lstStyle/>
          <a:p>
            <a:r>
              <a:rPr lang="en-US" dirty="0"/>
              <a:t>what we are looking for: 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58B198-93A5-40DF-992F-1D4555FC3277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80416" y="1169480"/>
                <a:ext cx="10515600" cy="1057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𝑛𝐿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58B198-93A5-40DF-992F-1D4555FC327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16" y="1169480"/>
                <a:ext cx="10515600" cy="1057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58320F-3C1B-4CCB-8792-BD9DB0A3ABCA}"/>
              </a:ext>
            </a:extLst>
          </p:cNvPr>
          <p:cNvSpPr/>
          <p:nvPr/>
        </p:nvSpPr>
        <p:spPr>
          <a:xfrm>
            <a:off x="3017520" y="1273579"/>
            <a:ext cx="1371600" cy="424732"/>
          </a:xfrm>
          <a:prstGeom prst="roundRect">
            <a:avLst/>
          </a:prstGeom>
          <a:solidFill>
            <a:srgbClr val="7EEE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DF46C-3143-4881-B8FF-787801783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71" y="2495043"/>
            <a:ext cx="6931753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D61095-4A09-41A8-413E-9A85FAE2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85" y="284608"/>
            <a:ext cx="10515600" cy="1325563"/>
          </a:xfrm>
        </p:spPr>
        <p:txBody>
          <a:bodyPr/>
          <a:lstStyle/>
          <a:p>
            <a:r>
              <a:rPr lang="en-US" dirty="0"/>
              <a:t>Nonlinear effects in vacuum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5B1725-A584-C3B0-5E84-8AE5AA97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34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ADB0BA4-1311-011F-3827-F2C7A3202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1" b="32685"/>
          <a:stretch/>
        </p:blipFill>
        <p:spPr>
          <a:xfrm>
            <a:off x="1690506" y="3671903"/>
            <a:ext cx="8810986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2F4DB3-E88D-4ED6-8902-6C11BD44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77" y="5496640"/>
            <a:ext cx="7690245" cy="91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87E26-B6FE-4FDA-88D8-98680997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302" y="1658472"/>
            <a:ext cx="5473793" cy="138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285E1-3CFA-FDC2-2EBE-E4042AC6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758F-7F41-B945-8151-F313D8D139A2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85D6E-7EC8-4267-8B5F-9A24D51CE635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</p:spTree>
    <p:extLst>
      <p:ext uri="{BB962C8B-B14F-4D97-AF65-F5344CB8AC3E}">
        <p14:creationId xmlns:p14="http://schemas.microsoft.com/office/powerpoint/2010/main" val="243717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725EBF3-AF51-4476-83DF-DEED43A71F79}"/>
              </a:ext>
            </a:extLst>
          </p:cNvPr>
          <p:cNvGrpSpPr/>
          <p:nvPr/>
        </p:nvGrpSpPr>
        <p:grpSpPr>
          <a:xfrm>
            <a:off x="0" y="1247140"/>
            <a:ext cx="12027613" cy="5625002"/>
            <a:chOff x="266756" y="412169"/>
            <a:chExt cx="11582081" cy="5531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6BC7DE-AAFC-4F4C-8177-136852C5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56" y="412169"/>
              <a:ext cx="11582081" cy="512503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E5D6EC-1741-476F-873B-6241796C63FF}"/>
                </a:ext>
              </a:extLst>
            </p:cNvPr>
            <p:cNvSpPr/>
            <p:nvPr/>
          </p:nvSpPr>
          <p:spPr>
            <a:xfrm>
              <a:off x="889000" y="4890869"/>
              <a:ext cx="1642533" cy="1052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1" name="Title 8">
            <a:extLst>
              <a:ext uri="{FF2B5EF4-FFF2-40B4-BE49-F238E27FC236}">
                <a16:creationId xmlns:a16="http://schemas.microsoft.com/office/drawing/2014/main" id="{C97368B9-1DCC-4E23-A3BE-E630ED2E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10" y="-78423"/>
            <a:ext cx="6605875" cy="1325563"/>
          </a:xfrm>
        </p:spPr>
        <p:txBody>
          <a:bodyPr/>
          <a:lstStyle/>
          <a:p>
            <a:r>
              <a:rPr lang="en-US" dirty="0"/>
              <a:t>First..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FB47C-551F-6C92-FC8E-5DA86862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758F-7F41-B945-8151-F313D8D139A2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4F13A-1ED2-4A98-87E4-5774618EBB21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</p:spTree>
    <p:extLst>
      <p:ext uri="{BB962C8B-B14F-4D97-AF65-F5344CB8AC3E}">
        <p14:creationId xmlns:p14="http://schemas.microsoft.com/office/powerpoint/2010/main" val="250745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1A80-0B52-C45F-0AEA-DE9F5C8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8" y="-1262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PVLAS Experiment- rotating permanent magnets  </a:t>
            </a:r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D653ADF7-6952-EAC3-4DDE-41B9BC3D8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34" b="2894"/>
          <a:stretch/>
        </p:blipFill>
        <p:spPr>
          <a:xfrm>
            <a:off x="323298" y="1398938"/>
            <a:ext cx="11743396" cy="250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B7288F-36D1-44E5-8D75-801EF99C1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" t="4729"/>
          <a:stretch/>
        </p:blipFill>
        <p:spPr>
          <a:xfrm>
            <a:off x="726390" y="4124049"/>
            <a:ext cx="10937212" cy="20770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7647-4DD5-6907-3705-AA84F662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758F-7F41-B945-8151-F313D8D139A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FAE4B-70FC-4755-931A-A25EF6380879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1F43-70E6-CD5C-D93C-19B83ED0983A}"/>
              </a:ext>
            </a:extLst>
          </p:cNvPr>
          <p:cNvSpPr txBox="1"/>
          <p:nvPr/>
        </p:nvSpPr>
        <p:spPr>
          <a:xfrm>
            <a:off x="3854703" y="601643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2.5 T @ 8Hz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6B64B-5737-884F-9C94-DFBB4DF90D6A}"/>
              </a:ext>
            </a:extLst>
          </p:cNvPr>
          <p:cNvSpPr txBox="1"/>
          <p:nvPr/>
        </p:nvSpPr>
        <p:spPr>
          <a:xfrm>
            <a:off x="5172075" y="5103267"/>
            <a:ext cx="115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1.6 m</a:t>
            </a:r>
          </a:p>
        </p:txBody>
      </p:sp>
    </p:spTree>
    <p:extLst>
      <p:ext uri="{BB962C8B-B14F-4D97-AF65-F5344CB8AC3E}">
        <p14:creationId xmlns:p14="http://schemas.microsoft.com/office/powerpoint/2010/main" val="314580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A9CD-0619-43A3-B025-78666256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3" y="-81443"/>
            <a:ext cx="10515600" cy="1325563"/>
          </a:xfrm>
        </p:spPr>
        <p:txBody>
          <a:bodyPr/>
          <a:lstStyle/>
          <a:p>
            <a:r>
              <a:rPr lang="en-US" dirty="0"/>
              <a:t>Birefringence Noise Limit – Thermal?  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4C16-6205-4102-AAF2-0BAB62AB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4" y="1064413"/>
            <a:ext cx="6630325" cy="40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36702-D547-48DB-B9E2-305C8E571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5" t="10143" r="3211"/>
          <a:stretch/>
        </p:blipFill>
        <p:spPr>
          <a:xfrm>
            <a:off x="7336466" y="4228139"/>
            <a:ext cx="4146698" cy="10100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FCAEE4-44BB-4E8E-8601-A289349B6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583" r="14367" b="-99"/>
          <a:stretch/>
        </p:blipFill>
        <p:spPr>
          <a:xfrm>
            <a:off x="1246645" y="5238232"/>
            <a:ext cx="4346144" cy="87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2BACF4-290F-48E5-B72F-1DA213CF5188}"/>
                  </a:ext>
                </a:extLst>
              </p:cNvPr>
              <p:cNvSpPr txBox="1"/>
              <p:nvPr/>
            </p:nvSpPr>
            <p:spPr>
              <a:xfrm>
                <a:off x="7017489" y="1740811"/>
                <a:ext cx="4146698" cy="16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Investigating optical path length difference sensitivity: </a:t>
                </a:r>
              </a:p>
              <a:p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2BACF4-290F-48E5-B72F-1DA213CF5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89" y="1740811"/>
                <a:ext cx="4146698" cy="1600118"/>
              </a:xfrm>
              <a:prstGeom prst="rect">
                <a:avLst/>
              </a:prstGeom>
              <a:blipFill>
                <a:blip r:embed="rId5"/>
                <a:stretch>
                  <a:fillRect t="-2362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58EE485-E1E8-42EB-9321-71FE8415D230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05279F-24CA-4A84-AD4F-5CF9AE80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5</a:t>
            </a:fld>
            <a:endParaRPr lang="LID4096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DD615C-1932-4EF9-AF82-B12CF8B1B4A3}"/>
              </a:ext>
            </a:extLst>
          </p:cNvPr>
          <p:cNvSpPr/>
          <p:nvPr/>
        </p:nvSpPr>
        <p:spPr>
          <a:xfrm rot="1765712">
            <a:off x="5954652" y="3648621"/>
            <a:ext cx="1323848" cy="271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678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1A80-0B52-C45F-0AEA-DE9F5C8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-3359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800" dirty="0"/>
              <a:t>Learning from the past: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3A2D-EAEB-4972-94BF-478BD4767F56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7D1E6-0E5D-4E02-BB4F-8E40C1DA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9" t="4071" r="3515"/>
          <a:stretch/>
        </p:blipFill>
        <p:spPr>
          <a:xfrm>
            <a:off x="391632" y="1177935"/>
            <a:ext cx="6326372" cy="5034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F1D8F-DB28-49D3-9131-1AA9EBE870A7}"/>
                  </a:ext>
                </a:extLst>
              </p:cNvPr>
              <p:cNvSpPr txBox="1"/>
              <p:nvPr/>
            </p:nvSpPr>
            <p:spPr>
              <a:xfrm>
                <a:off x="7554109" y="1455063"/>
                <a:ext cx="3627271" cy="4402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Birefringence Noise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0.8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Parameters to maximize: </a:t>
                </a: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F1D8F-DB28-49D3-9131-1AA9EBE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109" y="1455063"/>
                <a:ext cx="3627271" cy="4402231"/>
              </a:xfrm>
              <a:prstGeom prst="rect">
                <a:avLst/>
              </a:prstGeom>
              <a:blipFill>
                <a:blip r:embed="rId3"/>
                <a:stretch>
                  <a:fillRect l="-2439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1C567A-03AB-4034-9DF0-510B0860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210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0F25-E36B-4DA1-B6FF-E3AD2D0B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27" y="-230471"/>
            <a:ext cx="1094353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New proposed VMB experiment – electromagnet </a:t>
            </a:r>
            <a:endParaRPr lang="LID4096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1426CF-A85E-47C6-BB98-5980AAF0C55A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DEC271-16D5-421E-B1A7-60B8574D3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"/>
          <a:stretch/>
        </p:blipFill>
        <p:spPr>
          <a:xfrm>
            <a:off x="1093943" y="1022356"/>
            <a:ext cx="10259857" cy="2183071"/>
          </a:xfrm>
          <a:prstGeom prst="rect">
            <a:avLst/>
          </a:prstGeo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E9E6329A-D2D3-4686-A61F-0FF0E18B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7</a:t>
            </a:fld>
            <a:endParaRPr lang="LID4096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CD1E3AC-F466-4B20-A5D9-5BE7F9B1F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38530" r="17239" b="17932"/>
          <a:stretch/>
        </p:blipFill>
        <p:spPr>
          <a:xfrm>
            <a:off x="1935123" y="3368523"/>
            <a:ext cx="8756275" cy="29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5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2C75-E279-4FBF-AC2C-DAE313B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8255"/>
            <a:ext cx="10515600" cy="1325563"/>
          </a:xfrm>
        </p:spPr>
        <p:txBody>
          <a:bodyPr/>
          <a:lstStyle/>
          <a:p>
            <a:r>
              <a:rPr lang="en-US" dirty="0"/>
              <a:t>The magnet system: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FD97-06D2-4171-8BD5-1D49BC7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1" y="1506914"/>
            <a:ext cx="6221819" cy="4351338"/>
          </a:xfrm>
        </p:spPr>
        <p:txBody>
          <a:bodyPr/>
          <a:lstStyle/>
          <a:p>
            <a:r>
              <a:rPr lang="en-US" dirty="0"/>
              <a:t>Consists of 2, 40cm long magnets</a:t>
            </a:r>
          </a:p>
          <a:p>
            <a:r>
              <a:rPr lang="en-US" dirty="0"/>
              <a:t>1.2 Tesla dipole field in center </a:t>
            </a:r>
          </a:p>
          <a:p>
            <a:r>
              <a:rPr lang="en-US" dirty="0"/>
              <a:t>Rotates electromagnetically at a tunable frequency up to kHz 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AA26D-E8A5-4D09-8DC9-D8E0E3EF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58" y="246939"/>
            <a:ext cx="4345171" cy="3233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11309-DC79-4398-ADC5-294A468E5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65" b="3529"/>
          <a:stretch/>
        </p:blipFill>
        <p:spPr>
          <a:xfrm>
            <a:off x="7528864" y="3480554"/>
            <a:ext cx="4359655" cy="2836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AC0F4-9BDB-4202-AFC7-9368004B8B5C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088E2-5151-4F57-8EC1-3D7D9084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8</a:t>
            </a:fld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76432-8F5B-45CE-BD38-2B77DC8C1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062" y="3763925"/>
            <a:ext cx="3048425" cy="1171739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3AD2CF7F-451A-4619-8B27-1704B99DAF62}"/>
              </a:ext>
            </a:extLst>
          </p:cNvPr>
          <p:cNvSpPr/>
          <p:nvPr/>
        </p:nvSpPr>
        <p:spPr>
          <a:xfrm>
            <a:off x="4369982" y="4834384"/>
            <a:ext cx="276446" cy="37504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286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B5BAC9F6-8E0A-D442-8C42-77F2823C7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2401" r="5464"/>
          <a:stretch/>
        </p:blipFill>
        <p:spPr>
          <a:xfrm>
            <a:off x="5212080" y="310895"/>
            <a:ext cx="6583680" cy="5417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FE310-FD4F-4E33-86E0-8CBEC5CE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2" y="115997"/>
            <a:ext cx="6236208" cy="1024763"/>
          </a:xfrm>
        </p:spPr>
        <p:txBody>
          <a:bodyPr>
            <a:normAutofit/>
          </a:bodyPr>
          <a:lstStyle/>
          <a:p>
            <a:r>
              <a:rPr lang="en-US" sz="3600" dirty="0"/>
              <a:t>Intrinsic noise sensitivity </a:t>
            </a:r>
            <a:endParaRPr lang="LID4096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C6D15-25CF-4B72-8747-10D28693FC7A}"/>
                  </a:ext>
                </a:extLst>
              </p:cNvPr>
              <p:cNvSpPr txBox="1"/>
              <p:nvPr/>
            </p:nvSpPr>
            <p:spPr>
              <a:xfrm>
                <a:off x="6478460" y="5753917"/>
                <a:ext cx="4257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Note: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modulation depth of the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pem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C6D15-25CF-4B72-8747-10D28693F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60" y="5753917"/>
                <a:ext cx="4257809" cy="646331"/>
              </a:xfrm>
              <a:prstGeom prst="rect">
                <a:avLst/>
              </a:prstGeom>
              <a:blipFill>
                <a:blip r:embed="rId3"/>
                <a:stretch>
                  <a:fillRect l="-1289" t="-75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506ABBD-F941-47D1-A721-950EA787B7B7}"/>
              </a:ext>
            </a:extLst>
          </p:cNvPr>
          <p:cNvSpPr txBox="1"/>
          <p:nvPr/>
        </p:nvSpPr>
        <p:spPr>
          <a:xfrm>
            <a:off x="3854703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Training School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(CA21106)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247674-9721-4FC9-ABF8-EAB8B52E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9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7040A890-E7BE-4F83-9F65-C2515294AB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324704"/>
                  </p:ext>
                </p:extLst>
              </p:nvPr>
            </p:nvGraphicFramePr>
            <p:xfrm>
              <a:off x="797947" y="1922557"/>
              <a:ext cx="3858438" cy="3012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219">
                      <a:extLst>
                        <a:ext uri="{9D8B030D-6E8A-4147-A177-3AD203B41FA5}">
                          <a16:colId xmlns:a16="http://schemas.microsoft.com/office/drawing/2014/main" val="1652539637"/>
                        </a:ext>
                      </a:extLst>
                    </a:gridCol>
                    <a:gridCol w="1929219">
                      <a:extLst>
                        <a:ext uri="{9D8B030D-6E8A-4147-A177-3AD203B41FA5}">
                          <a16:colId xmlns:a16="http://schemas.microsoft.com/office/drawing/2014/main" val="31207916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 </a:t>
                          </a:r>
                          <a:endParaRPr lang="LID4096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 </a:t>
                          </a:r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100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100mW</a:t>
                          </a:r>
                          <a:endParaRPr lang="LID4096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442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4877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𝑑𝑎𝑟𝑘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 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3401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@50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𝑘𝐻𝑧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𝑅𝐼𝑁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𝐻𝑧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LID4096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9653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300K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8125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6 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88650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 A/W </a:t>
                          </a:r>
                          <a:endParaRPr lang="LID4096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929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7040A890-E7BE-4F83-9F65-C2515294AB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324704"/>
                  </p:ext>
                </p:extLst>
              </p:nvPr>
            </p:nvGraphicFramePr>
            <p:xfrm>
              <a:off x="797947" y="1922557"/>
              <a:ext cx="3858438" cy="3012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9219">
                      <a:extLst>
                        <a:ext uri="{9D8B030D-6E8A-4147-A177-3AD203B41FA5}">
                          <a16:colId xmlns:a16="http://schemas.microsoft.com/office/drawing/2014/main" val="1652539637"/>
                        </a:ext>
                      </a:extLst>
                    </a:gridCol>
                    <a:gridCol w="1929219">
                      <a:extLst>
                        <a:ext uri="{9D8B030D-6E8A-4147-A177-3AD203B41FA5}">
                          <a16:colId xmlns:a16="http://schemas.microsoft.com/office/drawing/2014/main" val="31207916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 </a:t>
                          </a:r>
                          <a:endParaRPr lang="LID4096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 </a:t>
                          </a:r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100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4" t="-103333" r="-101307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100mW</a:t>
                          </a:r>
                          <a:endParaRPr lang="LID4096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442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4" t="-210345" r="-101307" b="-5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316" t="-210345" r="-1974" b="-5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877560"/>
                      </a:ext>
                    </a:extLst>
                  </a:tr>
                  <a:tr h="391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4" t="-290323" r="-101307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316" t="-290323" r="-1974" b="-4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401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4" t="-390323" r="-101307" b="-3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316" t="-390323" r="-1974" b="-3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653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300K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8125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316" t="-603333" r="-197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88650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LID4096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 A/W </a:t>
                          </a:r>
                          <a:endParaRPr lang="LID4096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92962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D260-A085-F018-D49A-FC7B0EAFDD00}"/>
              </a:ext>
            </a:extLst>
          </p:cNvPr>
          <p:cNvCxnSpPr>
            <a:cxnSpLocks/>
          </p:cNvCxnSpPr>
          <p:nvPr/>
        </p:nvCxnSpPr>
        <p:spPr>
          <a:xfrm>
            <a:off x="5876693" y="4482790"/>
            <a:ext cx="5663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7D81B-D497-5786-E718-8C5C9064790F}"/>
              </a:ext>
            </a:extLst>
          </p:cNvPr>
          <p:cNvCxnSpPr>
            <a:cxnSpLocks/>
          </p:cNvCxnSpPr>
          <p:nvPr/>
        </p:nvCxnSpPr>
        <p:spPr>
          <a:xfrm flipH="1">
            <a:off x="5876693" y="4482790"/>
            <a:ext cx="135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AA57ACB-0FBB-E33D-894A-8437F08AB884}"/>
              </a:ext>
            </a:extLst>
          </p:cNvPr>
          <p:cNvSpPr/>
          <p:nvPr/>
        </p:nvSpPr>
        <p:spPr>
          <a:xfrm>
            <a:off x="8317483" y="4161563"/>
            <a:ext cx="581190" cy="250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6DBEE1-1EFA-C580-BBEC-BA5DB25A509A}"/>
                  </a:ext>
                </a:extLst>
              </p:cNvPr>
              <p:cNvSpPr txBox="1"/>
              <p:nvPr/>
            </p:nvSpPr>
            <p:spPr>
              <a:xfrm>
                <a:off x="8136594" y="4131427"/>
                <a:ext cx="941540" cy="29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𝑄𝐸𝐷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6DBEE1-1EFA-C580-BBEC-BA5DB25A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594" y="4131427"/>
                <a:ext cx="941540" cy="29007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312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Polarimetry for Vacuum Magnetic Birefringence </vt:lpstr>
      <vt:lpstr>Nonlinear effects in vacuum </vt:lpstr>
      <vt:lpstr>First.. </vt:lpstr>
      <vt:lpstr>The PVLAS Experiment- rotating permanent magnets  </vt:lpstr>
      <vt:lpstr>Birefringence Noise Limit – Thermal?  </vt:lpstr>
      <vt:lpstr>Learning from the past: </vt:lpstr>
      <vt:lpstr>New proposed VMB experiment – electromagnet </vt:lpstr>
      <vt:lpstr>The magnet system: </vt:lpstr>
      <vt:lpstr>Intrinsic noise sensitivity </vt:lpstr>
      <vt:lpstr>Thank you! </vt:lpstr>
      <vt:lpstr>Intrinsic noise sources </vt:lpstr>
      <vt:lpstr>what we are looking for: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Polarimetry for Vacuum Magnetic Birefringence</dc:title>
  <dc:creator>lorobe</dc:creator>
  <cp:lastModifiedBy>Roberts,Laura Rachelle</cp:lastModifiedBy>
  <cp:revision>30</cp:revision>
  <dcterms:created xsi:type="dcterms:W3CDTF">2024-06-05T12:37:01Z</dcterms:created>
  <dcterms:modified xsi:type="dcterms:W3CDTF">2024-06-11T17:46:38Z</dcterms:modified>
</cp:coreProperties>
</file>