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47" autoAdjust="0"/>
    <p:restoredTop sz="94660"/>
  </p:normalViewPr>
  <p:slideViewPr>
    <p:cSldViewPr snapToGrid="0">
      <p:cViewPr>
        <p:scale>
          <a:sx n="75" d="100"/>
          <a:sy n="75" d="100"/>
        </p:scale>
        <p:origin x="676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E6052-DC68-41EB-8DC3-525840DAADAF}" type="datetimeFigureOut">
              <a:rPr lang="fr-FR" smtClean="0"/>
              <a:t>07/06/2024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23E4F-4367-436B-AB70-7BFB9CEAD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950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B42690-78F4-4596-A683-9197D7D6D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B1AFE4-5368-4B25-92F3-90FC21AAD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03D272-E110-4EEE-AF96-6E9B9FF44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99BB-C78D-42FF-8E83-73220B4EB3DD}" type="datetime1">
              <a:rPr lang="fr-FR" smtClean="0"/>
              <a:t>07/06/2024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F5B355-8836-4D6A-87AB-AFF7ED364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F1CE26-E335-4DF3-8BF8-451A816D8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1D08-EE52-4A29-9558-65C26C4B7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80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2F4709-F0AB-49F8-AC5F-1293831C9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35A706A-5730-4D78-BD40-73D7903B5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0B1515-BBC4-45CB-BC84-48C583E38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7FEE-8BD2-4D10-BAB1-735A44186B16}" type="datetime1">
              <a:rPr lang="fr-FR" smtClean="0"/>
              <a:t>07/06/2024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2F43E3-D6A9-494E-BD36-9F33339CF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E45627-06C9-4874-9809-7C040D0AD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1D08-EE52-4A29-9558-65C26C4B7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886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7980576-0D16-4722-A7E3-41FE127C93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991D043-D8DD-49F8-8276-90C6239C6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9FA86E-81D9-4EF5-ABEE-867C8C076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E9BF-BD6E-45BC-80C3-60F99910D5C1}" type="datetime1">
              <a:rPr lang="fr-FR" smtClean="0"/>
              <a:t>07/06/2024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94C84C-A745-4161-9D3D-26F2C8308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6F99D0-510A-4E32-8DC3-8A39E143E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1D08-EE52-4A29-9558-65C26C4B7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556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269063-F1FA-4C73-879C-F6659EFBD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705F01-5639-486F-9F60-E12E8AF1B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F116EC-61BF-4F9E-BC65-AB2CF2455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9A42-E916-4FD4-A4B7-ED2C610413AE}" type="datetime1">
              <a:rPr lang="fr-FR" smtClean="0"/>
              <a:t>07/06/2024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FF7BBD-7B2E-42FC-8BED-AA54536E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D920BD-6E2F-4BC8-B75F-F0FEFFB5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1D08-EE52-4A29-9558-65C26C4B7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562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432968-E46B-4D37-9086-100D5F417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30CA08-3821-4191-9F6D-3ECE46FB7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6FE3B5-F550-4DC5-BA44-97CE39C6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D4BE-F6D7-4CF3-9F22-18DA9CC1DEC7}" type="datetime1">
              <a:rPr lang="fr-FR" smtClean="0"/>
              <a:t>07/06/2024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91CEC1-2C9B-40F7-BB2A-10F5B6110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734F35-6239-4099-972C-4B44F79EC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1D08-EE52-4A29-9558-65C26C4B7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355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BAF5EF-4645-4CA0-98F9-4988E65D5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83C0EC-0920-471A-9C4A-5223CF6D4F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D24DF50-A987-4431-A365-A28121E58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643A98-0B50-4397-B90F-09059EA5F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22C4-5A36-4E58-9FC4-7193AEEE3CDB}" type="datetime1">
              <a:rPr lang="fr-FR" smtClean="0"/>
              <a:t>07/06/2024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9748CC-B549-4DDC-B91C-74E814AE0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EBE68B-7FF5-4F5B-B42D-58B82A630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1D08-EE52-4A29-9558-65C26C4B7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48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935FF3-69D9-43F4-A551-8C651EF5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9E0A2B-146E-4CD2-BAF6-5E1D5E859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C4D2BE-EFC5-4200-9329-B8541540C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7864802-7BE5-459C-99A0-C523C6F18C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01AE583-A9C4-460A-A23A-A323751BAF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EBBCF34-2EB2-4A82-8B30-CEDF56642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A3C9-E7A4-48DC-8033-CCF55A938CDA}" type="datetime1">
              <a:rPr lang="fr-FR" smtClean="0"/>
              <a:t>07/06/2024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A51DFB-91C7-4B50-8C71-48F787E6E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F0FA853-59B1-4C91-9BFA-70BA2A9FB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1D08-EE52-4A29-9558-65C26C4B7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71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CEC50C-98E0-4B0C-94EE-F0B7646D2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98A3F2-69EB-440A-9327-46ADB6DF0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AE0B-78D3-458E-B932-2DFAA1D8D907}" type="datetime1">
              <a:rPr lang="fr-FR" smtClean="0"/>
              <a:t>07/06/2024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543E22-2064-4CA2-AA62-4F5AEEB91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27B9B55-B43B-4386-B73C-197D9B6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1D08-EE52-4A29-9558-65C26C4B7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59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26071CE-0521-447E-BBD7-54F5DE42C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1B16-8894-4BBE-8225-0EA37E789EFC}" type="datetime1">
              <a:rPr lang="fr-FR" smtClean="0"/>
              <a:t>07/06/2024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DDFA269-E6C2-45A8-961A-AF62FF72A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F79ACC-E4EA-4A21-AE85-2A0760C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1D08-EE52-4A29-9558-65C26C4B7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83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E2B396-175B-4257-868A-7C0A581F7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3AB33B-3E90-4B7B-BFA2-29BBC3592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882F1DD-6E13-4ED7-AF50-388CDFEB6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03B830-FB51-4AA5-A190-5287D7599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4554-D486-443F-9B07-D5D55B0CED4E}" type="datetime1">
              <a:rPr lang="fr-FR" smtClean="0"/>
              <a:t>07/06/2024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472923-5150-4954-9312-85109315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24D3B5-9691-4FA1-8F86-99F170CC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1D08-EE52-4A29-9558-65C26C4B7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41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9B3178-8248-4D0A-B3E1-5D9D87ABF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470E124-DE3D-459D-BD60-9E968BA688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FDFB6D-F8B4-44E5-AE4A-353ADAEB6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A3C5559-AB40-4A30-9139-C71C148A5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81D2-AF04-4E87-9AF0-25C1DB7E5349}" type="datetime1">
              <a:rPr lang="fr-FR" smtClean="0"/>
              <a:t>07/06/2024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F65254-5791-43C5-AEE7-2AA7051C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6173C1-409D-47CD-87F4-B6DAEE984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1D08-EE52-4A29-9558-65C26C4B7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506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15E7A07-CDAE-431B-9BDD-1AB5DEBF9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57E24-CC19-4DB6-A56C-D92CD59D6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08A27A-DF54-444A-B87E-5CA1C33A1D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610CD-F6E3-447F-BC5B-D354BF9CAFF6}" type="datetime1">
              <a:rPr lang="fr-FR" smtClean="0"/>
              <a:t>07/06/2024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BB29E8-258D-431E-829D-29C24753F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AB78B0-A523-457D-8FCA-B5D9088030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C1D08-EE52-4A29-9558-65C26C4B7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46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openxmlformats.org/officeDocument/2006/relationships/image" Target="../media/image40.png"/><Relationship Id="rId4" Type="http://schemas.openxmlformats.org/officeDocument/2006/relationships/image" Target="../media/image32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99E994-EAE6-4B12-8C3C-48BCB5B6D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/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A </a:t>
            </a:r>
            <a:r>
              <a:rPr lang="fr-FR" dirty="0" err="1">
                <a:solidFill>
                  <a:schemeClr val="bg2">
                    <a:lumMod val="75000"/>
                  </a:schemeClr>
                </a:solidFill>
              </a:rPr>
              <a:t>Baryonic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2">
                    <a:lumMod val="75000"/>
                  </a:schemeClr>
                </a:solidFill>
              </a:rPr>
              <a:t>axion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 and the case of neutron oscillation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9306BF6-1DDB-4ACE-8EC0-34A0D6749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00892"/>
            <a:ext cx="9144000" cy="1655762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bg2">
                    <a:lumMod val="75000"/>
                  </a:schemeClr>
                </a:solidFill>
              </a:rPr>
              <a:t>Théo Brugeat </a:t>
            </a:r>
          </a:p>
          <a:p>
            <a:r>
              <a:rPr lang="fr-FR" sz="1800" dirty="0" err="1">
                <a:solidFill>
                  <a:schemeClr val="bg2">
                    <a:lumMod val="75000"/>
                  </a:schemeClr>
                </a:solidFill>
              </a:rPr>
              <a:t>Laboratory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</a:rPr>
              <a:t> of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</a:rPr>
              <a:t>Subatomic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</a:rPr>
              <a:t>Physic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</a:rPr>
              <a:t> and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</a:rPr>
              <a:t>Cosmology</a:t>
            </a:r>
            <a:endParaRPr lang="fr-FR" sz="180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fr-FR" sz="1800" dirty="0" err="1">
                <a:solidFill>
                  <a:schemeClr val="bg2">
                    <a:lumMod val="75000"/>
                  </a:schemeClr>
                </a:solidFill>
              </a:rPr>
              <a:t>Theoretical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</a:rPr>
              <a:t>physics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</a:rPr>
              <a:t> team</a:t>
            </a:r>
          </a:p>
          <a:p>
            <a:r>
              <a:rPr lang="fr-FR" sz="1800" dirty="0">
                <a:solidFill>
                  <a:schemeClr val="bg2">
                    <a:lumMod val="75000"/>
                  </a:schemeClr>
                </a:solidFill>
              </a:rPr>
              <a:t>In collaboration </a:t>
            </a:r>
            <a:r>
              <a:rPr lang="fr-FR" sz="1800" dirty="0" err="1">
                <a:solidFill>
                  <a:schemeClr val="bg2">
                    <a:lumMod val="75000"/>
                  </a:schemeClr>
                </a:solidFill>
              </a:rPr>
              <a:t>with</a:t>
            </a:r>
            <a:r>
              <a:rPr lang="fr-FR" sz="1800" dirty="0">
                <a:solidFill>
                  <a:schemeClr val="bg2">
                    <a:lumMod val="75000"/>
                  </a:schemeClr>
                </a:solidFill>
              </a:rPr>
              <a:t> Christopher Smith and Sacha Davidson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C182ABE-9C10-40E4-8FA0-0336F339D799}"/>
              </a:ext>
            </a:extLst>
          </p:cNvPr>
          <p:cNvSpPr txBox="1"/>
          <p:nvPr/>
        </p:nvSpPr>
        <p:spPr>
          <a:xfrm>
            <a:off x="65691" y="6372860"/>
            <a:ext cx="186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(To </a:t>
            </a:r>
            <a:r>
              <a:rPr lang="fr-FR" dirty="0" err="1">
                <a:solidFill>
                  <a:schemeClr val="bg2">
                    <a:lumMod val="75000"/>
                  </a:schemeClr>
                </a:solidFill>
              </a:rPr>
              <a:t>appear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2">
                    <a:lumMod val="75000"/>
                  </a:schemeClr>
                </a:solidFill>
              </a:rPr>
              <a:t>soon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54B627-C920-4A67-B5DA-1EC9B6FE5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1D08-EE52-4A29-9558-65C26C4B7A5B}" type="slidenum">
              <a:rPr lang="fr-FR" smtClean="0"/>
              <a:t>1</a:t>
            </a:fld>
            <a:r>
              <a:rPr lang="fr-FR" dirty="0"/>
              <a:t>/11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1DDF5B0-BAA4-4955-8C2C-149962B9AA37}"/>
              </a:ext>
            </a:extLst>
          </p:cNvPr>
          <p:cNvSpPr txBox="1"/>
          <p:nvPr/>
        </p:nvSpPr>
        <p:spPr>
          <a:xfrm>
            <a:off x="9779330" y="64245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E65B2038-169B-4D1D-8F7E-98B736F98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529" y="5877928"/>
            <a:ext cx="1751064" cy="83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CDE022F-5153-4883-A53E-F99CC86EED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16" y="5721035"/>
            <a:ext cx="1687470" cy="99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Grenoble-Alpes-logo">
            <a:extLst>
              <a:ext uri="{FF2B5EF4-FFF2-40B4-BE49-F238E27FC236}">
                <a16:creationId xmlns:a16="http://schemas.microsoft.com/office/drawing/2014/main" id="{DDC877E0-74C3-4C73-BBCD-035187590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355" y="5854382"/>
            <a:ext cx="1441509" cy="88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9A1E5A0-F8E5-4939-9484-DCF5ACAB6F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" t="2209"/>
          <a:stretch>
            <a:fillRect/>
          </a:stretch>
        </p:blipFill>
        <p:spPr bwMode="auto">
          <a:xfrm>
            <a:off x="5767722" y="5854382"/>
            <a:ext cx="1572500" cy="88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755CA68-FA8D-4692-8F20-93844568F3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273" y="5854382"/>
            <a:ext cx="1123855" cy="88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050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1F3C7-10B6-4CC4-B273-F5CB1719D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 err="1"/>
              <a:t>Adapting</a:t>
            </a:r>
            <a:r>
              <a:rPr lang="fr-FR" sz="4000" dirty="0"/>
              <a:t> the oscillations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2FD091-4A8E-40DC-8BA0-510146F2B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114289"/>
            <a:ext cx="10515600" cy="311166"/>
          </a:xfrm>
        </p:spPr>
        <p:txBody>
          <a:bodyPr>
            <a:noAutofit/>
          </a:bodyPr>
          <a:lstStyle/>
          <a:p>
            <a:r>
              <a:rPr lang="fr-FR" sz="2000" dirty="0"/>
              <a:t>Constant </a:t>
            </a:r>
            <a:r>
              <a:rPr lang="fr-FR" sz="2000" dirty="0" err="1"/>
              <a:t>axion</a:t>
            </a:r>
            <a:r>
              <a:rPr lang="fr-FR" sz="2000" dirty="0"/>
              <a:t> </a:t>
            </a:r>
            <a:r>
              <a:rPr lang="fr-FR" sz="2000" dirty="0">
                <a:solidFill>
                  <a:srgbClr val="FF0000"/>
                </a:solidFill>
              </a:rPr>
              <a:t>must not </a:t>
            </a:r>
            <a:r>
              <a:rPr lang="fr-FR" sz="2000" dirty="0" err="1">
                <a:solidFill>
                  <a:srgbClr val="FF0000"/>
                </a:solidFill>
              </a:rPr>
              <a:t>contribute</a:t>
            </a:r>
            <a:r>
              <a:rPr lang="fr-FR" sz="2000" dirty="0"/>
              <a:t>.</a:t>
            </a:r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08B679D-895F-41F3-BDDE-83DD29A25449}"/>
              </a:ext>
            </a:extLst>
          </p:cNvPr>
          <p:cNvSpPr txBox="1"/>
          <p:nvPr/>
        </p:nvSpPr>
        <p:spPr>
          <a:xfrm>
            <a:off x="571500" y="1764406"/>
            <a:ext cx="1051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    matrices </a:t>
            </a:r>
            <a:r>
              <a:rPr lang="fr-FR" sz="2000" dirty="0" err="1">
                <a:solidFill>
                  <a:srgbClr val="FF0000"/>
                </a:solidFill>
              </a:rPr>
              <a:t>makes</a:t>
            </a:r>
            <a:r>
              <a:rPr lang="fr-FR" sz="2000" dirty="0">
                <a:solidFill>
                  <a:srgbClr val="FF0000"/>
                </a:solidFill>
              </a:rPr>
              <a:t> N-R approximation </a:t>
            </a:r>
            <a:r>
              <a:rPr lang="fr-FR" sz="2000" dirty="0" err="1">
                <a:solidFill>
                  <a:srgbClr val="FF0000"/>
                </a:solidFill>
              </a:rPr>
              <a:t>tedious</a:t>
            </a:r>
            <a:r>
              <a:rPr lang="fr-FR" sz="2000" dirty="0"/>
              <a:t>.</a:t>
            </a:r>
          </a:p>
          <a:p>
            <a:r>
              <a:rPr lang="fr-FR" sz="2000" dirty="0" err="1"/>
              <a:t>We</a:t>
            </a:r>
            <a:r>
              <a:rPr lang="fr-FR" sz="2000" dirty="0"/>
              <a:t> </a:t>
            </a:r>
            <a:r>
              <a:rPr lang="fr-FR" sz="2000" dirty="0" err="1"/>
              <a:t>adapted</a:t>
            </a:r>
            <a:r>
              <a:rPr lang="fr-FR" sz="2000" dirty="0"/>
              <a:t> « </a:t>
            </a:r>
            <a:r>
              <a:rPr lang="fr-FR" sz="2000" dirty="0" err="1"/>
              <a:t>Bogolyubov</a:t>
            </a:r>
            <a:r>
              <a:rPr lang="fr-FR" sz="2000" dirty="0"/>
              <a:t> transformation » [</a:t>
            </a:r>
            <a:r>
              <a:rPr lang="fr-FR" sz="2000" dirty="0" err="1"/>
              <a:t>Tureanu,Fujikawa</a:t>
            </a:r>
            <a:r>
              <a:rPr lang="fr-FR" sz="2000" dirty="0"/>
              <a:t> (2021)] in the Weyl </a:t>
            </a:r>
            <a:r>
              <a:rPr lang="fr-FR" sz="2000" dirty="0" err="1"/>
              <a:t>formalism</a:t>
            </a:r>
            <a:r>
              <a:rPr lang="fr-FR" sz="2000" dirty="0"/>
              <a:t> [</a:t>
            </a:r>
            <a:r>
              <a:rPr lang="fr-FR" sz="2000" dirty="0" err="1"/>
              <a:t>Berezhiani,Vainshtein</a:t>
            </a:r>
            <a:r>
              <a:rPr lang="fr-FR" sz="2000" dirty="0"/>
              <a:t> (2015)] </a:t>
            </a:r>
            <a:r>
              <a:rPr lang="fr-FR" sz="2000" dirty="0" err="1"/>
              <a:t>leading</a:t>
            </a:r>
            <a:r>
              <a:rPr lang="fr-FR" sz="2000" dirty="0"/>
              <a:t> to </a:t>
            </a:r>
            <a:r>
              <a:rPr lang="fr-FR" sz="2000" dirty="0">
                <a:solidFill>
                  <a:srgbClr val="FF0000"/>
                </a:solidFill>
              </a:rPr>
              <a:t>solvable 4x4 N-R system</a:t>
            </a:r>
            <a:r>
              <a:rPr lang="fr-FR" sz="2000" dirty="0"/>
              <a:t>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FFE63A3-3AA8-40C6-AD3E-3929E03E25DD}"/>
              </a:ext>
            </a:extLst>
          </p:cNvPr>
          <p:cNvSpPr txBox="1"/>
          <p:nvPr/>
        </p:nvSpPr>
        <p:spPr>
          <a:xfrm>
            <a:off x="571500" y="3018675"/>
            <a:ext cx="1104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/>
              <a:t>Reparametrization</a:t>
            </a:r>
            <a:r>
              <a:rPr lang="fr-FR" sz="2000" dirty="0"/>
              <a:t> invariance </a:t>
            </a:r>
            <a:r>
              <a:rPr lang="fr-FR" sz="2000" dirty="0" err="1"/>
              <a:t>leaves</a:t>
            </a:r>
            <a:r>
              <a:rPr lang="fr-FR" sz="2000" dirty="0"/>
              <a:t> a </a:t>
            </a:r>
            <a:r>
              <a:rPr lang="fr-FR" sz="2000" dirty="0" err="1"/>
              <a:t>peculiar</a:t>
            </a:r>
            <a:r>
              <a:rPr lang="fr-FR" sz="2000" dirty="0"/>
              <a:t> situation.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84D3249F-BEC8-4DD2-9332-DE26253B2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00" y="3635026"/>
            <a:ext cx="4864000" cy="13820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937A69B-1E67-49B5-99E8-79E23FD2E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300" y="3651466"/>
            <a:ext cx="1694000" cy="372000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A041D22E-89FE-4AF8-B543-B377A46905F2}"/>
              </a:ext>
            </a:extLst>
          </p:cNvPr>
          <p:cNvSpPr txBox="1"/>
          <p:nvPr/>
        </p:nvSpPr>
        <p:spPr>
          <a:xfrm>
            <a:off x="6968982" y="3613253"/>
            <a:ext cx="5194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No </a:t>
            </a:r>
            <a:r>
              <a:rPr lang="fr-FR" sz="2000" dirty="0" err="1">
                <a:solidFill>
                  <a:srgbClr val="FF0000"/>
                </a:solidFill>
              </a:rPr>
              <a:t>reparametrization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/>
              <a:t>for 		             !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BAA921C-35B2-4254-87F8-64594FEB01EB}"/>
              </a:ext>
            </a:extLst>
          </p:cNvPr>
          <p:cNvSpPr txBox="1"/>
          <p:nvPr/>
        </p:nvSpPr>
        <p:spPr>
          <a:xfrm>
            <a:off x="6968982" y="4013363"/>
            <a:ext cx="5143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With</a:t>
            </a:r>
            <a:r>
              <a:rPr lang="fr-FR" sz="2000" dirty="0"/>
              <a:t> Weyl : Natural </a:t>
            </a:r>
            <a:r>
              <a:rPr lang="fr-FR" sz="2000" dirty="0" err="1"/>
              <a:t>way</a:t>
            </a:r>
            <a:r>
              <a:rPr lang="fr-FR" sz="2000" dirty="0"/>
              <a:t> to </a:t>
            </a:r>
            <a:r>
              <a:rPr lang="fr-FR" sz="2000" dirty="0" err="1"/>
              <a:t>transform</a:t>
            </a:r>
            <a:r>
              <a:rPr lang="fr-FR" sz="2000" dirty="0"/>
              <a:t> the Axial </a:t>
            </a:r>
            <a:r>
              <a:rPr lang="fr-FR" sz="2000" dirty="0" err="1"/>
              <a:t>Baryonic</a:t>
            </a:r>
            <a:r>
              <a:rPr lang="fr-FR" sz="2000" dirty="0"/>
              <a:t> </a:t>
            </a:r>
            <a:r>
              <a:rPr lang="fr-FR" sz="2000" dirty="0" err="1"/>
              <a:t>violating</a:t>
            </a:r>
            <a:r>
              <a:rPr lang="fr-FR" sz="2000" dirty="0"/>
              <a:t> </a:t>
            </a:r>
            <a:r>
              <a:rPr lang="fr-FR" sz="2000" dirty="0" err="1"/>
              <a:t>coupling</a:t>
            </a:r>
            <a:r>
              <a:rPr lang="fr-FR" sz="2000" dirty="0"/>
              <a:t> </a:t>
            </a:r>
            <a:r>
              <a:rPr lang="fr-FR" sz="2000" dirty="0" err="1"/>
              <a:t>into</a:t>
            </a:r>
            <a:r>
              <a:rPr lang="fr-FR" sz="2000" dirty="0"/>
              <a:t> </a:t>
            </a:r>
            <a:r>
              <a:rPr lang="fr-FR" sz="2000" dirty="0" err="1"/>
              <a:t>Vector</a:t>
            </a:r>
            <a:r>
              <a:rPr lang="fr-FR" sz="2000" dirty="0"/>
              <a:t> </a:t>
            </a:r>
            <a:r>
              <a:rPr lang="fr-FR" sz="2000" dirty="0" err="1"/>
              <a:t>current</a:t>
            </a:r>
            <a:r>
              <a:rPr lang="fr-FR" sz="2000" dirty="0"/>
              <a:t>. 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A52ADED-32DA-40BD-A67C-145600FEE47F}"/>
              </a:ext>
            </a:extLst>
          </p:cNvPr>
          <p:cNvSpPr txBox="1"/>
          <p:nvPr/>
        </p:nvSpPr>
        <p:spPr>
          <a:xfrm>
            <a:off x="571500" y="5338744"/>
            <a:ext cx="9529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C/CP hard to </a:t>
            </a:r>
            <a:r>
              <a:rPr lang="fr-FR" sz="2000" dirty="0" err="1"/>
              <a:t>define</a:t>
            </a:r>
            <a:r>
              <a:rPr lang="fr-FR" sz="2000" dirty="0"/>
              <a:t>, </a:t>
            </a:r>
            <a:r>
              <a:rPr lang="fr-FR" sz="2000" dirty="0" err="1"/>
              <a:t>currently</a:t>
            </a:r>
            <a:r>
              <a:rPr lang="fr-FR" sz="2000" dirty="0"/>
              <a:t> </a:t>
            </a:r>
            <a:r>
              <a:rPr lang="fr-FR" sz="2000" dirty="0" err="1"/>
              <a:t>looking</a:t>
            </a:r>
            <a:r>
              <a:rPr lang="fr-FR" sz="2000" dirty="0"/>
              <a:t> for </a:t>
            </a:r>
            <a:r>
              <a:rPr lang="fr-FR" sz="2000" dirty="0">
                <a:solidFill>
                  <a:srgbClr val="FF0000"/>
                </a:solidFill>
              </a:rPr>
              <a:t>invariants a la </a:t>
            </a:r>
            <a:r>
              <a:rPr lang="fr-FR" sz="2000" dirty="0" err="1">
                <a:solidFill>
                  <a:srgbClr val="FF0000"/>
                </a:solidFill>
              </a:rPr>
              <a:t>Jarlskog</a:t>
            </a:r>
            <a:r>
              <a:rPr lang="fr-FR" sz="2000" dirty="0"/>
              <a:t>.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816A9A-6807-4683-B6D8-879033BD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1D08-EE52-4A29-9558-65C26C4B7A5B}" type="slidenum">
              <a:rPr lang="fr-FR" smtClean="0"/>
              <a:t>10</a:t>
            </a:fld>
            <a:r>
              <a:rPr lang="fr-FR" dirty="0"/>
              <a:t>/11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0379A75-6774-4A45-A44D-6087C4DBE0DF}"/>
              </a:ext>
            </a:extLst>
          </p:cNvPr>
          <p:cNvSpPr txBox="1"/>
          <p:nvPr/>
        </p:nvSpPr>
        <p:spPr>
          <a:xfrm>
            <a:off x="571500" y="5973075"/>
            <a:ext cx="7715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All </a:t>
            </a:r>
            <a:r>
              <a:rPr lang="fr-FR" sz="2000" dirty="0" err="1"/>
              <a:t>this</a:t>
            </a:r>
            <a:r>
              <a:rPr lang="fr-FR" sz="2000" dirty="0"/>
              <a:t> leads to a </a:t>
            </a:r>
            <a:r>
              <a:rPr lang="fr-FR" sz="2000" dirty="0" err="1"/>
              <a:t>Baryonic</a:t>
            </a:r>
            <a:r>
              <a:rPr lang="fr-FR" sz="2000" dirty="0"/>
              <a:t> </a:t>
            </a:r>
            <a:r>
              <a:rPr lang="fr-FR" sz="2000" dirty="0" err="1"/>
              <a:t>axion</a:t>
            </a:r>
            <a:r>
              <a:rPr lang="fr-FR" sz="2000" dirty="0"/>
              <a:t> </a:t>
            </a:r>
            <a:r>
              <a:rPr lang="fr-FR" sz="2000" dirty="0" err="1">
                <a:solidFill>
                  <a:srgbClr val="FF0000"/>
                </a:solidFill>
              </a:rPr>
              <a:t>decoupled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from</a:t>
            </a:r>
            <a:r>
              <a:rPr lang="fr-FR" sz="2000" dirty="0">
                <a:solidFill>
                  <a:srgbClr val="FF0000"/>
                </a:solidFill>
              </a:rPr>
              <a:t> neutron oscillations</a:t>
            </a:r>
            <a:r>
              <a:rPr lang="fr-FR" sz="2000" dirty="0"/>
              <a:t>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211B75B-0083-401F-BCA4-926472EC9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131" y="4837005"/>
            <a:ext cx="2456000" cy="350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29EC8D9-7AD3-4372-B1B7-587BDFD6B3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47173"/>
            <a:ext cx="280000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48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D2A2A9-FCC0-402D-8612-24B62EB9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chemeClr val="bg2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1653CF-41D5-4F06-93BB-D9D38CE1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1D08-EE52-4A29-9558-65C26C4B7A5B}" type="slidenum">
              <a:rPr lang="fr-FR" smtClean="0"/>
              <a:t>11</a:t>
            </a:fld>
            <a:r>
              <a:rPr lang="fr-FR" dirty="0"/>
              <a:t>/11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C7EE95E0-7F3E-4763-B666-6242C36B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3257350"/>
            <a:ext cx="12057380" cy="590750"/>
          </a:xfrm>
        </p:spPr>
        <p:txBody>
          <a:bodyPr>
            <a:normAutofit/>
          </a:bodyPr>
          <a:lstStyle/>
          <a:p>
            <a:r>
              <a:rPr lang="fr-FR" sz="2600" dirty="0" err="1">
                <a:solidFill>
                  <a:schemeClr val="bg2">
                    <a:lumMod val="75000"/>
                  </a:schemeClr>
                </a:solidFill>
              </a:rPr>
              <a:t>Baryonic</a:t>
            </a:r>
            <a:r>
              <a:rPr lang="fr-FR" sz="2600" dirty="0">
                <a:solidFill>
                  <a:schemeClr val="bg2">
                    <a:lumMod val="75000"/>
                  </a:schemeClr>
                </a:solidFill>
              </a:rPr>
              <a:t> violation : </a:t>
            </a:r>
            <a:r>
              <a:rPr lang="fr-FR" sz="2600" dirty="0" err="1">
                <a:solidFill>
                  <a:schemeClr val="bg2">
                    <a:lumMod val="75000"/>
                  </a:schemeClr>
                </a:solidFill>
              </a:rPr>
              <a:t>Playground</a:t>
            </a:r>
            <a:r>
              <a:rPr lang="fr-FR" sz="2600" dirty="0">
                <a:solidFill>
                  <a:schemeClr val="bg2">
                    <a:lumMod val="75000"/>
                  </a:schemeClr>
                </a:solidFill>
              </a:rPr>
              <a:t> for building </a:t>
            </a:r>
            <a:r>
              <a:rPr lang="fr-FR" sz="2600" dirty="0" err="1">
                <a:solidFill>
                  <a:srgbClr val="FF0000"/>
                </a:solidFill>
              </a:rPr>
              <a:t>axion</a:t>
            </a:r>
            <a:r>
              <a:rPr lang="fr-FR" sz="2600" dirty="0">
                <a:solidFill>
                  <a:srgbClr val="FF0000"/>
                </a:solidFill>
              </a:rPr>
              <a:t> </a:t>
            </a:r>
            <a:r>
              <a:rPr lang="fr-FR" sz="2600" dirty="0" err="1">
                <a:solidFill>
                  <a:srgbClr val="FF0000"/>
                </a:solidFill>
              </a:rPr>
              <a:t>models</a:t>
            </a:r>
            <a:r>
              <a:rPr lang="fr-FR" sz="2600" dirty="0">
                <a:solidFill>
                  <a:srgbClr val="FF0000"/>
                </a:solidFill>
              </a:rPr>
              <a:t> </a:t>
            </a:r>
            <a:r>
              <a:rPr lang="fr-FR" sz="2600" dirty="0" err="1">
                <a:solidFill>
                  <a:srgbClr val="FF0000"/>
                </a:solidFill>
              </a:rPr>
              <a:t>with</a:t>
            </a:r>
            <a:r>
              <a:rPr lang="fr-FR" sz="2600" dirty="0">
                <a:solidFill>
                  <a:srgbClr val="FF0000"/>
                </a:solidFill>
              </a:rPr>
              <a:t> new </a:t>
            </a:r>
            <a:r>
              <a:rPr lang="fr-FR" sz="2600" dirty="0" err="1">
                <a:solidFill>
                  <a:srgbClr val="FF0000"/>
                </a:solidFill>
              </a:rPr>
              <a:t>phenomenology</a:t>
            </a:r>
            <a:r>
              <a:rPr lang="fr-FR" sz="2600" dirty="0">
                <a:solidFill>
                  <a:schemeClr val="bg2">
                    <a:lumMod val="75000"/>
                  </a:schemeClr>
                </a:solidFill>
              </a:rPr>
              <a:t>,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C70F2EEF-5BE8-49E1-86CF-F671FB440878}"/>
              </a:ext>
            </a:extLst>
          </p:cNvPr>
          <p:cNvSpPr txBox="1">
            <a:spLocks/>
          </p:cNvSpPr>
          <p:nvPr/>
        </p:nvSpPr>
        <p:spPr>
          <a:xfrm>
            <a:off x="523875" y="4749400"/>
            <a:ext cx="12216130" cy="514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00" dirty="0">
                <a:solidFill>
                  <a:schemeClr val="bg2">
                    <a:lumMod val="75000"/>
                  </a:schemeClr>
                </a:solidFill>
              </a:rPr>
              <a:t>Pseudo </a:t>
            </a:r>
            <a:r>
              <a:rPr lang="fr-FR" sz="2600" dirty="0" err="1">
                <a:solidFill>
                  <a:schemeClr val="bg2">
                    <a:lumMod val="75000"/>
                  </a:schemeClr>
                </a:solidFill>
              </a:rPr>
              <a:t>scalar</a:t>
            </a:r>
            <a:r>
              <a:rPr lang="fr-FR" sz="2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600" dirty="0">
                <a:solidFill>
                  <a:srgbClr val="FF0000"/>
                </a:solidFill>
              </a:rPr>
              <a:t>DM </a:t>
            </a:r>
            <a:r>
              <a:rPr lang="fr-FR" sz="2600" dirty="0" err="1">
                <a:solidFill>
                  <a:srgbClr val="FF0000"/>
                </a:solidFill>
              </a:rPr>
              <a:t>does</a:t>
            </a:r>
            <a:r>
              <a:rPr lang="fr-FR" sz="2600" dirty="0">
                <a:solidFill>
                  <a:srgbClr val="FF0000"/>
                </a:solidFill>
              </a:rPr>
              <a:t> not lead to </a:t>
            </a:r>
            <a:r>
              <a:rPr lang="fr-FR" sz="2600" dirty="0" err="1">
                <a:solidFill>
                  <a:srgbClr val="FF0000"/>
                </a:solidFill>
              </a:rPr>
              <a:t>resonances</a:t>
            </a:r>
            <a:r>
              <a:rPr lang="fr-FR" sz="26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fr-FR" sz="2600" dirty="0" err="1">
                <a:solidFill>
                  <a:schemeClr val="bg2">
                    <a:lumMod val="75000"/>
                  </a:schemeClr>
                </a:solidFill>
              </a:rPr>
              <a:t>what</a:t>
            </a:r>
            <a:r>
              <a:rPr lang="fr-FR" sz="2600" dirty="0">
                <a:solidFill>
                  <a:schemeClr val="bg2">
                    <a:lumMod val="75000"/>
                  </a:schemeClr>
                </a:solidFill>
              </a:rPr>
              <a:t> about </a:t>
            </a:r>
            <a:r>
              <a:rPr lang="fr-FR" sz="2600" dirty="0" err="1">
                <a:solidFill>
                  <a:schemeClr val="bg2">
                    <a:lumMod val="75000"/>
                  </a:schemeClr>
                </a:solidFill>
              </a:rPr>
              <a:t>other</a:t>
            </a:r>
            <a:r>
              <a:rPr lang="fr-FR" sz="2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600" dirty="0" err="1">
                <a:solidFill>
                  <a:schemeClr val="bg2">
                    <a:lumMod val="75000"/>
                  </a:schemeClr>
                </a:solidFill>
              </a:rPr>
              <a:t>effects</a:t>
            </a:r>
            <a:r>
              <a:rPr lang="fr-FR" sz="2600" dirty="0">
                <a:solidFill>
                  <a:schemeClr val="bg2">
                    <a:lumMod val="75000"/>
                  </a:schemeClr>
                </a:solidFill>
              </a:rPr>
              <a:t> ?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E643D5E8-B74E-4708-B329-C333E0CC7471}"/>
              </a:ext>
            </a:extLst>
          </p:cNvPr>
          <p:cNvSpPr txBox="1">
            <a:spLocks/>
          </p:cNvSpPr>
          <p:nvPr/>
        </p:nvSpPr>
        <p:spPr>
          <a:xfrm>
            <a:off x="523875" y="1861737"/>
            <a:ext cx="12393930" cy="365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00" dirty="0">
                <a:solidFill>
                  <a:schemeClr val="bg2">
                    <a:lumMod val="75000"/>
                  </a:schemeClr>
                </a:solidFill>
              </a:rPr>
              <a:t>The </a:t>
            </a:r>
            <a:r>
              <a:rPr lang="fr-FR" sz="2600" dirty="0">
                <a:solidFill>
                  <a:srgbClr val="FF0000"/>
                </a:solidFill>
              </a:rPr>
              <a:t>neutron oscillation </a:t>
            </a:r>
            <a:r>
              <a:rPr lang="fr-FR" sz="2600" dirty="0" err="1">
                <a:solidFill>
                  <a:srgbClr val="FF0000"/>
                </a:solidFill>
              </a:rPr>
              <a:t>coupled</a:t>
            </a:r>
            <a:r>
              <a:rPr lang="fr-FR" sz="2600" dirty="0">
                <a:solidFill>
                  <a:srgbClr val="FF0000"/>
                </a:solidFill>
              </a:rPr>
              <a:t> to DM </a:t>
            </a:r>
            <a:r>
              <a:rPr lang="fr-FR" sz="2600" dirty="0" err="1">
                <a:solidFill>
                  <a:schemeClr val="bg2">
                    <a:lumMod val="75000"/>
                  </a:schemeClr>
                </a:solidFill>
              </a:rPr>
              <a:t>is</a:t>
            </a:r>
            <a:r>
              <a:rPr lang="fr-FR" sz="2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600" dirty="0" err="1">
                <a:solidFill>
                  <a:schemeClr val="bg2">
                    <a:lumMod val="75000"/>
                  </a:schemeClr>
                </a:solidFill>
              </a:rPr>
              <a:t>treated</a:t>
            </a:r>
            <a:r>
              <a:rPr lang="fr-FR" sz="26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sz="2600" dirty="0" err="1">
                <a:solidFill>
                  <a:schemeClr val="bg2">
                    <a:lumMod val="75000"/>
                  </a:schemeClr>
                </a:solidFill>
              </a:rPr>
              <a:t>using</a:t>
            </a:r>
            <a:r>
              <a:rPr lang="fr-FR" sz="2600" dirty="0">
                <a:solidFill>
                  <a:schemeClr val="bg2">
                    <a:lumMod val="75000"/>
                  </a:schemeClr>
                </a:solidFill>
              </a:rPr>
              <a:t> Weyl </a:t>
            </a:r>
            <a:r>
              <a:rPr lang="fr-FR" sz="2600" dirty="0" err="1">
                <a:solidFill>
                  <a:schemeClr val="bg2">
                    <a:lumMod val="75000"/>
                  </a:schemeClr>
                </a:solidFill>
              </a:rPr>
              <a:t>representation</a:t>
            </a:r>
            <a:r>
              <a:rPr lang="fr-FR" sz="2600" dirty="0">
                <a:solidFill>
                  <a:schemeClr val="bg2">
                    <a:lumMod val="75000"/>
                  </a:schemeClr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231197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803751-28FC-4D80-92A4-6312D1B44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500" y="2397125"/>
            <a:ext cx="6337630" cy="1323975"/>
          </a:xfrm>
        </p:spPr>
        <p:txBody>
          <a:bodyPr/>
          <a:lstStyle/>
          <a:p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Thanks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for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</a:rPr>
              <a:t>your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attention !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75FA63-F552-42AB-A7AF-DD4EC7279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11/11</a:t>
            </a:r>
          </a:p>
        </p:txBody>
      </p:sp>
    </p:spTree>
    <p:extLst>
      <p:ext uri="{BB962C8B-B14F-4D97-AF65-F5344CB8AC3E}">
        <p14:creationId xmlns:p14="http://schemas.microsoft.com/office/powerpoint/2010/main" val="1966641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090367-4847-4F06-B6FD-92C3EDA55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249" y="2490487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Can </a:t>
            </a:r>
            <a:r>
              <a:rPr lang="fr-FR" dirty="0" err="1">
                <a:solidFill>
                  <a:schemeClr val="bg2">
                    <a:lumMod val="75000"/>
                  </a:schemeClr>
                </a:solidFill>
              </a:rPr>
              <a:t>we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 go on Mars the Star Trek </a:t>
            </a:r>
            <a:r>
              <a:rPr lang="fr-FR" dirty="0" err="1">
                <a:solidFill>
                  <a:schemeClr val="bg2">
                    <a:lumMod val="75000"/>
                  </a:schemeClr>
                </a:solidFill>
              </a:rPr>
              <a:t>way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A722040-8442-4A26-9B84-2BB92E76A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5002">
            <a:off x="2716502" y="5433953"/>
            <a:ext cx="2023136" cy="71538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BFC9D5B-B47A-4EDF-8717-31674716F1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1" y="5698366"/>
            <a:ext cx="861228" cy="83476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7E9C2F0-EBAD-4C42-AAA3-4C0BDA449B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228" y="655319"/>
            <a:ext cx="440840" cy="43434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B7288F1-51BE-429F-9021-D842C4E9EC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927258">
            <a:off x="3905812" y="5086185"/>
            <a:ext cx="419260" cy="30655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75EBD0E-73C1-4ACD-A913-3049967C31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2572" y="6048375"/>
            <a:ext cx="1139427" cy="809625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FDB5F5-6323-4175-92DC-1166C084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1D08-EE52-4A29-9558-65C26C4B7A5B}" type="slidenum">
              <a:rPr lang="fr-FR" smtClean="0"/>
              <a:t>2</a:t>
            </a:fld>
            <a:r>
              <a:rPr lang="fr-FR" dirty="0"/>
              <a:t>/11</a:t>
            </a:r>
          </a:p>
        </p:txBody>
      </p:sp>
    </p:spTree>
    <p:extLst>
      <p:ext uri="{BB962C8B-B14F-4D97-AF65-F5344CB8AC3E}">
        <p14:creationId xmlns:p14="http://schemas.microsoft.com/office/powerpoint/2010/main" val="864428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436035-93D9-4968-A327-8341BA302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919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 err="1">
                <a:solidFill>
                  <a:schemeClr val="bg2">
                    <a:lumMod val="75000"/>
                  </a:schemeClr>
                </a:solidFill>
              </a:rPr>
              <a:t>Outline</a:t>
            </a:r>
            <a:endParaRPr lang="fr-FR"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86BD52-A6B2-4AB7-ACDE-19FA3FC4A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Baryon </a:t>
            </a:r>
            <a:r>
              <a:rPr lang="fr-FR" dirty="0" err="1">
                <a:solidFill>
                  <a:schemeClr val="bg2">
                    <a:lumMod val="75000"/>
                  </a:schemeClr>
                </a:solidFill>
              </a:rPr>
              <a:t>number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 violation</a:t>
            </a:r>
          </a:p>
          <a:p>
            <a:pPr marL="571500" indent="-571500">
              <a:buFont typeface="+mj-lt"/>
              <a:buAutoNum type="romanUcPeriod"/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Neutron-antineutron oscillations</a:t>
            </a:r>
          </a:p>
          <a:p>
            <a:pPr marL="571500" indent="-571500">
              <a:buFont typeface="+mj-lt"/>
              <a:buAutoNum type="romanUcPeriod"/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Rabbi </a:t>
            </a:r>
            <a:r>
              <a:rPr lang="fr-FR" dirty="0" err="1">
                <a:solidFill>
                  <a:schemeClr val="bg2">
                    <a:lumMod val="75000"/>
                  </a:schemeClr>
                </a:solidFill>
              </a:rPr>
              <a:t>resonances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fr-FR" dirty="0" err="1">
                <a:solidFill>
                  <a:schemeClr val="bg2">
                    <a:lumMod val="75000"/>
                  </a:schemeClr>
                </a:solidFill>
              </a:rPr>
              <a:t>Baryonic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2">
                    <a:lumMod val="75000"/>
                  </a:schemeClr>
                </a:solidFill>
              </a:rPr>
              <a:t>axion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2">
                    <a:lumMod val="75000"/>
                  </a:schemeClr>
                </a:solidFill>
              </a:rPr>
              <a:t>from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bg2">
                    <a:lumMod val="75000"/>
                  </a:schemeClr>
                </a:solidFill>
              </a:rPr>
              <a:t>leptoquarks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fr-FR" dirty="0" err="1">
                <a:solidFill>
                  <a:schemeClr val="bg2">
                    <a:lumMod val="75000"/>
                  </a:schemeClr>
                </a:solidFill>
              </a:rPr>
              <a:t>Consequences</a:t>
            </a: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 for Oscillations</a:t>
            </a:r>
          </a:p>
          <a:p>
            <a:pPr marL="571500" indent="-571500">
              <a:buFont typeface="+mj-lt"/>
              <a:buAutoNum type="romanUcPeriod"/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3AC774D-C3A8-430E-B164-971525DAA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1D08-EE52-4A29-9558-65C26C4B7A5B}" type="slidenum">
              <a:rPr lang="fr-FR" smtClean="0"/>
              <a:t>3</a:t>
            </a:fld>
            <a:r>
              <a:rPr lang="fr-FR" dirty="0"/>
              <a:t>/11</a:t>
            </a:r>
          </a:p>
        </p:txBody>
      </p:sp>
    </p:spTree>
    <p:extLst>
      <p:ext uri="{BB962C8B-B14F-4D97-AF65-F5344CB8AC3E}">
        <p14:creationId xmlns:p14="http://schemas.microsoft.com/office/powerpoint/2010/main" val="2497718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5F0191-16C7-4DDA-812E-3709B98087DC}"/>
              </a:ext>
            </a:extLst>
          </p:cNvPr>
          <p:cNvSpPr/>
          <p:nvPr/>
        </p:nvSpPr>
        <p:spPr>
          <a:xfrm>
            <a:off x="1962150" y="3533775"/>
            <a:ext cx="7443788" cy="4476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C1BF8E6-2FAC-4A9F-84AA-FD4756E23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27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 err="1"/>
              <a:t>Baryonic</a:t>
            </a:r>
            <a:r>
              <a:rPr lang="fr-FR" sz="4000" dirty="0"/>
              <a:t> Violation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04A6FA-B5E3-43EE-A021-D47325A1E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27" y="1121290"/>
            <a:ext cx="10515600" cy="23077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Matter-antimatter asymmetry requires the Sakharov’s conditions for Baryogenesis :</a:t>
            </a:r>
          </a:p>
          <a:p>
            <a:r>
              <a:rPr lang="fr-FR" sz="2000" dirty="0"/>
              <a:t>C and CP violation</a:t>
            </a:r>
          </a:p>
          <a:p>
            <a:r>
              <a:rPr lang="fr-FR" sz="2000" dirty="0"/>
              <a:t>Thermal </a:t>
            </a:r>
            <a:r>
              <a:rPr lang="fr-FR" sz="2000" dirty="0" err="1"/>
              <a:t>inequilibrium</a:t>
            </a:r>
            <a:endParaRPr lang="fr-FR" sz="2000" dirty="0"/>
          </a:p>
          <a:p>
            <a:r>
              <a:rPr lang="fr-FR" sz="2000" dirty="0">
                <a:solidFill>
                  <a:srgbClr val="FF0000"/>
                </a:solidFill>
              </a:rPr>
              <a:t>B </a:t>
            </a:r>
            <a:r>
              <a:rPr lang="fr-FR" sz="2000" dirty="0" err="1">
                <a:solidFill>
                  <a:srgbClr val="FF0000"/>
                </a:solidFill>
              </a:rPr>
              <a:t>violating</a:t>
            </a:r>
            <a:r>
              <a:rPr lang="fr-FR" sz="2000" dirty="0">
                <a:solidFill>
                  <a:srgbClr val="FF0000"/>
                </a:solidFill>
              </a:rPr>
              <a:t> process</a:t>
            </a:r>
          </a:p>
          <a:p>
            <a:pPr marL="0" indent="0">
              <a:buNone/>
            </a:pPr>
            <a:r>
              <a:rPr lang="en-US" sz="2000" dirty="0"/>
              <a:t>We focus on ΔB = 2 model of </a:t>
            </a:r>
            <a:r>
              <a:rPr lang="en-US" sz="2000" dirty="0">
                <a:solidFill>
                  <a:srgbClr val="FF0000"/>
                </a:solidFill>
              </a:rPr>
              <a:t>neutron-antineutron oscillations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r>
              <a:rPr lang="en-US" sz="2000" dirty="0"/>
              <a:t>The standard </a:t>
            </a:r>
            <a:r>
              <a:rPr lang="en-US" sz="2000" dirty="0" err="1"/>
              <a:t>Lagrangian</a:t>
            </a:r>
            <a:r>
              <a:rPr lang="en-US" sz="2000" dirty="0"/>
              <a:t> considered is :</a:t>
            </a:r>
            <a:endParaRPr lang="fr-FR" sz="2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C389445-FEB5-4900-B783-A4E524EAF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227" y="3564132"/>
            <a:ext cx="7382000" cy="392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932A725-B78D-4C8C-8D4D-15650F071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641" y="4176591"/>
            <a:ext cx="4299171" cy="2362321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B6BAF1-E8C2-4E5E-9273-0455A7806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1D08-EE52-4A29-9558-65C26C4B7A5B}" type="slidenum">
              <a:rPr lang="fr-FR" smtClean="0"/>
              <a:t>4</a:t>
            </a:fld>
            <a:r>
              <a:rPr lang="fr-FR" dirty="0"/>
              <a:t>/11</a:t>
            </a:r>
          </a:p>
        </p:txBody>
      </p:sp>
    </p:spTree>
    <p:extLst>
      <p:ext uri="{BB962C8B-B14F-4D97-AF65-F5344CB8AC3E}">
        <p14:creationId xmlns:p14="http://schemas.microsoft.com/office/powerpoint/2010/main" val="245239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853889-61E5-4619-96B4-C368F2F2FDD1}"/>
              </a:ext>
            </a:extLst>
          </p:cNvPr>
          <p:cNvSpPr/>
          <p:nvPr/>
        </p:nvSpPr>
        <p:spPr>
          <a:xfrm>
            <a:off x="2303057" y="3776872"/>
            <a:ext cx="7310018" cy="12938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40FD1A3-BDDA-4871-BC88-9DCD8B899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9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Standard Neutron-Antineutron Oscillations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2488DF-5C7B-4830-A4A0-319ADB45E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56" y="1081962"/>
            <a:ext cx="10515600" cy="661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Once </a:t>
            </a:r>
            <a:r>
              <a:rPr lang="fr-FR" sz="2000" dirty="0" err="1"/>
              <a:t>we</a:t>
            </a:r>
            <a:r>
              <a:rPr lang="fr-FR" sz="2000" dirty="0"/>
              <a:t> </a:t>
            </a:r>
            <a:r>
              <a:rPr lang="fr-FR" sz="2000" dirty="0" err="1"/>
              <a:t>reach</a:t>
            </a:r>
            <a:r>
              <a:rPr lang="fr-FR" sz="2000" dirty="0"/>
              <a:t> the </a:t>
            </a:r>
            <a:r>
              <a:rPr lang="fr-FR" sz="2000" dirty="0">
                <a:solidFill>
                  <a:srgbClr val="FF0000"/>
                </a:solidFill>
              </a:rPr>
              <a:t>Non-</a:t>
            </a:r>
            <a:r>
              <a:rPr lang="fr-FR" sz="2000" dirty="0" err="1">
                <a:solidFill>
                  <a:srgbClr val="FF0000"/>
                </a:solidFill>
              </a:rPr>
              <a:t>Relativistic</a:t>
            </a:r>
            <a:r>
              <a:rPr lang="fr-FR" sz="2000" dirty="0">
                <a:solidFill>
                  <a:srgbClr val="FF0000"/>
                </a:solidFill>
              </a:rPr>
              <a:t> description </a:t>
            </a:r>
            <a:r>
              <a:rPr lang="fr-FR" sz="2000" dirty="0"/>
              <a:t>of </a:t>
            </a:r>
            <a:r>
              <a:rPr lang="fr-FR" sz="2000" dirty="0" err="1"/>
              <a:t>this</a:t>
            </a:r>
            <a:r>
              <a:rPr lang="fr-FR" sz="2000" dirty="0"/>
              <a:t> model </a:t>
            </a:r>
            <a:r>
              <a:rPr lang="fr-FR" sz="2000" dirty="0" err="1"/>
              <a:t>we</a:t>
            </a:r>
            <a:r>
              <a:rPr lang="fr-FR" sz="2000" dirty="0"/>
              <a:t> have 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A4A1D84-7564-47BB-A7CF-5EDBD36C5A47}"/>
              </a:ext>
            </a:extLst>
          </p:cNvPr>
          <p:cNvSpPr txBox="1"/>
          <p:nvPr/>
        </p:nvSpPr>
        <p:spPr>
          <a:xfrm>
            <a:off x="435056" y="2844096"/>
            <a:ext cx="9515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The </a:t>
            </a:r>
            <a:r>
              <a:rPr lang="fr-FR" sz="2000" dirty="0" err="1"/>
              <a:t>remaining</a:t>
            </a:r>
            <a:r>
              <a:rPr lang="fr-FR" sz="2000" dirty="0"/>
              <a:t> </a:t>
            </a:r>
            <a:r>
              <a:rPr lang="fr-FR" sz="2000" dirty="0" err="1"/>
              <a:t>object</a:t>
            </a:r>
            <a:r>
              <a:rPr lang="fr-FR" sz="2000" dirty="0"/>
              <a:t> are the spin components </a:t>
            </a:r>
            <a:r>
              <a:rPr lang="fr-FR" sz="2000" dirty="0" err="1"/>
              <a:t>aligned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the </a:t>
            </a:r>
            <a:r>
              <a:rPr lang="fr-FR" sz="2000" dirty="0" err="1"/>
              <a:t>magnetic</a:t>
            </a:r>
            <a:r>
              <a:rPr lang="fr-FR" sz="2000" dirty="0"/>
              <a:t> </a:t>
            </a:r>
            <a:r>
              <a:rPr lang="fr-FR" sz="2000" dirty="0" err="1"/>
              <a:t>field</a:t>
            </a:r>
            <a:r>
              <a:rPr lang="fr-FR" sz="2000" dirty="0"/>
              <a:t>. This lead to the </a:t>
            </a:r>
            <a:r>
              <a:rPr lang="fr-FR" sz="2000" dirty="0" err="1"/>
              <a:t>following</a:t>
            </a:r>
            <a:r>
              <a:rPr lang="fr-FR" sz="2000" dirty="0"/>
              <a:t> expression for the </a:t>
            </a:r>
            <a:r>
              <a:rPr lang="fr-FR" sz="2000" dirty="0">
                <a:solidFill>
                  <a:srgbClr val="FF0000"/>
                </a:solidFill>
              </a:rPr>
              <a:t>transition </a:t>
            </a:r>
            <a:r>
              <a:rPr lang="fr-FR" sz="2000" dirty="0" err="1">
                <a:solidFill>
                  <a:srgbClr val="FF0000"/>
                </a:solidFill>
              </a:rPr>
              <a:t>probability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/>
              <a:t>[</a:t>
            </a:r>
            <a:r>
              <a:rPr lang="fr-FR" sz="2000" dirty="0" err="1"/>
              <a:t>R.N.Mohapatra</a:t>
            </a:r>
            <a:r>
              <a:rPr lang="fr-FR" sz="2000" dirty="0"/>
              <a:t> (2008) ] :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033C91C-81C1-4EC9-A4D2-F6A7D55FC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83" y="1748759"/>
            <a:ext cx="4757943" cy="77705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C9C046A-FA5C-4B4F-BD35-48E0A1860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239" y="1569260"/>
            <a:ext cx="2667323" cy="1175015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7775A170-348A-4D2C-BD81-AB834E7C3D89}"/>
              </a:ext>
            </a:extLst>
          </p:cNvPr>
          <p:cNvSpPr txBox="1"/>
          <p:nvPr/>
        </p:nvSpPr>
        <p:spPr>
          <a:xfrm>
            <a:off x="435056" y="5398817"/>
            <a:ext cx="1920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For                       :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DAEC1627-3BD0-4ADD-B369-06CAF7C036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17" y="5483569"/>
            <a:ext cx="1127333" cy="224381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1ACE9928-8D55-4C23-BAE0-56FC65A37E14}"/>
              </a:ext>
            </a:extLst>
          </p:cNvPr>
          <p:cNvSpPr txBox="1"/>
          <p:nvPr/>
        </p:nvSpPr>
        <p:spPr>
          <a:xfrm>
            <a:off x="435056" y="6023817"/>
            <a:ext cx="7982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Current</a:t>
            </a:r>
            <a:r>
              <a:rPr lang="fr-FR" sz="2000" dirty="0"/>
              <a:t> </a:t>
            </a:r>
            <a:r>
              <a:rPr lang="fr-FR" sz="2000" dirty="0" err="1"/>
              <a:t>bound</a:t>
            </a:r>
            <a:r>
              <a:rPr lang="fr-FR" sz="2000" dirty="0"/>
              <a:t> </a:t>
            </a:r>
            <a:r>
              <a:rPr lang="fr-FR" sz="2000" dirty="0" err="1"/>
              <a:t>given</a:t>
            </a:r>
            <a:r>
              <a:rPr lang="fr-FR" sz="2000" dirty="0"/>
              <a:t> by the ILL (Grenoble) :                                          .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0E763357-5AEA-4699-9F8A-41155F730C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432" y="3808323"/>
            <a:ext cx="7256571" cy="1215147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8546413F-AEC7-4AD8-BF79-1C7A24B3C7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057" y="5398817"/>
            <a:ext cx="2948000" cy="376000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97ED0BAB-BF62-48DF-A033-DB4AAE0746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526" y="6040350"/>
            <a:ext cx="2450000" cy="316000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A236BE-DC19-4136-B0A3-5BF61093C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1D08-EE52-4A29-9558-65C26C4B7A5B}" type="slidenum">
              <a:rPr lang="fr-FR" smtClean="0"/>
              <a:t>5</a:t>
            </a:fld>
            <a:r>
              <a:rPr lang="fr-FR" dirty="0"/>
              <a:t>/11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FA7691A-2AA0-4696-AAA8-C9C3570719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5874" y="6102870"/>
            <a:ext cx="215183" cy="23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47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6F4A399-167C-4D78-9931-251B1693B523}"/>
              </a:ext>
            </a:extLst>
          </p:cNvPr>
          <p:cNvSpPr/>
          <p:nvPr/>
        </p:nvSpPr>
        <p:spPr>
          <a:xfrm>
            <a:off x="522514" y="1908022"/>
            <a:ext cx="8211787" cy="131019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D1772C-9DDE-4D06-9C81-DED3526E8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 err="1"/>
              <a:t>Enhancing</a:t>
            </a:r>
            <a:r>
              <a:rPr lang="fr-FR" sz="4000" dirty="0"/>
              <a:t> the oscillations </a:t>
            </a:r>
            <a:r>
              <a:rPr lang="fr-FR" sz="4000" dirty="0" err="1"/>
              <a:t>with</a:t>
            </a:r>
            <a:r>
              <a:rPr lang="fr-FR" sz="4000" dirty="0"/>
              <a:t> </a:t>
            </a:r>
            <a:r>
              <a:rPr lang="fr-FR" sz="4000" dirty="0" err="1"/>
              <a:t>Dark</a:t>
            </a:r>
            <a:r>
              <a:rPr lang="fr-FR" sz="4000" dirty="0"/>
              <a:t> </a:t>
            </a:r>
            <a:r>
              <a:rPr lang="fr-FR" sz="4000" dirty="0" err="1"/>
              <a:t>Matter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B9A7AF-2484-44A0-9293-633E77320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86" y="1181844"/>
            <a:ext cx="10515600" cy="448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If </a:t>
            </a:r>
            <a:r>
              <a:rPr lang="fr-FR" sz="2000" dirty="0" err="1"/>
              <a:t>Dark</a:t>
            </a:r>
            <a:r>
              <a:rPr lang="fr-FR" sz="2000" dirty="0"/>
              <a:t> </a:t>
            </a:r>
            <a:r>
              <a:rPr lang="fr-FR" sz="2000" dirty="0" err="1"/>
              <a:t>Matter</a:t>
            </a:r>
            <a:r>
              <a:rPr lang="fr-FR" sz="2000" dirty="0"/>
              <a:t> </a:t>
            </a:r>
            <a:r>
              <a:rPr lang="fr-FR" sz="2000" dirty="0" err="1"/>
              <a:t>induce</a:t>
            </a:r>
            <a:r>
              <a:rPr lang="fr-FR" sz="2000" dirty="0"/>
              <a:t> </a:t>
            </a:r>
            <a:r>
              <a:rPr lang="fr-FR" sz="2000" dirty="0" err="1"/>
              <a:t>such</a:t>
            </a:r>
            <a:r>
              <a:rPr lang="fr-FR" sz="2000" dirty="0"/>
              <a:t> </a:t>
            </a:r>
            <a:r>
              <a:rPr lang="fr-FR" sz="2000" dirty="0" err="1"/>
              <a:t>coupling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:          		            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D0B2BCF-3808-427A-A5EF-5EADECE81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52" y="1178382"/>
            <a:ext cx="2661061" cy="31797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FF32898-FFD3-4B18-B2EA-B39B3F1A6BBD}"/>
              </a:ext>
            </a:extLst>
          </p:cNvPr>
          <p:cNvSpPr txBox="1"/>
          <p:nvPr/>
        </p:nvSpPr>
        <p:spPr>
          <a:xfrm>
            <a:off x="455386" y="1527793"/>
            <a:ext cx="11165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This </a:t>
            </a:r>
            <a:r>
              <a:rPr lang="fr-FR" sz="2000" dirty="0" err="1"/>
              <a:t>induces</a:t>
            </a:r>
            <a:r>
              <a:rPr lang="fr-FR" sz="2000" dirty="0"/>
              <a:t> </a:t>
            </a:r>
            <a:r>
              <a:rPr lang="fr-FR" sz="2000" dirty="0" err="1">
                <a:solidFill>
                  <a:srgbClr val="FF0000"/>
                </a:solidFill>
              </a:rPr>
              <a:t>resonances</a:t>
            </a:r>
            <a:r>
              <a:rPr lang="fr-FR" sz="2000" dirty="0">
                <a:solidFill>
                  <a:srgbClr val="FF0000"/>
                </a:solidFill>
              </a:rPr>
              <a:t> a la Rabi</a:t>
            </a:r>
            <a:r>
              <a:rPr lang="fr-FR" sz="2000" dirty="0"/>
              <a:t>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CD22052-A765-4F59-A192-4EDE62A9FFCA}"/>
              </a:ext>
            </a:extLst>
          </p:cNvPr>
          <p:cNvSpPr txBox="1"/>
          <p:nvPr/>
        </p:nvSpPr>
        <p:spPr>
          <a:xfrm>
            <a:off x="397329" y="3369915"/>
            <a:ext cx="11165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Can maximise the amplitude, by tuning the </a:t>
            </a:r>
            <a:r>
              <a:rPr lang="fr-FR" sz="2000" dirty="0" err="1"/>
              <a:t>magnetic</a:t>
            </a:r>
            <a:r>
              <a:rPr lang="fr-FR" sz="2000" dirty="0"/>
              <a:t> </a:t>
            </a:r>
            <a:r>
              <a:rPr lang="fr-FR" sz="2000" dirty="0" err="1"/>
              <a:t>field</a:t>
            </a:r>
            <a:r>
              <a:rPr lang="fr-FR" sz="2000" dirty="0"/>
              <a:t> to DM oscillations.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43600E62-6B5A-4E48-B442-1B39B3812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3910130"/>
            <a:ext cx="3144000" cy="3560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D2B4C1AB-1342-4997-B7C7-A134A152C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024" y="4566550"/>
            <a:ext cx="96391" cy="113553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6F568C07-5B1B-49FC-9268-D2064A8007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684" y="1014128"/>
            <a:ext cx="2976630" cy="1789496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0650F513-ACA0-4F15-AB11-B2733AF8F3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971289"/>
            <a:ext cx="8108000" cy="120400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0F16879D-DE9F-402D-839F-DBDB851F99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314" y="3376836"/>
            <a:ext cx="3414000" cy="352000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F069B6-BADF-4D1A-8D5B-5F4EBFCBC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1D08-EE52-4A29-9558-65C26C4B7A5B}" type="slidenum">
              <a:rPr lang="fr-FR" smtClean="0"/>
              <a:t>6</a:t>
            </a:fld>
            <a:r>
              <a:rPr lang="fr-FR" dirty="0"/>
              <a:t>/11</a:t>
            </a:r>
          </a:p>
        </p:txBody>
      </p:sp>
    </p:spTree>
    <p:extLst>
      <p:ext uri="{BB962C8B-B14F-4D97-AF65-F5344CB8AC3E}">
        <p14:creationId xmlns:p14="http://schemas.microsoft.com/office/powerpoint/2010/main" val="3008980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6F4A399-167C-4D78-9931-251B1693B523}"/>
              </a:ext>
            </a:extLst>
          </p:cNvPr>
          <p:cNvSpPr/>
          <p:nvPr/>
        </p:nvSpPr>
        <p:spPr>
          <a:xfrm>
            <a:off x="522514" y="1908022"/>
            <a:ext cx="8211787" cy="131019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D1772C-9DDE-4D06-9C81-DED3526E8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 err="1"/>
              <a:t>Enhancing</a:t>
            </a:r>
            <a:r>
              <a:rPr lang="fr-FR" sz="4000" dirty="0"/>
              <a:t> the oscillations </a:t>
            </a:r>
            <a:r>
              <a:rPr lang="fr-FR" sz="4000" dirty="0" err="1"/>
              <a:t>with</a:t>
            </a:r>
            <a:r>
              <a:rPr lang="fr-FR" sz="4000" dirty="0"/>
              <a:t> </a:t>
            </a:r>
            <a:r>
              <a:rPr lang="fr-FR" sz="4000" dirty="0" err="1"/>
              <a:t>Dark</a:t>
            </a:r>
            <a:r>
              <a:rPr lang="fr-FR" sz="4000" dirty="0"/>
              <a:t> </a:t>
            </a:r>
            <a:r>
              <a:rPr lang="fr-FR" sz="4000" dirty="0" err="1"/>
              <a:t>Matter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B9A7AF-2484-44A0-9293-633E77320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86" y="1181844"/>
            <a:ext cx="10515600" cy="448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If </a:t>
            </a:r>
            <a:r>
              <a:rPr lang="fr-FR" sz="2000" dirty="0" err="1"/>
              <a:t>Dark</a:t>
            </a:r>
            <a:r>
              <a:rPr lang="fr-FR" sz="2000" dirty="0"/>
              <a:t> </a:t>
            </a:r>
            <a:r>
              <a:rPr lang="fr-FR" sz="2000" dirty="0" err="1"/>
              <a:t>Matter</a:t>
            </a:r>
            <a:r>
              <a:rPr lang="fr-FR" sz="2000" dirty="0"/>
              <a:t> </a:t>
            </a:r>
            <a:r>
              <a:rPr lang="fr-FR" sz="2000" dirty="0" err="1"/>
              <a:t>induce</a:t>
            </a:r>
            <a:r>
              <a:rPr lang="fr-FR" sz="2000" dirty="0"/>
              <a:t> </a:t>
            </a:r>
            <a:r>
              <a:rPr lang="fr-FR" sz="2000" dirty="0" err="1"/>
              <a:t>such</a:t>
            </a:r>
            <a:r>
              <a:rPr lang="fr-FR" sz="2000" dirty="0"/>
              <a:t> </a:t>
            </a:r>
            <a:r>
              <a:rPr lang="fr-FR" sz="2000" dirty="0" err="1"/>
              <a:t>coupling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:          		            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D0B2BCF-3808-427A-A5EF-5EADECE81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52" y="1178382"/>
            <a:ext cx="2661061" cy="31797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FF32898-FFD3-4B18-B2EA-B39B3F1A6BBD}"/>
              </a:ext>
            </a:extLst>
          </p:cNvPr>
          <p:cNvSpPr txBox="1"/>
          <p:nvPr/>
        </p:nvSpPr>
        <p:spPr>
          <a:xfrm>
            <a:off x="455386" y="1527793"/>
            <a:ext cx="11165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induces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resonances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la Rabi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CD22052-A765-4F59-A192-4EDE62A9FFCA}"/>
              </a:ext>
            </a:extLst>
          </p:cNvPr>
          <p:cNvSpPr txBox="1"/>
          <p:nvPr/>
        </p:nvSpPr>
        <p:spPr>
          <a:xfrm>
            <a:off x="397329" y="3369915"/>
            <a:ext cx="11165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maximise the amplitude, by tuning the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magnetic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field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DM oscillations.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43600E62-6B5A-4E48-B442-1B39B3812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3910130"/>
            <a:ext cx="3144000" cy="3560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56F36BA9-2CE1-4D39-B190-9E4CD402844E}"/>
              </a:ext>
            </a:extLst>
          </p:cNvPr>
          <p:cNvSpPr txBox="1"/>
          <p:nvPr/>
        </p:nvSpPr>
        <p:spPr>
          <a:xfrm>
            <a:off x="455386" y="4394722"/>
            <a:ext cx="1104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such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case,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half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the neutrons can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converted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! One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the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tuning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precision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...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Still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such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coupling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could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arise in the UV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D2B4C1AB-1342-4997-B7C7-A134A152C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024" y="4566550"/>
            <a:ext cx="96391" cy="113553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C17AA52C-BEE7-4442-B339-2773116CA8D3}"/>
              </a:ext>
            </a:extLst>
          </p:cNvPr>
          <p:cNvSpPr txBox="1"/>
          <p:nvPr/>
        </p:nvSpPr>
        <p:spPr>
          <a:xfrm>
            <a:off x="455386" y="5153336"/>
            <a:ext cx="11264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SM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possible 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ΔB,ΔL)  = (2,0) couplings 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uudddd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QQQQdd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Quarks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required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Reduced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magnitude :                                                                             . 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ABE4959-862B-4508-9469-9D41DC5FF8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988" y="5546350"/>
            <a:ext cx="790000" cy="81000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6F568C07-5B1B-49FC-9268-D2064A8007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684" y="1014128"/>
            <a:ext cx="2976630" cy="1789496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0650F513-ACA0-4F15-AB11-B2733AF8F3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971289"/>
            <a:ext cx="8108000" cy="120400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0F16879D-DE9F-402D-839F-DBDB851F99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314" y="3376836"/>
            <a:ext cx="3414000" cy="35200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5007053E-8605-44E6-9824-13917B295B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83" y="5779675"/>
            <a:ext cx="3424000" cy="322000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F069B6-BADF-4D1A-8D5B-5F4EBFCBC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C1D08-EE52-4A29-9558-65C26C4B7A5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/11</a:t>
            </a:r>
          </a:p>
        </p:txBody>
      </p:sp>
    </p:spTree>
    <p:extLst>
      <p:ext uri="{BB962C8B-B14F-4D97-AF65-F5344CB8AC3E}">
        <p14:creationId xmlns:p14="http://schemas.microsoft.com/office/powerpoint/2010/main" val="4029563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>
            <a:extLst>
              <a:ext uri="{FF2B5EF4-FFF2-40B4-BE49-F238E27FC236}">
                <a16:creationId xmlns:a16="http://schemas.microsoft.com/office/drawing/2014/main" id="{DFB37CCC-87A0-496A-83E7-8819FF73F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409" y="3520313"/>
            <a:ext cx="2808433" cy="2819475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64A601-9E36-4C23-8847-9922D413A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699" y="1256167"/>
            <a:ext cx="8971643" cy="677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Leptoquark and Diquark are </a:t>
            </a:r>
            <a:r>
              <a:rPr lang="en-US" sz="2000" dirty="0">
                <a:solidFill>
                  <a:srgbClr val="FF0000"/>
                </a:solidFill>
              </a:rPr>
              <a:t>mediating Fermi interactions </a:t>
            </a:r>
            <a:r>
              <a:rPr lang="en-US" sz="2000" dirty="0"/>
              <a:t>to colored pairs of Quark/Leptons. They arise naturally in some theories (SUSY).</a:t>
            </a:r>
            <a:endParaRPr lang="fr-FR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1E6CEA-B9ED-4F6D-92A3-249B4F427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50" y="2121417"/>
            <a:ext cx="3192236" cy="125713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1BD3E3A-4018-4E8D-BB59-366C9F73F7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4" y="2129178"/>
            <a:ext cx="3192236" cy="124937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CDED951-A46D-4254-B82C-E6C55B42B3FE}"/>
              </a:ext>
            </a:extLst>
          </p:cNvPr>
          <p:cNvSpPr txBox="1"/>
          <p:nvPr/>
        </p:nvSpPr>
        <p:spPr>
          <a:xfrm>
            <a:off x="7236279" y="2345910"/>
            <a:ext cx="5019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They</a:t>
            </a:r>
            <a:r>
              <a:rPr lang="fr-FR" sz="2000" dirty="0"/>
              <a:t> are </a:t>
            </a:r>
            <a:r>
              <a:rPr lang="fr-FR" sz="2000" dirty="0" err="1"/>
              <a:t>classified</a:t>
            </a:r>
            <a:r>
              <a:rPr lang="fr-FR" sz="2000" dirty="0"/>
              <a:t> </a:t>
            </a:r>
            <a:r>
              <a:rPr lang="fr-FR" sz="2000" dirty="0" err="1"/>
              <a:t>according</a:t>
            </a:r>
            <a:r>
              <a:rPr lang="fr-FR" sz="2000" dirty="0"/>
              <a:t> to </a:t>
            </a:r>
            <a:r>
              <a:rPr lang="fr-FR" sz="2000" dirty="0" err="1"/>
              <a:t>their</a:t>
            </a:r>
            <a:r>
              <a:rPr lang="fr-FR" sz="2000" dirty="0"/>
              <a:t> SM charges and carry </a:t>
            </a:r>
            <a:r>
              <a:rPr lang="fr-FR" sz="2000" dirty="0" err="1"/>
              <a:t>Leptonic</a:t>
            </a:r>
            <a:r>
              <a:rPr lang="fr-FR" sz="2000" dirty="0"/>
              <a:t>/</a:t>
            </a:r>
            <a:r>
              <a:rPr lang="fr-FR" sz="2000" dirty="0" err="1"/>
              <a:t>Baryonic</a:t>
            </a:r>
            <a:r>
              <a:rPr lang="fr-FR" sz="2000" dirty="0"/>
              <a:t> </a:t>
            </a:r>
            <a:r>
              <a:rPr lang="fr-FR" sz="2000" dirty="0" err="1"/>
              <a:t>Number</a:t>
            </a:r>
            <a:r>
              <a:rPr lang="fr-FR" sz="2000" dirty="0"/>
              <a:t>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FBE42C1-B7CE-468E-8108-0748E08B3DA5}"/>
              </a:ext>
            </a:extLst>
          </p:cNvPr>
          <p:cNvSpPr txBox="1"/>
          <p:nvPr/>
        </p:nvSpPr>
        <p:spPr>
          <a:xfrm>
            <a:off x="567498" y="4039915"/>
            <a:ext cx="6157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They</a:t>
            </a:r>
            <a:r>
              <a:rPr lang="fr-FR" sz="2000" dirty="0"/>
              <a:t> can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used</a:t>
            </a:r>
            <a:r>
              <a:rPr lang="fr-FR" sz="2000" dirty="0"/>
              <a:t> to </a:t>
            </a:r>
            <a:r>
              <a:rPr lang="fr-FR" sz="2000" dirty="0" err="1"/>
              <a:t>construct</a:t>
            </a:r>
            <a:r>
              <a:rPr lang="fr-FR" sz="2000" dirty="0"/>
              <a:t> (</a:t>
            </a:r>
            <a:r>
              <a:rPr lang="en-US" sz="2000" dirty="0"/>
              <a:t>ΔB,ΔL)  = (2,0) couplings.</a:t>
            </a:r>
          </a:p>
          <a:p>
            <a:endParaRPr lang="en-US" sz="2000" dirty="0"/>
          </a:p>
          <a:p>
            <a:r>
              <a:rPr lang="en-US" sz="2000" dirty="0"/>
              <a:t> </a:t>
            </a:r>
          </a:p>
          <a:p>
            <a:r>
              <a:rPr lang="fr-FR" sz="2000" dirty="0"/>
              <a:t>On the right : </a:t>
            </a:r>
            <a:r>
              <a:rPr lang="fr-FR" sz="2000" dirty="0" err="1">
                <a:solidFill>
                  <a:srgbClr val="FF0000"/>
                </a:solidFill>
              </a:rPr>
              <a:t>scalar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coupling</a:t>
            </a:r>
            <a:r>
              <a:rPr lang="fr-FR" sz="2000" dirty="0">
                <a:solidFill>
                  <a:srgbClr val="FF0000"/>
                </a:solidFill>
              </a:rPr>
              <a:t>, </a:t>
            </a:r>
            <a:r>
              <a:rPr lang="fr-FR" sz="2000" dirty="0" err="1"/>
              <a:t>requiring</a:t>
            </a:r>
            <a:r>
              <a:rPr lang="fr-FR" sz="2000" dirty="0"/>
              <a:t> 2 </a:t>
            </a:r>
            <a:r>
              <a:rPr lang="fr-FR" sz="2000" dirty="0" err="1"/>
              <a:t>di-quarks</a:t>
            </a:r>
            <a:r>
              <a:rPr lang="fr-FR" sz="2000" dirty="0"/>
              <a:t>.</a:t>
            </a:r>
            <a:endParaRPr lang="en-US" sz="2000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E9D5F158-0CA5-46F1-B6CB-D17B218E8D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539" y="4717557"/>
            <a:ext cx="152398" cy="17503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1528DE5-0145-4C87-A655-6D7AC2073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40" y="5206112"/>
            <a:ext cx="152398" cy="17503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DDFF37B0-9D0A-473E-A0A9-345FCE1C58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106" y="4480331"/>
            <a:ext cx="291895" cy="24090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3DE243F-0830-4AFA-9A7E-C78645B614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106" y="4208470"/>
            <a:ext cx="317776" cy="17532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9945443-7013-4CE9-A0EE-DE53DD3D36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842" y="5179902"/>
            <a:ext cx="291895" cy="24090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3B2BF52-D1D5-49DA-9D73-5BF67104C6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670" y="5517339"/>
            <a:ext cx="291895" cy="24090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CAF23F7-24EE-440E-AA0F-307E3984C7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5" y="6180264"/>
            <a:ext cx="291895" cy="24090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26369F2D-0287-4138-85FE-BF4AEB0ABC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814" y="3509554"/>
            <a:ext cx="317776" cy="175325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8B677DAE-569F-4643-ACDE-632ACA39D9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579" y="4218891"/>
            <a:ext cx="195522" cy="188226"/>
          </a:xfrm>
          <a:prstGeom prst="rect">
            <a:avLst/>
          </a:prstGeom>
        </p:spPr>
      </p:pic>
      <p:sp>
        <p:nvSpPr>
          <p:cNvPr id="41" name="Titre 1">
            <a:extLst>
              <a:ext uri="{FF2B5EF4-FFF2-40B4-BE49-F238E27FC236}">
                <a16:creationId xmlns:a16="http://schemas.microsoft.com/office/drawing/2014/main" id="{73F60A41-DAF9-48D4-90A4-69FE5A84CB5A}"/>
              </a:ext>
            </a:extLst>
          </p:cNvPr>
          <p:cNvSpPr txBox="1">
            <a:spLocks/>
          </p:cNvSpPr>
          <p:nvPr/>
        </p:nvSpPr>
        <p:spPr>
          <a:xfrm>
            <a:off x="85725" y="4698"/>
            <a:ext cx="116871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 err="1"/>
              <a:t>Leptoquark</a:t>
            </a:r>
            <a:r>
              <a:rPr lang="fr-FR" sz="4000" dirty="0"/>
              <a:t> and Diquarks : </a:t>
            </a:r>
            <a:r>
              <a:rPr lang="fr-FR" sz="4000" dirty="0" err="1"/>
              <a:t>mediators</a:t>
            </a:r>
            <a:r>
              <a:rPr lang="fr-FR" sz="4000" dirty="0"/>
              <a:t> of B-violation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CD63C8-04CA-4058-B660-3B85D70F4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1D08-EE52-4A29-9558-65C26C4B7A5B}" type="slidenum">
              <a:rPr lang="fr-FR" smtClean="0"/>
              <a:t>8</a:t>
            </a:fld>
            <a:r>
              <a:rPr lang="fr-FR" dirty="0"/>
              <a:t>/11</a:t>
            </a:r>
          </a:p>
        </p:txBody>
      </p:sp>
    </p:spTree>
    <p:extLst>
      <p:ext uri="{BB962C8B-B14F-4D97-AF65-F5344CB8AC3E}">
        <p14:creationId xmlns:p14="http://schemas.microsoft.com/office/powerpoint/2010/main" val="2140143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199F2F0-ABF3-469B-8B94-824FB5B00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9" y="961859"/>
            <a:ext cx="3572574" cy="376714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D33852E-C3E9-4CFC-B6D9-395F33A41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18" y="-19285"/>
            <a:ext cx="11587089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 err="1"/>
              <a:t>Restauring</a:t>
            </a:r>
            <a:r>
              <a:rPr lang="fr-FR" sz="4000" dirty="0"/>
              <a:t> the </a:t>
            </a:r>
            <a:r>
              <a:rPr lang="fr-FR" sz="4000" dirty="0" err="1"/>
              <a:t>symmetry</a:t>
            </a:r>
            <a:r>
              <a:rPr lang="fr-FR" sz="4000" dirty="0"/>
              <a:t> </a:t>
            </a:r>
            <a:r>
              <a:rPr lang="fr-FR" sz="4000" dirty="0" err="1"/>
              <a:t>with</a:t>
            </a:r>
            <a:r>
              <a:rPr lang="fr-FR" sz="4000" dirty="0"/>
              <a:t> a Goldstone </a:t>
            </a:r>
            <a:r>
              <a:rPr lang="fr-FR" sz="4000" dirty="0" err="1"/>
              <a:t>mechanism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C51084-A149-43EB-A839-AB2A9E2BC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854" y="1223489"/>
            <a:ext cx="7891621" cy="13035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/>
              <a:t>Couple the </a:t>
            </a:r>
            <a:r>
              <a:rPr lang="fr-FR" sz="2000" dirty="0" err="1"/>
              <a:t>Peccei</a:t>
            </a:r>
            <a:r>
              <a:rPr lang="fr-FR" sz="2000" dirty="0"/>
              <a:t>-Quinn </a:t>
            </a:r>
            <a:r>
              <a:rPr lang="fr-FR" sz="2000" dirty="0" err="1"/>
              <a:t>scalar</a:t>
            </a:r>
            <a:r>
              <a:rPr lang="fr-FR" sz="2000" dirty="0"/>
              <a:t> </a:t>
            </a:r>
            <a:r>
              <a:rPr lang="fr-FR" sz="2000" dirty="0" err="1"/>
              <a:t>field</a:t>
            </a:r>
            <a:r>
              <a:rPr lang="fr-FR" sz="2000" dirty="0"/>
              <a:t> to </a:t>
            </a:r>
            <a:r>
              <a:rPr lang="fr-FR" sz="2000" dirty="0" err="1"/>
              <a:t>compensate</a:t>
            </a:r>
            <a:r>
              <a:rPr lang="fr-FR" sz="2000" dirty="0"/>
              <a:t> the </a:t>
            </a:r>
            <a:r>
              <a:rPr lang="fr-FR" sz="2000" dirty="0" err="1"/>
              <a:t>Baryonic</a:t>
            </a:r>
            <a:r>
              <a:rPr lang="fr-FR" sz="2000" dirty="0"/>
              <a:t> violation.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 err="1"/>
              <a:t>When</a:t>
            </a:r>
            <a:r>
              <a:rPr lang="fr-FR" sz="2000" dirty="0"/>
              <a:t> </a:t>
            </a:r>
            <a:r>
              <a:rPr lang="fr-FR" sz="2000" dirty="0" err="1"/>
              <a:t>it</a:t>
            </a:r>
            <a:r>
              <a:rPr lang="fr-FR" sz="2000" dirty="0"/>
              <a:t> </a:t>
            </a:r>
            <a:r>
              <a:rPr lang="fr-FR" sz="2000" dirty="0" err="1"/>
              <a:t>acquires</a:t>
            </a:r>
            <a:r>
              <a:rPr lang="fr-FR" sz="2000" dirty="0"/>
              <a:t> </a:t>
            </a:r>
            <a:r>
              <a:rPr lang="fr-FR" sz="2000" dirty="0" err="1"/>
              <a:t>its</a:t>
            </a:r>
            <a:r>
              <a:rPr lang="fr-FR" sz="2000" dirty="0"/>
              <a:t> VEV, </a:t>
            </a:r>
            <a:r>
              <a:rPr lang="fr-FR" sz="2000" dirty="0" err="1">
                <a:solidFill>
                  <a:srgbClr val="FF0000"/>
                </a:solidFill>
              </a:rPr>
              <a:t>Baryonic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symmetry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is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spontaneously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broken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/>
              <a:t>: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3B304C2-1D39-4E39-98A4-BCB98091A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006" y="3515689"/>
            <a:ext cx="332000" cy="274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A160503-81D3-4552-81CF-1478A8747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792" y="1977116"/>
            <a:ext cx="202000" cy="232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179CBBA-E8CF-4BE2-904C-7D9768D4BF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442" y="3147856"/>
            <a:ext cx="348000" cy="1920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2D520C8C-5020-4F00-BDFA-0045F4F50124}"/>
              </a:ext>
            </a:extLst>
          </p:cNvPr>
          <p:cNvSpPr txBox="1"/>
          <p:nvPr/>
        </p:nvSpPr>
        <p:spPr>
          <a:xfrm>
            <a:off x="530854" y="3213619"/>
            <a:ext cx="6648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Correspond to a </a:t>
            </a:r>
            <a:r>
              <a:rPr lang="fr-FR" sz="2000" dirty="0" err="1"/>
              <a:t>scalar</a:t>
            </a:r>
            <a:r>
              <a:rPr lang="fr-FR" sz="2000" dirty="0"/>
              <a:t> </a:t>
            </a:r>
            <a:r>
              <a:rPr lang="fr-FR" sz="2000" dirty="0" err="1"/>
              <a:t>coupling</a:t>
            </a:r>
            <a:r>
              <a:rPr lang="fr-FR" sz="2000" dirty="0"/>
              <a:t> [</a:t>
            </a:r>
            <a:r>
              <a:rPr lang="fr-FR" sz="2000" dirty="0" err="1"/>
              <a:t>Arias-Aragón,Smith</a:t>
            </a:r>
            <a:r>
              <a:rPr lang="fr-FR" sz="2000" dirty="0"/>
              <a:t>(2022)] :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2014A54-2534-4FB2-9136-72BEB95D9D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495" y="2645667"/>
            <a:ext cx="178000" cy="286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9A413AA-F4B0-4E5A-92C1-A04ACBE38C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549" y="3058643"/>
            <a:ext cx="202000" cy="232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47CC0F4-24EC-4C31-8D32-73733BA3A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005" y="1758550"/>
            <a:ext cx="332000" cy="274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FE7D84A-ABB2-4400-8EF8-1BEBDE14F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004" y="917436"/>
            <a:ext cx="332000" cy="2740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F1969E3-D0E0-4F6D-84D1-234BB9E22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572" y="4337947"/>
            <a:ext cx="332000" cy="2740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B2C2A46-7182-4A03-BEC6-92EABABD6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442" y="2287422"/>
            <a:ext cx="348000" cy="1920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AF043F1-3FE1-4758-8140-24F5C28AE3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425" y="2469054"/>
            <a:ext cx="268000" cy="25800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EDCF518D-3E28-47F3-B5B6-CAC0F4A4DFDC}"/>
              </a:ext>
            </a:extLst>
          </p:cNvPr>
          <p:cNvSpPr txBox="1"/>
          <p:nvPr/>
        </p:nvSpPr>
        <p:spPr>
          <a:xfrm>
            <a:off x="530854" y="4651594"/>
            <a:ext cx="11263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It </a:t>
            </a:r>
            <a:r>
              <a:rPr lang="fr-FR" sz="2000" dirty="0" err="1"/>
              <a:t>is</a:t>
            </a:r>
            <a:r>
              <a:rPr lang="fr-FR" sz="2000" dirty="0"/>
              <a:t> possible to </a:t>
            </a:r>
            <a:r>
              <a:rPr lang="fr-FR" sz="2000" dirty="0" err="1"/>
              <a:t>build</a:t>
            </a:r>
            <a:r>
              <a:rPr lang="fr-FR" sz="2000" dirty="0"/>
              <a:t> </a:t>
            </a:r>
            <a:r>
              <a:rPr lang="fr-FR" sz="2000" dirty="0" err="1"/>
              <a:t>another</a:t>
            </a:r>
            <a:r>
              <a:rPr lang="fr-FR" sz="2000" dirty="0"/>
              <a:t> one by </a:t>
            </a:r>
            <a:r>
              <a:rPr lang="fr-FR" sz="2000" dirty="0" err="1"/>
              <a:t>adding</a:t>
            </a:r>
            <a:r>
              <a:rPr lang="fr-FR" sz="2000" dirty="0"/>
              <a:t> a massive </a:t>
            </a:r>
            <a:r>
              <a:rPr lang="fr-FR" sz="2000" dirty="0" err="1"/>
              <a:t>vector</a:t>
            </a:r>
            <a:r>
              <a:rPr lang="fr-FR" sz="2000" dirty="0"/>
              <a:t> </a:t>
            </a:r>
            <a:r>
              <a:rPr lang="fr-FR" sz="2000" dirty="0" err="1"/>
              <a:t>field</a:t>
            </a:r>
            <a:r>
              <a:rPr lang="fr-FR" sz="2000" dirty="0"/>
              <a:t> (harder to </a:t>
            </a:r>
            <a:r>
              <a:rPr lang="fr-FR" sz="2000" dirty="0" err="1"/>
              <a:t>realize</a:t>
            </a:r>
            <a:r>
              <a:rPr lang="fr-FR" sz="2000" dirty="0"/>
              <a:t>):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C2AFBF5D-5284-4746-BA99-E973435D43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49" y="5313482"/>
            <a:ext cx="5128000" cy="72600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587DB0F-9F75-48FB-9DEC-1782FA1678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49" y="3725577"/>
            <a:ext cx="5666000" cy="726000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7A180050-F764-4A57-A381-E10AA4DAC5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664" y="1640649"/>
            <a:ext cx="2210000" cy="3280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111622-60AC-4045-B177-D76BA68E9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1D08-EE52-4A29-9558-65C26C4B7A5B}" type="slidenum">
              <a:rPr lang="fr-FR" smtClean="0"/>
              <a:t>9</a:t>
            </a:fld>
            <a:r>
              <a:rPr lang="fr-FR" dirty="0"/>
              <a:t>/11</a:t>
            </a:r>
          </a:p>
        </p:txBody>
      </p:sp>
    </p:spTree>
    <p:extLst>
      <p:ext uri="{BB962C8B-B14F-4D97-AF65-F5344CB8AC3E}">
        <p14:creationId xmlns:p14="http://schemas.microsoft.com/office/powerpoint/2010/main" val="15699007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8900</TotalTime>
  <Words>594</Words>
  <Application>Microsoft Office PowerPoint</Application>
  <PresentationFormat>Grand écran</PresentationFormat>
  <Paragraphs>78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A Baryonic axion and the case of neutron oscillation</vt:lpstr>
      <vt:lpstr>Can we go on Mars the Star Trek way ?</vt:lpstr>
      <vt:lpstr>Outline</vt:lpstr>
      <vt:lpstr>Baryonic Violation</vt:lpstr>
      <vt:lpstr>Standard Neutron-Antineutron Oscillations</vt:lpstr>
      <vt:lpstr>Enhancing the oscillations with Dark Matter</vt:lpstr>
      <vt:lpstr>Enhancing the oscillations with Dark Matter</vt:lpstr>
      <vt:lpstr>Présentation PowerPoint</vt:lpstr>
      <vt:lpstr>Restauring the symmetry with a Goldstone mechanism</vt:lpstr>
      <vt:lpstr>Adapting the oscillations</vt:lpstr>
      <vt:lpstr>Conclusion</vt:lpstr>
      <vt:lpstr>Thanks for your attention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Baryonic axion and the case of neutron oscillation</dc:title>
  <dc:creator>Theo Brugeat</dc:creator>
  <cp:lastModifiedBy>Theo Brugeat</cp:lastModifiedBy>
  <cp:revision>70</cp:revision>
  <dcterms:created xsi:type="dcterms:W3CDTF">2024-06-05T12:01:41Z</dcterms:created>
  <dcterms:modified xsi:type="dcterms:W3CDTF">2024-06-11T17:34:55Z</dcterms:modified>
</cp:coreProperties>
</file>