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1" r:id="rId3"/>
    <p:sldId id="279" r:id="rId4"/>
    <p:sldId id="284" r:id="rId5"/>
    <p:sldId id="286" r:id="rId6"/>
    <p:sldId id="292" r:id="rId7"/>
    <p:sldId id="293" r:id="rId8"/>
    <p:sldId id="295" r:id="rId9"/>
    <p:sldId id="296" r:id="rId10"/>
    <p:sldId id="298" r:id="rId11"/>
    <p:sldId id="299" r:id="rId12"/>
    <p:sldId id="300" r:id="rId13"/>
    <p:sldId id="301" r:id="rId14"/>
    <p:sldId id="305" r:id="rId15"/>
    <p:sldId id="308" r:id="rId16"/>
    <p:sldId id="275" r:id="rId17"/>
    <p:sldId id="278" r:id="rId18"/>
    <p:sldId id="280" r:id="rId19"/>
    <p:sldId id="281" r:id="rId20"/>
    <p:sldId id="294" r:id="rId21"/>
    <p:sldId id="297" r:id="rId22"/>
    <p:sldId id="302" r:id="rId23"/>
    <p:sldId id="303" r:id="rId24"/>
    <p:sldId id="304" r:id="rId25"/>
    <p:sldId id="287" r:id="rId26"/>
    <p:sldId id="288" r:id="rId27"/>
    <p:sldId id="289" r:id="rId28"/>
    <p:sldId id="290" r:id="rId29"/>
    <p:sldId id="291" r:id="rId30"/>
    <p:sldId id="307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457" autoAdjust="0"/>
  </p:normalViewPr>
  <p:slideViewPr>
    <p:cSldViewPr snapToGrid="0">
      <p:cViewPr varScale="1">
        <p:scale>
          <a:sx n="55" d="100"/>
          <a:sy n="55" d="100"/>
        </p:scale>
        <p:origin x="1450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2"/>
    </p:cViewPr>
  </p:sorterViewPr>
  <p:notesViewPr>
    <p:cSldViewPr snapToGrid="0">
      <p:cViewPr varScale="1">
        <p:scale>
          <a:sx n="50" d="100"/>
          <a:sy n="50" d="100"/>
        </p:scale>
        <p:origin x="2708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E5FA29E-C2F6-235C-2C64-6C2A9D0B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9496576-24B2-8E21-0C37-CF232030EB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12151-B4C9-4FD6-B296-27C7981E20B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11C19BB-5A99-F074-4516-DB53F5AE8F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305D1DD-26B8-13C3-66C5-C70DAB421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52E30-ADB0-44F5-86A8-365F8FFF38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4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EEEEE"/>
                </a:solidFill>
                <a:effectLst/>
                <a:latin typeface="Quicksand"/>
              </a:rPr>
              <a:t>The distribution of dark matter (colored in blue) in six galaxy clusters, mapped from the visible-light images from the Hubble Space Telescope. (Source: NASA, ESA, </a:t>
            </a:r>
            <a:r>
              <a:rPr lang="en-US" b="0" i="0" dirty="0" err="1">
                <a:solidFill>
                  <a:srgbClr val="EEEEEE"/>
                </a:solidFill>
                <a:effectLst/>
                <a:latin typeface="Quicksand"/>
              </a:rPr>
              <a:t>STScI</a:t>
            </a:r>
            <a:r>
              <a:rPr lang="en-US" b="0" i="0" dirty="0">
                <a:solidFill>
                  <a:srgbClr val="EEEEEE"/>
                </a:solidFill>
                <a:effectLst/>
                <a:latin typeface="Quicksand"/>
              </a:rPr>
              <a:t>, and CXC) Credit: NASA, ESA, </a:t>
            </a:r>
            <a:r>
              <a:rPr lang="en-US" b="0" i="0" dirty="0" err="1">
                <a:solidFill>
                  <a:srgbClr val="EEEEEE"/>
                </a:solidFill>
                <a:effectLst/>
                <a:latin typeface="Quicksand"/>
              </a:rPr>
              <a:t>STScI</a:t>
            </a:r>
            <a:r>
              <a:rPr lang="en-US" b="0" i="0" dirty="0">
                <a:solidFill>
                  <a:srgbClr val="EEEEEE"/>
                </a:solidFill>
                <a:effectLst/>
                <a:latin typeface="Quicksand"/>
              </a:rPr>
              <a:t>, and CXC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71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esyNeueHelveticaWFS-55Rm"/>
              </a:rPr>
              <a:t>WISPs (very Weakly Interacting Slim Particles)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hor’s name | Event, Place | Month xx, 2015"/>
          <p:cNvSpPr txBox="1"/>
          <p:nvPr/>
        </p:nvSpPr>
        <p:spPr>
          <a:xfrm>
            <a:off x="6553200" y="9423400"/>
            <a:ext cx="64389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lnSpc>
                <a:spcPts val="1900"/>
              </a:lnSpc>
              <a:tabLst>
                <a:tab pos="1066800" algn="l"/>
                <a:tab pos="4660900" algn="l"/>
              </a:tabLst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Author’s name | Event, Place | Month xx, 2015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650" y="9271000"/>
            <a:ext cx="317500" cy="342900"/>
          </a:xfrm>
          <a:prstGeom prst="rect">
            <a:avLst/>
          </a:prstGeom>
        </p:spPr>
        <p:txBody>
          <a:bodyPr lIns="38100" tIns="38100" rIns="38100" bIns="38100"/>
          <a:lstStyle>
            <a:lvl1pPr defTabSz="457200">
              <a:lnSpc>
                <a:spcPts val="2100"/>
              </a:lnSpc>
              <a:tabLst>
                <a:tab pos="1066800" algn="l"/>
              </a:tabLst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650" y="9271000"/>
            <a:ext cx="317500" cy="342900"/>
          </a:xfrm>
          <a:prstGeom prst="rect">
            <a:avLst/>
          </a:prstGeom>
        </p:spPr>
        <p:txBody>
          <a:bodyPr lIns="38100" tIns="38100" rIns="38100" bIns="38100"/>
          <a:lstStyle>
            <a:lvl1pPr defTabSz="457200">
              <a:lnSpc>
                <a:spcPts val="2100"/>
              </a:lnSpc>
              <a:tabLst>
                <a:tab pos="1066800" algn="l"/>
              </a:tabLst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650" y="9271000"/>
            <a:ext cx="317500" cy="342900"/>
          </a:xfrm>
          <a:prstGeom prst="rect">
            <a:avLst/>
          </a:prstGeom>
        </p:spPr>
        <p:txBody>
          <a:bodyPr lIns="38100" tIns="38100" rIns="38100" bIns="38100"/>
          <a:lstStyle>
            <a:lvl1pPr defTabSz="457200">
              <a:lnSpc>
                <a:spcPts val="2100"/>
              </a:lnSpc>
              <a:tabLst>
                <a:tab pos="1066800" algn="l"/>
              </a:tabLst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27700"/>
          </a:xfrm>
          <a:prstGeom prst="rect">
            <a:avLst/>
          </a:prstGeom>
        </p:spPr>
        <p:txBody>
          <a:bodyPr>
            <a:noAutofit/>
          </a:bodyPr>
          <a:lstStyle>
            <a:lvl1pPr marL="886324" indent="-556124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1pPr>
            <a:lvl2pPr marL="1318124" indent="-556124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2pPr>
            <a:lvl3pPr marL="1762624" indent="-556124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3pPr>
            <a:lvl4pPr marL="2219824" indent="-556124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4pPr>
            <a:lvl5pPr marL="2651624" indent="-556124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L. O. Silva | CERN, November 2014"/>
          <p:cNvSpPr txBox="1"/>
          <p:nvPr/>
        </p:nvSpPr>
        <p:spPr>
          <a:xfrm>
            <a:off x="8496300" y="9410700"/>
            <a:ext cx="45212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lnSpc>
                <a:spcPts val="1900"/>
              </a:lnSpc>
              <a:tabLst>
                <a:tab pos="1066800" algn="l"/>
                <a:tab pos="4660900" algn="l"/>
              </a:tabLst>
              <a:defRPr sz="1600">
                <a:solidFill>
                  <a:srgbClr val="5EA1C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L. O. Silva | CERN, November 2014 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6400"/>
            <a:ext cx="317500" cy="3429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7" r:id="rId16"/>
    <p:sldLayoutId id="2147483668" r:id="rId17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0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0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uthor…"/>
          <p:cNvSpPr txBox="1"/>
          <p:nvPr/>
        </p:nvSpPr>
        <p:spPr>
          <a:xfrm>
            <a:off x="0" y="2913576"/>
            <a:ext cx="13020977" cy="518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>
            <a:spAutoFit/>
          </a:bodyPr>
          <a:lstStyle/>
          <a:p>
            <a:pPr marL="57799" marR="57799" defTabSz="1295400">
              <a:spcBef>
                <a:spcPts val="1000"/>
              </a:spcBef>
              <a:tabLst>
                <a:tab pos="304800" algn="l"/>
                <a:tab pos="1358900" algn="l"/>
              </a:tabLst>
              <a:defRPr sz="5400">
                <a:uFill>
                  <a:solidFill>
                    <a:srgbClr val="4DECFB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57799" marR="57799" defTabSz="1295400">
              <a:tabLst>
                <a:tab pos="304800" algn="l"/>
                <a:tab pos="1358900" algn="l"/>
              </a:tabLst>
              <a:defRPr sz="3700">
                <a:uFill>
                  <a:solidFill>
                    <a:srgbClr val="4DECF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t-PT" sz="4400" dirty="0">
                <a:latin typeface="Gill Sans"/>
              </a:rPr>
              <a:t>Henrique Gonçalves</a:t>
            </a:r>
          </a:p>
          <a:p>
            <a:pPr marL="57799" marR="57799" defTabSz="1295400">
              <a:tabLst>
                <a:tab pos="304800" algn="l"/>
                <a:tab pos="1358900" algn="l"/>
              </a:tabLst>
              <a:defRPr sz="3700">
                <a:uFill>
                  <a:solidFill>
                    <a:srgbClr val="4DECF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US" altLang="ja-JP" sz="3200" dirty="0">
                <a:latin typeface="Gill Sans"/>
              </a:rPr>
              <a:t>MSc Student </a:t>
            </a:r>
            <a:r>
              <a:rPr lang="en-GB" altLang="ja-JP" sz="3200" dirty="0">
                <a:latin typeface="Gill Sans"/>
              </a:rPr>
              <a:t>at </a:t>
            </a:r>
            <a:r>
              <a:rPr lang="en-US" altLang="ja-JP" sz="3200" dirty="0">
                <a:latin typeface="Gill Sans"/>
              </a:rPr>
              <a:t>Instituto Superior T</a:t>
            </a:r>
            <a:r>
              <a:rPr lang="fr-FR" altLang="ja-JP" sz="3200" dirty="0">
                <a:latin typeface="Gill Sans"/>
              </a:rPr>
              <a:t>é</a:t>
            </a:r>
            <a:r>
              <a:rPr lang="en-GB" altLang="ja-JP" sz="3200" dirty="0" err="1">
                <a:latin typeface="Gill Sans"/>
              </a:rPr>
              <a:t>cnico</a:t>
            </a:r>
            <a:endParaRPr lang="pt-PT" sz="3200" dirty="0">
              <a:latin typeface="Gill Sans"/>
            </a:endParaRPr>
          </a:p>
          <a:p>
            <a:pPr marL="57799" marR="57799" defTabSz="1295400">
              <a:tabLst>
                <a:tab pos="304800" algn="l"/>
                <a:tab pos="1358900" algn="l"/>
              </a:tabLst>
              <a:defRPr sz="3700">
                <a:uFill>
                  <a:solidFill>
                    <a:srgbClr val="4DECF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t-PT" dirty="0">
              <a:latin typeface="Gill Sans"/>
            </a:endParaRPr>
          </a:p>
          <a:p>
            <a:pPr marL="57799" marR="57799" defTabSz="1295400">
              <a:spcBef>
                <a:spcPts val="1000"/>
              </a:spcBef>
              <a:tabLst>
                <a:tab pos="304800" algn="l"/>
                <a:tab pos="1358900" algn="l"/>
              </a:tabLst>
              <a:defRPr sz="5400">
                <a:uFill>
                  <a:solidFill>
                    <a:srgbClr val="4DECFB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3600" dirty="0"/>
              <a:t>2</a:t>
            </a:r>
            <a:r>
              <a:rPr lang="en-GB" sz="3600" baseline="30000" dirty="0"/>
              <a:t>nd</a:t>
            </a:r>
            <a:r>
              <a:rPr lang="en-GB" sz="3600" dirty="0"/>
              <a:t> Training School COST Action COSMIC </a:t>
            </a:r>
            <a:r>
              <a:rPr lang="en-GB" sz="3600" dirty="0" err="1"/>
              <a:t>WISPers</a:t>
            </a:r>
            <a:r>
              <a:rPr lang="en-GB" sz="3600" dirty="0"/>
              <a:t> (CA21106)</a:t>
            </a:r>
          </a:p>
          <a:p>
            <a:pPr marL="57799" marR="57799" defTabSz="1295400">
              <a:spcBef>
                <a:spcPts val="1000"/>
              </a:spcBef>
              <a:tabLst>
                <a:tab pos="304800" algn="l"/>
                <a:tab pos="1358900" algn="l"/>
              </a:tabLst>
              <a:defRPr sz="5400">
                <a:uFill>
                  <a:solidFill>
                    <a:srgbClr val="4DECFB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800" dirty="0"/>
              <a:t>Ljubljana, 10-14 June 2024</a:t>
            </a:r>
          </a:p>
          <a:p>
            <a:pPr marL="57799" marR="57799" defTabSz="1295400">
              <a:tabLst>
                <a:tab pos="304800" algn="l"/>
                <a:tab pos="1358900" algn="l"/>
              </a:tabLst>
              <a:defRPr sz="3700">
                <a:uFill>
                  <a:solidFill>
                    <a:srgbClr val="4DECF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t-PT" dirty="0">
              <a:latin typeface="Gill Sans"/>
            </a:endParaRPr>
          </a:p>
          <a:p>
            <a:pPr marL="57799" marR="57799" defTabSz="1295400">
              <a:tabLst>
                <a:tab pos="304800" algn="l"/>
                <a:tab pos="1358900" algn="l"/>
              </a:tabLst>
              <a:defRPr sz="3700">
                <a:uFill>
                  <a:solidFill>
                    <a:srgbClr val="4DECF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dirty="0">
              <a:latin typeface="Gill Sans"/>
            </a:endParaRPr>
          </a:p>
        </p:txBody>
      </p:sp>
      <p:sp>
        <p:nvSpPr>
          <p:cNvPr id="6" name="My wonderful talk about my wonderful work">
            <a:extLst>
              <a:ext uri="{FF2B5EF4-FFF2-40B4-BE49-F238E27FC236}">
                <a16:creationId xmlns:a16="http://schemas.microsoft.com/office/drawing/2014/main" id="{6D9A449B-022A-E62B-6D11-5EDCBFC8E32D}"/>
              </a:ext>
            </a:extLst>
          </p:cNvPr>
          <p:cNvSpPr/>
          <p:nvPr/>
        </p:nvSpPr>
        <p:spPr>
          <a:xfrm>
            <a:off x="0" y="-17132"/>
            <a:ext cx="13020977" cy="3238500"/>
          </a:xfrm>
          <a:prstGeom prst="roundRect">
            <a:avLst>
              <a:gd name="adj" fmla="val 0"/>
            </a:avLst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defTabSz="1295400">
              <a:defRPr sz="6400">
                <a:solidFill>
                  <a:srgbClr val="FFFFFF"/>
                </a:solidFill>
                <a:effectLst>
                  <a:outerShdw blurRad="76200" dist="381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6000" dirty="0"/>
              <a:t>Using Functional Methods in Quantum  Axion-Electrodynamics</a:t>
            </a:r>
          </a:p>
        </p:txBody>
      </p:sp>
      <p:pic>
        <p:nvPicPr>
          <p:cNvPr id="3" name="Picture 2" descr="A grey logo with white text&#10;&#10;Description automatically generated">
            <a:extLst>
              <a:ext uri="{FF2B5EF4-FFF2-40B4-BE49-F238E27FC236}">
                <a16:creationId xmlns:a16="http://schemas.microsoft.com/office/drawing/2014/main" id="{34F07B05-9957-1C2E-4B9F-FCD13A475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66" y="7625538"/>
            <a:ext cx="4532311" cy="2128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4F924-7967-996D-387F-E81FF8A7F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51" y="7342316"/>
            <a:ext cx="3118450" cy="23759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F9F55A-5719-C6A0-FF87-592946A07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28510" r="15407" b="31985"/>
          <a:stretch/>
        </p:blipFill>
        <p:spPr bwMode="auto">
          <a:xfrm>
            <a:off x="398111" y="7786688"/>
            <a:ext cx="4372045" cy="17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85578-F328-D62E-85F7-37878CE0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4EE94FE2-DC12-47A3-22D8-BAB0D97D8682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2-Point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: LO </a:t>
            </a:r>
            <a:r>
              <a:rPr lang="pt-PT" dirty="0" err="1"/>
              <a:t>Propagators</a:t>
            </a:r>
            <a:r>
              <a:rPr lang="pt-PT" dirty="0"/>
              <a:t> </a:t>
            </a:r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17C6E044-95C8-4553-83F4-350C7E93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A0D6A726-D4E5-08E2-CB66-0EEBB284C1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10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3F29FE-8C8B-714D-5EF6-D168B6D6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5781"/>
            <a:ext cx="12900629" cy="12129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FA45F1-4467-4480-89E1-1A07982A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7" y="4707990"/>
            <a:ext cx="12714012" cy="9477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6CE3CA-2602-0EDD-B89D-321A414E0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99" y="7100078"/>
            <a:ext cx="12478901" cy="993309"/>
          </a:xfrm>
          <a:prstGeom prst="rect">
            <a:avLst/>
          </a:prstGeom>
        </p:spPr>
      </p:pic>
      <p:sp>
        <p:nvSpPr>
          <p:cNvPr id="12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77C7B0B2-E6F2-89BA-77CE-294DA6BD57BB}"/>
              </a:ext>
            </a:extLst>
          </p:cNvPr>
          <p:cNvSpPr txBox="1"/>
          <p:nvPr/>
        </p:nvSpPr>
        <p:spPr>
          <a:xfrm>
            <a:off x="104199" y="181475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/>
              <a:t>Dirac </a:t>
            </a:r>
            <a:r>
              <a:rPr lang="pt-PT" sz="2800" dirty="0" err="1"/>
              <a:t>field</a:t>
            </a:r>
            <a:r>
              <a:rPr lang="pt-PT" sz="2800" dirty="0"/>
              <a:t> </a:t>
            </a:r>
            <a:r>
              <a:rPr lang="pt-PT" sz="2800" dirty="0" err="1"/>
              <a:t>Propagator</a:t>
            </a:r>
            <a:endParaRPr sz="2800" dirty="0"/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BB6B2C00-DE69-0401-F047-5833C4EE4601}"/>
              </a:ext>
            </a:extLst>
          </p:cNvPr>
          <p:cNvSpPr txBox="1"/>
          <p:nvPr/>
        </p:nvSpPr>
        <p:spPr>
          <a:xfrm>
            <a:off x="104198" y="408277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Photon</a:t>
            </a:r>
            <a:r>
              <a:rPr lang="pt-PT" sz="2800" dirty="0"/>
              <a:t> </a:t>
            </a:r>
            <a:r>
              <a:rPr lang="pt-PT" sz="2800" dirty="0" err="1"/>
              <a:t>field</a:t>
            </a:r>
            <a:r>
              <a:rPr lang="pt-PT" sz="2800" dirty="0"/>
              <a:t> </a:t>
            </a:r>
            <a:r>
              <a:rPr lang="pt-PT" sz="2800" dirty="0" err="1"/>
              <a:t>Propagator</a:t>
            </a:r>
            <a:endParaRPr sz="2800" dirty="0"/>
          </a:p>
        </p:txBody>
      </p:sp>
      <p:sp>
        <p:nvSpPr>
          <p:cNvPr id="1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32306EED-1487-7D21-97BE-1ECA80CA2609}"/>
              </a:ext>
            </a:extLst>
          </p:cNvPr>
          <p:cNvSpPr txBox="1"/>
          <p:nvPr/>
        </p:nvSpPr>
        <p:spPr>
          <a:xfrm>
            <a:off x="104197" y="6506355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Axion</a:t>
            </a:r>
            <a:r>
              <a:rPr lang="pt-PT" sz="2800" dirty="0"/>
              <a:t> </a:t>
            </a:r>
            <a:r>
              <a:rPr lang="pt-PT" sz="2800" dirty="0" err="1"/>
              <a:t>field</a:t>
            </a:r>
            <a:r>
              <a:rPr lang="pt-PT" sz="2800" dirty="0"/>
              <a:t> </a:t>
            </a:r>
            <a:r>
              <a:rPr lang="pt-PT" sz="2800" dirty="0" err="1"/>
              <a:t>Propagator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501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00657-9B43-10F0-E6B5-B6DCC222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2B9D9F66-34B1-C8DD-1028-F20555EC0E64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3-Point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369101E0-0004-A550-D23D-21EC3662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B3AE6A2-E68E-D039-DCB0-3460562B0A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11</a:t>
            </a:fld>
            <a:endParaRPr lang="pt-PT"/>
          </a:p>
        </p:txBody>
      </p:sp>
      <p:sp>
        <p:nvSpPr>
          <p:cNvPr id="12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CB1F1A22-29D4-9384-5BA9-C991F40C6E3A}"/>
              </a:ext>
            </a:extLst>
          </p:cNvPr>
          <p:cNvSpPr txBox="1"/>
          <p:nvPr/>
        </p:nvSpPr>
        <p:spPr>
          <a:xfrm>
            <a:off x="104199" y="181475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b="1" dirty="0"/>
              <a:t>QED </a:t>
            </a:r>
            <a:r>
              <a:rPr lang="pt-PT" sz="2800" b="1" dirty="0" err="1"/>
              <a:t>Vertex</a:t>
            </a:r>
            <a:r>
              <a:rPr lang="pt-PT" sz="2800" b="1" dirty="0"/>
              <a:t>: </a:t>
            </a:r>
            <a:endParaRPr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C94212-30C8-4B2F-90C3-6292B073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13" y="1668609"/>
            <a:ext cx="1937376" cy="6031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ECAE96-AA45-F48A-73C7-C4ACAE0F7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2" y="2727464"/>
            <a:ext cx="12265759" cy="626336"/>
          </a:xfrm>
          <a:prstGeom prst="rect">
            <a:avLst/>
          </a:prstGeom>
        </p:spPr>
      </p:pic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D7DDAAD6-2953-CFD4-86C2-E7D2B9E3B436}"/>
              </a:ext>
            </a:extLst>
          </p:cNvPr>
          <p:cNvSpPr/>
          <p:nvPr/>
        </p:nvSpPr>
        <p:spPr>
          <a:xfrm>
            <a:off x="1343026" y="2873608"/>
            <a:ext cx="2392926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BD8D7EE7-280B-1A3D-98F5-D9D1380A3BB8}"/>
              </a:ext>
            </a:extLst>
          </p:cNvPr>
          <p:cNvSpPr/>
          <p:nvPr/>
        </p:nvSpPr>
        <p:spPr>
          <a:xfrm>
            <a:off x="6472237" y="2873608"/>
            <a:ext cx="3286390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Sinal de Multiplicação 15">
            <a:extLst>
              <a:ext uri="{FF2B5EF4-FFF2-40B4-BE49-F238E27FC236}">
                <a16:creationId xmlns:a16="http://schemas.microsoft.com/office/drawing/2014/main" id="{74892721-0E0D-06A8-B0FF-FE8A653C1038}"/>
              </a:ext>
            </a:extLst>
          </p:cNvPr>
          <p:cNvSpPr/>
          <p:nvPr/>
        </p:nvSpPr>
        <p:spPr>
          <a:xfrm>
            <a:off x="9630040" y="2886205"/>
            <a:ext cx="3286390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16A53A1F-6FC2-88A8-C8D7-905D0FE26F42}"/>
              </a:ext>
            </a:extLst>
          </p:cNvPr>
          <p:cNvSpPr txBox="1"/>
          <p:nvPr/>
        </p:nvSpPr>
        <p:spPr>
          <a:xfrm>
            <a:off x="9630041" y="3699179"/>
            <a:ext cx="3149496" cy="45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 err="1">
                <a:solidFill>
                  <a:srgbClr val="C00000"/>
                </a:solidFill>
              </a:rPr>
              <a:t>From</a:t>
            </a:r>
            <a:r>
              <a:rPr lang="pt-PT" sz="2800" dirty="0">
                <a:solidFill>
                  <a:srgbClr val="C00000"/>
                </a:solidFill>
              </a:rPr>
              <a:t> rules 1 (</a:t>
            </a:r>
            <a:r>
              <a:rPr lang="pt-PT" sz="2800" dirty="0" err="1">
                <a:solidFill>
                  <a:srgbClr val="C00000"/>
                </a:solidFill>
              </a:rPr>
              <a:t>and</a:t>
            </a:r>
            <a:r>
              <a:rPr lang="pt-PT" sz="2800" dirty="0">
                <a:solidFill>
                  <a:srgbClr val="C00000"/>
                </a:solidFill>
              </a:rPr>
              <a:t> 2)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1CADE17-5A92-3571-C211-8E5804733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5" y="6000408"/>
            <a:ext cx="8357029" cy="1943200"/>
          </a:xfrm>
          <a:prstGeom prst="rect">
            <a:avLst/>
          </a:prstGeom>
        </p:spPr>
      </p:pic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CABFBB66-A748-B887-29CF-BD97EEFF4CBB}"/>
              </a:ext>
            </a:extLst>
          </p:cNvPr>
          <p:cNvSpPr/>
          <p:nvPr/>
        </p:nvSpPr>
        <p:spPr>
          <a:xfrm>
            <a:off x="6144748" y="4492525"/>
            <a:ext cx="816903" cy="1431683"/>
          </a:xfrm>
          <a:prstGeom prst="downArrow">
            <a:avLst/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6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E767-7692-FA39-125A-645424B2B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20F68F6C-8BBF-A59D-4A11-D3A3299699A8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3-Point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06F446A0-60D5-617F-FABF-A1788295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1AAFDC3-9B66-9AD3-72D4-7A57A8DC77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12</a:t>
            </a:fld>
            <a:endParaRPr lang="pt-PT"/>
          </a:p>
        </p:txBody>
      </p:sp>
      <p:sp>
        <p:nvSpPr>
          <p:cNvPr id="12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F6E3FA99-E595-31FF-2D99-81F297A78F89}"/>
              </a:ext>
            </a:extLst>
          </p:cNvPr>
          <p:cNvSpPr txBox="1"/>
          <p:nvPr/>
        </p:nvSpPr>
        <p:spPr>
          <a:xfrm>
            <a:off x="104199" y="181475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b="1" dirty="0" err="1"/>
              <a:t>Fermion-Axion</a:t>
            </a:r>
            <a:r>
              <a:rPr lang="pt-PT" sz="2800" b="1" dirty="0"/>
              <a:t> </a:t>
            </a:r>
            <a:r>
              <a:rPr lang="pt-PT" sz="2800" b="1" dirty="0" err="1"/>
              <a:t>Vertex</a:t>
            </a:r>
            <a:r>
              <a:rPr lang="pt-PT" sz="2800" b="1" dirty="0"/>
              <a:t>: </a:t>
            </a:r>
            <a:endParaRPr sz="2800" b="1" dirty="0"/>
          </a:p>
        </p:txBody>
      </p:sp>
      <p:sp>
        <p:nvSpPr>
          <p:cNvPr id="1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3C5D567-8032-399B-E9DC-518FF0C63D62}"/>
              </a:ext>
            </a:extLst>
          </p:cNvPr>
          <p:cNvSpPr txBox="1"/>
          <p:nvPr/>
        </p:nvSpPr>
        <p:spPr>
          <a:xfrm>
            <a:off x="9630041" y="3699179"/>
            <a:ext cx="3149496" cy="45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 err="1">
                <a:solidFill>
                  <a:srgbClr val="C00000"/>
                </a:solidFill>
              </a:rPr>
              <a:t>From</a:t>
            </a:r>
            <a:r>
              <a:rPr lang="pt-PT" sz="2800" dirty="0">
                <a:solidFill>
                  <a:srgbClr val="C00000"/>
                </a:solidFill>
              </a:rPr>
              <a:t> rules 1, 2a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4ACC99-8EB7-566A-866A-0F5239BC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52" y="1588739"/>
            <a:ext cx="1884936" cy="7254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043FDF-04BD-55C7-B2DA-DAB45D64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7" y="2573281"/>
            <a:ext cx="12805966" cy="675813"/>
          </a:xfrm>
          <a:prstGeom prst="rect">
            <a:avLst/>
          </a:prstGeom>
        </p:spPr>
      </p:pic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38019A3A-485A-9FAF-37C6-BE5FB8AD574B}"/>
              </a:ext>
            </a:extLst>
          </p:cNvPr>
          <p:cNvSpPr/>
          <p:nvPr/>
        </p:nvSpPr>
        <p:spPr>
          <a:xfrm>
            <a:off x="1271588" y="2722924"/>
            <a:ext cx="2392926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F9403290-3E03-374B-C427-5A909B035A2F}"/>
              </a:ext>
            </a:extLst>
          </p:cNvPr>
          <p:cNvSpPr/>
          <p:nvPr/>
        </p:nvSpPr>
        <p:spPr>
          <a:xfrm>
            <a:off x="3472100" y="2721122"/>
            <a:ext cx="2814898" cy="450718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Sinal de Multiplicação 15">
            <a:extLst>
              <a:ext uri="{FF2B5EF4-FFF2-40B4-BE49-F238E27FC236}">
                <a16:creationId xmlns:a16="http://schemas.microsoft.com/office/drawing/2014/main" id="{35D98C7F-8FDC-64DC-4826-EFDE2328742F}"/>
              </a:ext>
            </a:extLst>
          </p:cNvPr>
          <p:cNvSpPr/>
          <p:nvPr/>
        </p:nvSpPr>
        <p:spPr>
          <a:xfrm>
            <a:off x="6661151" y="2718151"/>
            <a:ext cx="3286390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61B31BBB-7AF0-3D52-12AB-DF0726FAA8EB}"/>
              </a:ext>
            </a:extLst>
          </p:cNvPr>
          <p:cNvSpPr txBox="1"/>
          <p:nvPr/>
        </p:nvSpPr>
        <p:spPr>
          <a:xfrm>
            <a:off x="104199" y="4910034"/>
            <a:ext cx="12377153" cy="8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Luckily the last term doesn’t vanish. After some math, Fourier Transforming and using the LSZ reduction formula, we get: </a:t>
            </a:r>
            <a:r>
              <a:rPr lang="pt-PT" sz="2800" dirty="0"/>
              <a:t> </a:t>
            </a:r>
            <a:endParaRPr sz="2800" dirty="0"/>
          </a:p>
        </p:txBody>
      </p:sp>
      <p:pic>
        <p:nvPicPr>
          <p:cNvPr id="18" name="Imagem 17" descr="Uma imagem com file, diagrama&#10;&#10;Descrição gerada automaticamente">
            <a:extLst>
              <a:ext uri="{FF2B5EF4-FFF2-40B4-BE49-F238E27FC236}">
                <a16:creationId xmlns:a16="http://schemas.microsoft.com/office/drawing/2014/main" id="{FAE6DD70-D552-A55B-1678-E9D1FB1F5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61" y="6332677"/>
            <a:ext cx="4070559" cy="296560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040DB95-F54E-E689-856E-62CA85E18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320" y="7283354"/>
            <a:ext cx="2026551" cy="949946"/>
          </a:xfrm>
          <a:prstGeom prst="rect">
            <a:avLst/>
          </a:prstGeom>
        </p:spPr>
      </p:pic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345C32C9-B663-B315-E5E9-C23EA8F93016}"/>
              </a:ext>
            </a:extLst>
          </p:cNvPr>
          <p:cNvSpPr txBox="1"/>
          <p:nvPr/>
        </p:nvSpPr>
        <p:spPr>
          <a:xfrm>
            <a:off x="8433506" y="8742782"/>
            <a:ext cx="455929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Purely quantum effect!</a:t>
            </a:r>
          </a:p>
          <a:p>
            <a:pPr algn="l"/>
            <a:endParaRPr dirty="0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E96CB8AC-9611-495B-6F20-B0C173AE33A1}"/>
              </a:ext>
            </a:extLst>
          </p:cNvPr>
          <p:cNvSpPr/>
          <p:nvPr/>
        </p:nvSpPr>
        <p:spPr>
          <a:xfrm rot="5400000">
            <a:off x="9599195" y="7869676"/>
            <a:ext cx="905069" cy="652894"/>
          </a:xfrm>
          <a:prstGeom prst="ben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45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0" grpId="0" animBg="1"/>
      <p:bldP spid="15" grpId="0" animBg="1"/>
      <p:bldP spid="16" grpId="0" animBg="1"/>
      <p:bldP spid="13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F750-DF10-3C38-0F6F-5F537611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248FBC5E-C388-FF81-0958-F730B80D665A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3-Point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2693BEDF-9A44-13E5-4294-F82F649C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B2A3BC85-CB9C-863E-5AED-75F881C363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13</a:t>
            </a:fld>
            <a:endParaRPr lang="pt-PT"/>
          </a:p>
        </p:txBody>
      </p:sp>
      <p:sp>
        <p:nvSpPr>
          <p:cNvPr id="12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1D3943A5-5CBA-A93A-E40D-8BEA83686CDA}"/>
              </a:ext>
            </a:extLst>
          </p:cNvPr>
          <p:cNvSpPr txBox="1"/>
          <p:nvPr/>
        </p:nvSpPr>
        <p:spPr>
          <a:xfrm>
            <a:off x="104199" y="181475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b="1" dirty="0" err="1"/>
              <a:t>Axion-Photon</a:t>
            </a:r>
            <a:r>
              <a:rPr lang="pt-PT" sz="2800" b="1" dirty="0"/>
              <a:t> </a:t>
            </a:r>
            <a:r>
              <a:rPr lang="pt-PT" sz="2800" b="1" dirty="0" err="1"/>
              <a:t>Vertex</a:t>
            </a:r>
            <a:r>
              <a:rPr lang="pt-PT" sz="2800" b="1" dirty="0"/>
              <a:t>: </a:t>
            </a:r>
            <a:endParaRPr sz="2800" b="1" dirty="0"/>
          </a:p>
        </p:txBody>
      </p:sp>
      <p:sp>
        <p:nvSpPr>
          <p:cNvPr id="1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6595C1DF-45C9-B3C9-850D-E691F71F4BE8}"/>
              </a:ext>
            </a:extLst>
          </p:cNvPr>
          <p:cNvSpPr txBox="1"/>
          <p:nvPr/>
        </p:nvSpPr>
        <p:spPr>
          <a:xfrm>
            <a:off x="9630041" y="3770619"/>
            <a:ext cx="3149496" cy="45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 err="1">
                <a:solidFill>
                  <a:srgbClr val="C00000"/>
                </a:solidFill>
              </a:rPr>
              <a:t>From</a:t>
            </a:r>
            <a:r>
              <a:rPr lang="pt-PT" sz="2800" dirty="0">
                <a:solidFill>
                  <a:srgbClr val="C00000"/>
                </a:solidFill>
              </a:rPr>
              <a:t> rules 1 </a:t>
            </a:r>
            <a:r>
              <a:rPr lang="pt-PT" sz="2800" dirty="0" err="1">
                <a:solidFill>
                  <a:srgbClr val="C00000"/>
                </a:solidFill>
              </a:rPr>
              <a:t>and</a:t>
            </a:r>
            <a:r>
              <a:rPr lang="pt-PT" sz="2800" dirty="0">
                <a:solidFill>
                  <a:srgbClr val="C00000"/>
                </a:solidFill>
              </a:rPr>
              <a:t> 2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F728543-3790-424A-ECCF-DC4FBF918953}"/>
              </a:ext>
            </a:extLst>
          </p:cNvPr>
          <p:cNvSpPr txBox="1"/>
          <p:nvPr/>
        </p:nvSpPr>
        <p:spPr>
          <a:xfrm>
            <a:off x="104199" y="4681426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After some </a:t>
            </a:r>
            <a:r>
              <a:rPr lang="pt-PT" sz="2800" dirty="0" err="1"/>
              <a:t>algebra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Fourier </a:t>
            </a:r>
            <a:r>
              <a:rPr lang="pt-PT" sz="2800" dirty="0" err="1"/>
              <a:t>transforming</a:t>
            </a:r>
            <a:r>
              <a:rPr lang="pt-PT" sz="2800" dirty="0"/>
              <a:t> </a:t>
            </a:r>
            <a:r>
              <a:rPr lang="pt-PT" sz="2800" dirty="0" err="1"/>
              <a:t>everything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get</a:t>
            </a:r>
            <a:r>
              <a:rPr lang="pt-PT" sz="2800" dirty="0"/>
              <a:t> 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8F22-F5C2-EA27-1334-5F8C3645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4" y="1611236"/>
            <a:ext cx="1949085" cy="7942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783F7A-EAC4-EC91-9BC0-086446F1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9" y="2763324"/>
            <a:ext cx="12992100" cy="644064"/>
          </a:xfrm>
          <a:prstGeom prst="rect">
            <a:avLst/>
          </a:prstGeom>
        </p:spPr>
      </p:pic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97DEAE9D-7E91-9901-69DC-8CC98DF38AD5}"/>
              </a:ext>
            </a:extLst>
          </p:cNvPr>
          <p:cNvSpPr/>
          <p:nvPr/>
        </p:nvSpPr>
        <p:spPr>
          <a:xfrm>
            <a:off x="1275527" y="2872750"/>
            <a:ext cx="2392926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F320595E-E921-4969-4586-47503F934FDD}"/>
              </a:ext>
            </a:extLst>
          </p:cNvPr>
          <p:cNvSpPr/>
          <p:nvPr/>
        </p:nvSpPr>
        <p:spPr>
          <a:xfrm>
            <a:off x="3682741" y="2876579"/>
            <a:ext cx="2814898" cy="450718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Sinal de Multiplicação 15">
            <a:extLst>
              <a:ext uri="{FF2B5EF4-FFF2-40B4-BE49-F238E27FC236}">
                <a16:creationId xmlns:a16="http://schemas.microsoft.com/office/drawing/2014/main" id="{B161A969-3B30-4644-BE1F-9A56FBFCE07B}"/>
              </a:ext>
            </a:extLst>
          </p:cNvPr>
          <p:cNvSpPr/>
          <p:nvPr/>
        </p:nvSpPr>
        <p:spPr>
          <a:xfrm>
            <a:off x="10147301" y="2873608"/>
            <a:ext cx="3286390" cy="453689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10DD892-3307-22E2-CB0F-FC87363B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99" y="5300685"/>
            <a:ext cx="12736010" cy="9001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A25F8ED-AE34-544E-0889-2A16E5341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186" y="6699114"/>
            <a:ext cx="7360028" cy="2648086"/>
          </a:xfrm>
          <a:prstGeom prst="rect">
            <a:avLst/>
          </a:prstGeom>
        </p:spPr>
      </p:pic>
      <p:sp>
        <p:nvSpPr>
          <p:cNvPr id="23" name="Seta: Em Ângulo Reto Para Cima 22">
            <a:extLst>
              <a:ext uri="{FF2B5EF4-FFF2-40B4-BE49-F238E27FC236}">
                <a16:creationId xmlns:a16="http://schemas.microsoft.com/office/drawing/2014/main" id="{59B6748B-8981-AE25-4C65-B179581CCF14}"/>
              </a:ext>
            </a:extLst>
          </p:cNvPr>
          <p:cNvSpPr/>
          <p:nvPr/>
        </p:nvSpPr>
        <p:spPr>
          <a:xfrm rot="5400000">
            <a:off x="1004809" y="6969832"/>
            <a:ext cx="1638151" cy="1096715"/>
          </a:xfrm>
          <a:prstGeom prst="bentUp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E7F53470-0D6D-8173-9CE4-499575AD3DE5}"/>
              </a:ext>
            </a:extLst>
          </p:cNvPr>
          <p:cNvSpPr txBox="1"/>
          <p:nvPr/>
        </p:nvSpPr>
        <p:spPr>
          <a:xfrm>
            <a:off x="1561277" y="7518189"/>
            <a:ext cx="6658551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LSZ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3" grpId="0" animBg="1"/>
      <p:bldP spid="10" grpId="0" animBg="1"/>
      <p:bldP spid="15" grpId="0" animBg="1"/>
      <p:bldP spid="16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52D3-15BE-EA22-5CAB-D7034033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7774918C-F9DE-3379-F183-8A15799037A3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 err="1"/>
              <a:t>Conclusions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D1E38F5B-CCE1-A7F8-41FE-0388E8B4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766281E-72A0-FF1C-38F9-5BBE28104B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14</a:t>
            </a:fld>
            <a:endParaRPr lang="pt-PT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7B59B8B7-007F-F4F5-941F-6E9F1A98856E}"/>
              </a:ext>
            </a:extLst>
          </p:cNvPr>
          <p:cNvSpPr txBox="1"/>
          <p:nvPr/>
        </p:nvSpPr>
        <p:spPr>
          <a:xfrm>
            <a:off x="104199" y="1523870"/>
            <a:ext cx="12675337" cy="8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We have successfully derived the Feynman Rules for our effective theory (in vacuo)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sz="2800" dirty="0"/>
          </a:p>
        </p:txBody>
      </p:sp>
      <p:pic>
        <p:nvPicPr>
          <p:cNvPr id="7" name="Imagem 18">
            <a:extLst>
              <a:ext uri="{FF2B5EF4-FFF2-40B4-BE49-F238E27FC236}">
                <a16:creationId xmlns:a16="http://schemas.microsoft.com/office/drawing/2014/main" id="{4200E704-91BC-39C9-2BE4-24279F41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74" y="5426427"/>
            <a:ext cx="6327852" cy="1471370"/>
          </a:xfrm>
          <a:prstGeom prst="rect">
            <a:avLst/>
          </a:prstGeom>
        </p:spPr>
      </p:pic>
      <p:pic>
        <p:nvPicPr>
          <p:cNvPr id="8" name="Imagem 17" descr="Uma imagem com file, diagrama&#10;&#10;Descrição gerada automaticamente">
            <a:extLst>
              <a:ext uri="{FF2B5EF4-FFF2-40B4-BE49-F238E27FC236}">
                <a16:creationId xmlns:a16="http://schemas.microsoft.com/office/drawing/2014/main" id="{75FFC56F-AC38-7FF8-9757-F219FC7ED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8" y="7051484"/>
            <a:ext cx="3018810" cy="2199351"/>
          </a:xfrm>
          <a:prstGeom prst="rect">
            <a:avLst/>
          </a:prstGeom>
        </p:spPr>
      </p:pic>
      <p:pic>
        <p:nvPicPr>
          <p:cNvPr id="10" name="Imagem 21">
            <a:extLst>
              <a:ext uri="{FF2B5EF4-FFF2-40B4-BE49-F238E27FC236}">
                <a16:creationId xmlns:a16="http://schemas.microsoft.com/office/drawing/2014/main" id="{91BA2E6E-4635-B5CA-173F-8E673458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18" y="7789811"/>
            <a:ext cx="1378777" cy="646302"/>
          </a:xfrm>
          <a:prstGeom prst="rect">
            <a:avLst/>
          </a:prstGeom>
        </p:spPr>
      </p:pic>
      <p:pic>
        <p:nvPicPr>
          <p:cNvPr id="11" name="Imagem 20">
            <a:extLst>
              <a:ext uri="{FF2B5EF4-FFF2-40B4-BE49-F238E27FC236}">
                <a16:creationId xmlns:a16="http://schemas.microsoft.com/office/drawing/2014/main" id="{10D80BFF-577A-B663-678F-1128A6B07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989" y="7264401"/>
            <a:ext cx="4917835" cy="1769402"/>
          </a:xfrm>
          <a:prstGeom prst="rect">
            <a:avLst/>
          </a:prstGeom>
        </p:spPr>
      </p:pic>
      <p:pic>
        <p:nvPicPr>
          <p:cNvPr id="12" name="Imagem 4">
            <a:extLst>
              <a:ext uri="{FF2B5EF4-FFF2-40B4-BE49-F238E27FC236}">
                <a16:creationId xmlns:a16="http://schemas.microsoft.com/office/drawing/2014/main" id="{E03ABB7E-6E06-7A63-334D-EB8439494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93" y="2197465"/>
            <a:ext cx="9852629" cy="926368"/>
          </a:xfrm>
          <a:prstGeom prst="rect">
            <a:avLst/>
          </a:prstGeom>
        </p:spPr>
      </p:pic>
      <p:pic>
        <p:nvPicPr>
          <p:cNvPr id="13" name="Imagem 8">
            <a:extLst>
              <a:ext uri="{FF2B5EF4-FFF2-40B4-BE49-F238E27FC236}">
                <a16:creationId xmlns:a16="http://schemas.microsoft.com/office/drawing/2014/main" id="{370D84BA-5C31-77AB-BE96-F9B730F0B9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93" y="3221666"/>
            <a:ext cx="9710104" cy="723834"/>
          </a:xfrm>
          <a:prstGeom prst="rect">
            <a:avLst/>
          </a:prstGeom>
        </p:spPr>
      </p:pic>
      <p:pic>
        <p:nvPicPr>
          <p:cNvPr id="14" name="Imagem 10">
            <a:extLst>
              <a:ext uri="{FF2B5EF4-FFF2-40B4-BE49-F238E27FC236}">
                <a16:creationId xmlns:a16="http://schemas.microsoft.com/office/drawing/2014/main" id="{E6A41585-492B-9CD8-C636-764F6D12F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93" y="4056184"/>
            <a:ext cx="9530542" cy="7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52D3-15BE-EA22-5CAB-D7034033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7774918C-F9DE-3379-F183-8A15799037A3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Future </a:t>
            </a:r>
            <a:r>
              <a:rPr lang="pt-PT" dirty="0" err="1"/>
              <a:t>Work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D1E38F5B-CCE1-A7F8-41FE-0388E8B4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766281E-72A0-FF1C-38F9-5BBE28104B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15</a:t>
            </a:fld>
            <a:endParaRPr lang="pt-PT"/>
          </a:p>
        </p:txBody>
      </p:sp>
      <p:sp>
        <p:nvSpPr>
          <p:cNvPr id="5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B6AE2A70-1DAF-D90A-9948-0F08B4515DE7}"/>
              </a:ext>
            </a:extLst>
          </p:cNvPr>
          <p:cNvSpPr txBox="1"/>
          <p:nvPr/>
        </p:nvSpPr>
        <p:spPr>
          <a:xfrm>
            <a:off x="104198" y="1745980"/>
            <a:ext cx="12377153" cy="114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Add</a:t>
            </a:r>
            <a:r>
              <a:rPr lang="pt-PT" sz="2800" dirty="0"/>
              <a:t> </a:t>
            </a:r>
            <a:r>
              <a:rPr lang="pt-PT" sz="2800" dirty="0" err="1"/>
              <a:t>new</a:t>
            </a:r>
            <a:r>
              <a:rPr lang="pt-PT" sz="2800" dirty="0"/>
              <a:t> </a:t>
            </a:r>
            <a:r>
              <a:rPr lang="pt-PT" sz="2800" dirty="0" err="1"/>
              <a:t>effective</a:t>
            </a:r>
            <a:r>
              <a:rPr lang="pt-PT" sz="2800" dirty="0"/>
              <a:t> </a:t>
            </a:r>
            <a:r>
              <a:rPr lang="pt-PT" sz="2800" dirty="0" err="1"/>
              <a:t>terms</a:t>
            </a:r>
            <a:r>
              <a:rPr lang="pt-PT" sz="2800" dirty="0"/>
              <a:t> to </a:t>
            </a:r>
            <a:r>
              <a:rPr lang="pt-PT" sz="2800" dirty="0" err="1"/>
              <a:t>our</a:t>
            </a:r>
            <a:r>
              <a:rPr lang="pt-PT" sz="2800" dirty="0"/>
              <a:t> lagrangian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change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equations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motion</a:t>
            </a:r>
            <a:endParaRPr lang="pt-PT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PT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sz="2800" dirty="0"/>
          </a:p>
        </p:txBody>
      </p:sp>
      <p:sp>
        <p:nvSpPr>
          <p:cNvPr id="6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A3FECD12-8215-DCDA-26CB-FD9010FED817}"/>
              </a:ext>
            </a:extLst>
          </p:cNvPr>
          <p:cNvSpPr txBox="1"/>
          <p:nvPr/>
        </p:nvSpPr>
        <p:spPr>
          <a:xfrm>
            <a:off x="104198" y="3131891"/>
            <a:ext cx="12377153" cy="1495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/>
              <a:t>Use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Feynman</a:t>
            </a:r>
            <a:r>
              <a:rPr lang="pt-PT" sz="2800" dirty="0"/>
              <a:t> rules to </a:t>
            </a:r>
            <a:r>
              <a:rPr lang="pt-PT" sz="2800" dirty="0" err="1"/>
              <a:t>calculate</a:t>
            </a:r>
            <a:r>
              <a:rPr lang="pt-PT" sz="2800" dirty="0"/>
              <a:t> Amplitudes </a:t>
            </a:r>
            <a:r>
              <a:rPr lang="pt-PT" sz="2800" dirty="0" err="1"/>
              <a:t>and</a:t>
            </a:r>
            <a:r>
              <a:rPr lang="pt-PT" sz="2800" dirty="0"/>
              <a:t> compare </a:t>
            </a:r>
            <a:r>
              <a:rPr lang="pt-PT" sz="2800" dirty="0" err="1"/>
              <a:t>them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experiments</a:t>
            </a:r>
            <a:r>
              <a:rPr lang="pt-PT" sz="2800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PT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sz="2800" dirty="0"/>
          </a:p>
        </p:txBody>
      </p:sp>
      <p:sp>
        <p:nvSpPr>
          <p:cNvPr id="9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E20D8B84-725F-191D-D1E7-B6B2344972A4}"/>
              </a:ext>
            </a:extLst>
          </p:cNvPr>
          <p:cNvSpPr txBox="1"/>
          <p:nvPr/>
        </p:nvSpPr>
        <p:spPr>
          <a:xfrm>
            <a:off x="104197" y="4553315"/>
            <a:ext cx="12377153" cy="8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Introduce</a:t>
            </a:r>
            <a:r>
              <a:rPr lang="pt-PT" sz="2800" dirty="0"/>
              <a:t> a </a:t>
            </a:r>
            <a:r>
              <a:rPr lang="pt-PT" sz="2800" dirty="0" err="1"/>
              <a:t>medium</a:t>
            </a:r>
            <a:r>
              <a:rPr lang="pt-PT" sz="2800" dirty="0"/>
              <a:t> (plasma), </a:t>
            </a:r>
            <a:r>
              <a:rPr lang="pt-PT" sz="2800" dirty="0" err="1"/>
              <a:t>and</a:t>
            </a:r>
            <a:r>
              <a:rPr lang="pt-PT" sz="2800" dirty="0"/>
              <a:t> compute </a:t>
            </a:r>
            <a:r>
              <a:rPr lang="pt-PT" sz="2800" dirty="0" err="1"/>
              <a:t>new</a:t>
            </a:r>
            <a:r>
              <a:rPr lang="pt-PT" sz="2800" dirty="0"/>
              <a:t> amplitudes in a plasma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discover</a:t>
            </a:r>
            <a:r>
              <a:rPr lang="pt-PT" sz="2800" dirty="0"/>
              <a:t> </a:t>
            </a:r>
            <a:r>
              <a:rPr lang="pt-PT" sz="2800" dirty="0" err="1"/>
              <a:t>new</a:t>
            </a:r>
            <a:r>
              <a:rPr lang="pt-PT" sz="2800" dirty="0"/>
              <a:t> </a:t>
            </a:r>
            <a:r>
              <a:rPr lang="pt-PT" sz="2800" dirty="0" err="1"/>
              <a:t>physics</a:t>
            </a:r>
            <a:r>
              <a:rPr lang="pt-PT" sz="2800" dirty="0"/>
              <a:t> (</a:t>
            </a:r>
            <a:r>
              <a:rPr lang="pt-PT" sz="2800" dirty="0">
                <a:solidFill>
                  <a:srgbClr val="002060"/>
                </a:solidFill>
              </a:rPr>
              <a:t>Quantum </a:t>
            </a:r>
            <a:r>
              <a:rPr lang="pt-PT" sz="2800" dirty="0" err="1">
                <a:solidFill>
                  <a:srgbClr val="002060"/>
                </a:solidFill>
              </a:rPr>
              <a:t>Axion-Plasmadynamics</a:t>
            </a:r>
            <a:r>
              <a:rPr lang="pt-PT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704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onclusions &amp; Future work"/>
          <p:cNvSpPr txBox="1"/>
          <p:nvPr/>
        </p:nvSpPr>
        <p:spPr>
          <a:xfrm>
            <a:off x="0" y="0"/>
            <a:ext cx="13004800" cy="1892300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lnSpc>
                <a:spcPts val="6200"/>
              </a:lnSpc>
              <a:tabLst>
                <a:tab pos="1066800" algn="l"/>
                <a:tab pos="4660900" algn="l"/>
              </a:tabLst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425" name="Rectangle"/>
          <p:cNvSpPr/>
          <p:nvPr/>
        </p:nvSpPr>
        <p:spPr>
          <a:xfrm>
            <a:off x="822431" y="3930650"/>
            <a:ext cx="11741682" cy="18923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009DE0"/>
            </a:solidFill>
            <a:prstDash val="solid"/>
            <a:round/>
          </a:ln>
          <a:effectLst/>
        </p:spPr>
        <p:txBody>
          <a:bodyPr wrap="square" lIns="63500" tIns="63500" rIns="63500" bIns="63500" numCol="1" anchor="ctr">
            <a:noAutofit/>
          </a:bodyPr>
          <a:lstStyle/>
          <a:p>
            <a:pPr marL="53353" marR="53353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PT" sz="2800" b="1" dirty="0" err="1"/>
              <a:t>Thank</a:t>
            </a:r>
            <a:r>
              <a:rPr lang="pt-PT" sz="2800" b="1" dirty="0"/>
              <a:t> </a:t>
            </a:r>
            <a:r>
              <a:rPr lang="pt-PT" sz="2800" b="1" dirty="0" err="1"/>
              <a:t>you</a:t>
            </a:r>
            <a:r>
              <a:rPr lang="pt-PT" sz="2800" b="1" dirty="0"/>
              <a:t> for </a:t>
            </a:r>
            <a:r>
              <a:rPr lang="pt-PT" sz="2800" b="1" dirty="0" err="1"/>
              <a:t>your</a:t>
            </a:r>
            <a:r>
              <a:rPr lang="pt-PT" sz="2800" b="1" dirty="0"/>
              <a:t> </a:t>
            </a:r>
            <a:r>
              <a:rPr lang="pt-PT" sz="2800" b="1" dirty="0" err="1"/>
              <a:t>attention</a:t>
            </a:r>
            <a:r>
              <a:rPr lang="pt-PT" sz="2800" b="1" dirty="0"/>
              <a:t>!</a:t>
            </a:r>
          </a:p>
          <a:p>
            <a:pPr marL="53353" marR="53353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PT" sz="2800" b="1" dirty="0" err="1"/>
              <a:t>Any</a:t>
            </a:r>
            <a:r>
              <a:rPr lang="pt-PT" sz="2800" b="1" dirty="0"/>
              <a:t> </a:t>
            </a:r>
            <a:r>
              <a:rPr lang="pt-PT" sz="2800" b="1" dirty="0" err="1"/>
              <a:t>questions</a:t>
            </a:r>
            <a:r>
              <a:rPr lang="pt-PT" sz="2800" b="1" dirty="0"/>
              <a:t>? </a:t>
            </a:r>
            <a:r>
              <a:rPr lang="pt-PT" sz="2800" b="1" dirty="0">
                <a:sym typeface="Wingdings" panose="05000000000000000000" pitchFamily="2" charset="2"/>
              </a:rPr>
              <a:t></a:t>
            </a:r>
            <a:endParaRPr lang="pt-PT" sz="2800" b="1" dirty="0"/>
          </a:p>
        </p:txBody>
      </p:sp>
      <p:pic>
        <p:nvPicPr>
          <p:cNvPr id="434" name="ist_logo.png" descr="is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7297" y="7097739"/>
            <a:ext cx="469901" cy="5485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3D4F167-A792-8D98-90B5-252331BAD1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16</a:t>
            </a:fld>
            <a:endParaRPr lang="pt-PT"/>
          </a:p>
        </p:txBody>
      </p:sp>
      <p:sp>
        <p:nvSpPr>
          <p:cNvPr id="3" name="GoLP/IPFN     Instituto Superior Técnico">
            <a:extLst>
              <a:ext uri="{FF2B5EF4-FFF2-40B4-BE49-F238E27FC236}">
                <a16:creationId xmlns:a16="http://schemas.microsoft.com/office/drawing/2014/main" id="{68EBE848-5AA5-786C-1DD8-C7720DD7F4D2}"/>
              </a:ext>
            </a:extLst>
          </p:cNvPr>
          <p:cNvSpPr txBox="1"/>
          <p:nvPr/>
        </p:nvSpPr>
        <p:spPr>
          <a:xfrm rot="16200000">
            <a:off x="-4019728" y="4669597"/>
            <a:ext cx="8388536" cy="4144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>
              <a:lnSpc>
                <a:spcPts val="2600"/>
              </a:lnSpc>
              <a:tabLst>
                <a:tab pos="1066800" algn="l"/>
                <a:tab pos="8509000" algn="l"/>
              </a:tabLst>
              <a:defRPr sz="2200" spc="666">
                <a:solidFill>
                  <a:srgbClr val="009DE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     Instituto Superior Técnico</a:t>
            </a:r>
          </a:p>
        </p:txBody>
      </p:sp>
      <p:pic>
        <p:nvPicPr>
          <p:cNvPr id="4" name="Picture 3" descr="A grey logo with white text&#10;&#10;Description automatically generated">
            <a:extLst>
              <a:ext uri="{FF2B5EF4-FFF2-40B4-BE49-F238E27FC236}">
                <a16:creationId xmlns:a16="http://schemas.microsoft.com/office/drawing/2014/main" id="{31E614FD-40C3-0DB5-F2BB-5C67C6130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9" y="7625538"/>
            <a:ext cx="4532311" cy="2128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572AC-CBA3-FDD3-3CAF-67449BDC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59" y="7372008"/>
            <a:ext cx="3118450" cy="23759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orem ipsum dolor sit amet, consectetuer adipiscing elit. Aenean commodo ligula eget dolor. Aenean massa. Cum sociis natoque penatibus et magnis dis parturient montes, nascetur ridiculus mus."/>
          <p:cNvSpPr txBox="1"/>
          <p:nvPr/>
        </p:nvSpPr>
        <p:spPr>
          <a:xfrm>
            <a:off x="215899" y="1598782"/>
            <a:ext cx="12377153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Hypothetical particles proposed in 1977 by R. Peccei and H. Quinn to solve the “Strong CP problem”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/>
            <a:endParaRPr lang="en-US" sz="2400" dirty="0"/>
          </a:p>
          <a:p>
            <a:pPr algn="l"/>
            <a:endParaRPr dirty="0"/>
          </a:p>
        </p:txBody>
      </p:sp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</a:t>
            </a:r>
            <a:r>
              <a:rPr lang="pt-PT" dirty="0" err="1"/>
              <a:t>the</a:t>
            </a:r>
            <a:r>
              <a:rPr lang="pt-PT" dirty="0"/>
              <a:t> Standard </a:t>
            </a:r>
            <a:r>
              <a:rPr lang="pt-PT" dirty="0" err="1"/>
              <a:t>Model</a:t>
            </a:r>
            <a:endParaRPr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AF0192-CBE7-16B8-0664-EFA505EC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10" y="2534185"/>
            <a:ext cx="4208379" cy="9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Em Ângulo Reto Para Cima 5">
            <a:extLst>
              <a:ext uri="{FF2B5EF4-FFF2-40B4-BE49-F238E27FC236}">
                <a16:creationId xmlns:a16="http://schemas.microsoft.com/office/drawing/2014/main" id="{DE16033F-8E85-1CA4-6A36-1F0EC2E7318C}"/>
              </a:ext>
            </a:extLst>
          </p:cNvPr>
          <p:cNvSpPr/>
          <p:nvPr/>
        </p:nvSpPr>
        <p:spPr>
          <a:xfrm rot="5400000">
            <a:off x="6137439" y="2919482"/>
            <a:ext cx="919072" cy="1739900"/>
          </a:xfrm>
          <a:prstGeom prst="bentUpArrow">
            <a:avLst>
              <a:gd name="adj1" fmla="val 5198"/>
              <a:gd name="adj2" fmla="val 25000"/>
              <a:gd name="adj3" fmla="val 45946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CCCDCBE5-94CB-183F-A8C6-3A2E80AD8244}"/>
              </a:ext>
            </a:extLst>
          </p:cNvPr>
          <p:cNvSpPr txBox="1"/>
          <p:nvPr/>
        </p:nvSpPr>
        <p:spPr>
          <a:xfrm>
            <a:off x="7617916" y="3827863"/>
            <a:ext cx="361950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CP violating term!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C4B6DA9E-B1D4-1CC5-4A66-6A679E9A80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17</a:t>
            </a:fld>
            <a:endParaRPr lang="pt-PT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2593B298-22C5-429B-6F5A-7360653A78C5}"/>
              </a:ext>
            </a:extLst>
          </p:cNvPr>
          <p:cNvSpPr txBox="1"/>
          <p:nvPr/>
        </p:nvSpPr>
        <p:spPr>
          <a:xfrm>
            <a:off x="215898" y="4889727"/>
            <a:ext cx="1237715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PQ mechanism: Promote </a:t>
            </a:r>
            <a:r>
              <a:rPr lang="el-GR" sz="2800" dirty="0"/>
              <a:t>θ </a:t>
            </a:r>
            <a:r>
              <a:rPr lang="pt-PT" sz="2800" dirty="0"/>
              <a:t> </a:t>
            </a:r>
            <a:r>
              <a:rPr lang="en-US" sz="2800" dirty="0"/>
              <a:t>to a complex dynamical field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/>
            <a:endParaRPr lang="en-US" sz="2400" dirty="0"/>
          </a:p>
          <a:p>
            <a:pPr algn="l"/>
            <a:endParaRPr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A1C9E80-CD76-5AC4-2B2E-2B5F6F53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41" y="4640249"/>
            <a:ext cx="2411138" cy="10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B02FD23-23DD-309C-07FE-B9154197220A}"/>
                  </a:ext>
                </a:extLst>
              </p:cNvPr>
              <p:cNvSpPr txBox="1"/>
              <p:nvPr/>
            </p:nvSpPr>
            <p:spPr>
              <a:xfrm>
                <a:off x="215899" y="6251752"/>
                <a:ext cx="12377153" cy="18338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Axion is the Goldstone boson, emerging from the </a:t>
                </a:r>
                <a:r>
                  <a:rPr lang="en-GB" sz="2800" dirty="0">
                    <a:effectLst/>
                    <a:ea typeface="Calibri" panose="020F0502020204030204" pitchFamily="34" charset="0"/>
                  </a:rPr>
                  <a:t>spontaneous symmetry breaking of a continuous symmetry, denoted </a:t>
                </a:r>
                <a14:m>
                  <m:oMath xmlns:m="http://schemas.openxmlformats.org/officeDocument/2006/math">
                    <m:r>
                      <a:rPr lang="pt-PT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𝑈</m:t>
                    </m:r>
                    <m:sSub>
                      <m:sSubPr>
                        <m:ctrlPr>
                          <a:rPr lang="pt-P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sz="2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pt-P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𝑃𝑄</m:t>
                        </m:r>
                      </m:sub>
                    </m:sSub>
                  </m:oMath>
                </a14:m>
                <a:endParaRPr lang="en-GB" sz="2800" dirty="0">
                  <a:effectLst/>
                  <a:ea typeface="Calibri" panose="020F050202020403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algn="l"/>
                <a:endParaRPr lang="en-US" sz="2400" dirty="0"/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1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B02FD23-23DD-309C-07FE-B91541972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6251752"/>
                <a:ext cx="12377153" cy="1833835"/>
              </a:xfrm>
              <a:prstGeom prst="rect">
                <a:avLst/>
              </a:prstGeom>
              <a:blipFill>
                <a:blip r:embed="rId6"/>
                <a:stretch>
                  <a:fillRect l="-1182" t="-7333" r="-18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07250E77-9E48-FCB4-87DF-F2560208AC39}"/>
              </a:ext>
            </a:extLst>
          </p:cNvPr>
          <p:cNvSpPr txBox="1"/>
          <p:nvPr/>
        </p:nvSpPr>
        <p:spPr>
          <a:xfrm>
            <a:off x="215898" y="7556953"/>
            <a:ext cx="12377153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800" dirty="0">
                <a:ea typeface="Calibri" panose="020F0502020204030204" pitchFamily="34" charset="0"/>
              </a:rPr>
              <a:t>This mechanism restores CP-symmetry but has other consequences:</a:t>
            </a:r>
            <a:endParaRPr lang="en-US" sz="41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sz="2800" dirty="0">
              <a:effectLst/>
              <a:ea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/>
            <a:endParaRPr lang="en-US" sz="2400" dirty="0"/>
          </a:p>
          <a:p>
            <a:pPr algn="l"/>
            <a:endParaRPr dirty="0"/>
          </a:p>
        </p:txBody>
      </p:sp>
      <p:sp>
        <p:nvSpPr>
          <p:cNvPr id="15" name="Seta: Em Ângulo Reto Para Cima 14">
            <a:extLst>
              <a:ext uri="{FF2B5EF4-FFF2-40B4-BE49-F238E27FC236}">
                <a16:creationId xmlns:a16="http://schemas.microsoft.com/office/drawing/2014/main" id="{DCD71E08-1489-83B1-696A-078AFB69AD08}"/>
              </a:ext>
            </a:extLst>
          </p:cNvPr>
          <p:cNvSpPr/>
          <p:nvPr/>
        </p:nvSpPr>
        <p:spPr>
          <a:xfrm rot="5400000">
            <a:off x="5979832" y="8219132"/>
            <a:ext cx="603721" cy="441415"/>
          </a:xfrm>
          <a:prstGeom prst="bentUp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A4B3DDF0-BFF4-F6DE-BE4C-FC92FD0CDB71}"/>
              </a:ext>
            </a:extLst>
          </p:cNvPr>
          <p:cNvSpPr txBox="1"/>
          <p:nvPr/>
        </p:nvSpPr>
        <p:spPr>
          <a:xfrm>
            <a:off x="6616877" y="8217621"/>
            <a:ext cx="6145539" cy="81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Modified Electromagnetic Theory!</a:t>
            </a:r>
          </a:p>
          <a:p>
            <a:pPr algn="l"/>
            <a:r>
              <a:rPr lang="en-US" sz="3200" b="1" dirty="0">
                <a:solidFill>
                  <a:srgbClr val="002060"/>
                </a:solidFill>
              </a:rPr>
              <a:t>New interactions!</a:t>
            </a:r>
          </a:p>
        </p:txBody>
      </p:sp>
    </p:spTree>
    <p:extLst>
      <p:ext uri="{BB962C8B-B14F-4D97-AF65-F5344CB8AC3E}">
        <p14:creationId xmlns:p14="http://schemas.microsoft.com/office/powerpoint/2010/main" val="30457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as </a:t>
            </a:r>
            <a:r>
              <a:rPr lang="pt-PT" dirty="0" err="1"/>
              <a:t>Dark</a:t>
            </a:r>
            <a:r>
              <a:rPr lang="pt-PT" dirty="0"/>
              <a:t> </a:t>
            </a:r>
            <a:r>
              <a:rPr lang="pt-PT" dirty="0" err="1"/>
              <a:t>Matter</a:t>
            </a:r>
            <a:r>
              <a:rPr lang="pt-PT" dirty="0"/>
              <a:t> candidates</a:t>
            </a:r>
            <a:endParaRPr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18</a:t>
            </a:fld>
            <a:endParaRPr lang="pt-PT"/>
          </a:p>
        </p:txBody>
      </p:sp>
      <p:pic>
        <p:nvPicPr>
          <p:cNvPr id="6" name="Imagem 5" descr="Uma imagem com texto, círculo, desenhos de criança, ilustração&#10;&#10;Descrição gerada automaticamente">
            <a:extLst>
              <a:ext uri="{FF2B5EF4-FFF2-40B4-BE49-F238E27FC236}">
                <a16:creationId xmlns:a16="http://schemas.microsoft.com/office/drawing/2014/main" id="{1C0F4B96-83EF-EFF5-B0F2-0FBF94D9F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7" y="2566734"/>
            <a:ext cx="9582485" cy="5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as </a:t>
            </a:r>
            <a:r>
              <a:rPr lang="pt-PT" dirty="0" err="1"/>
              <a:t>Dark</a:t>
            </a:r>
            <a:r>
              <a:rPr lang="pt-PT" dirty="0"/>
              <a:t> </a:t>
            </a:r>
            <a:r>
              <a:rPr lang="pt-PT" dirty="0" err="1"/>
              <a:t>Matter</a:t>
            </a:r>
            <a:r>
              <a:rPr lang="pt-PT" dirty="0"/>
              <a:t> candidates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19</a:t>
            </a:fld>
            <a:endParaRPr lang="pt-PT"/>
          </a:p>
        </p:txBody>
      </p:sp>
      <p:sp>
        <p:nvSpPr>
          <p:cNvPr id="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DAB00E7-26DC-C884-E780-AB10186A0A4D}"/>
              </a:ext>
            </a:extLst>
          </p:cNvPr>
          <p:cNvSpPr txBox="1"/>
          <p:nvPr/>
        </p:nvSpPr>
        <p:spPr>
          <a:xfrm>
            <a:off x="215899" y="1598782"/>
            <a:ext cx="12776201" cy="17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Axions and Axionlike particles (ALPs) are very well motivated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Dark Matter candidates</a:t>
            </a:r>
          </a:p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They couple very weakly to ordinary matter and photons</a:t>
            </a:r>
          </a:p>
          <a:p>
            <a:pPr algn="l"/>
            <a:endParaRPr dirty="0"/>
          </a:p>
        </p:txBody>
      </p:sp>
      <p:pic>
        <p:nvPicPr>
          <p:cNvPr id="12" name="Imagem 11" descr="Uma imagem com texto, captura de ecrã, Tipo de letra, círculo&#10;&#10;Descrição gerada automaticamente">
            <a:extLst>
              <a:ext uri="{FF2B5EF4-FFF2-40B4-BE49-F238E27FC236}">
                <a16:creationId xmlns:a16="http://schemas.microsoft.com/office/drawing/2014/main" id="{43A6BCCE-E896-9974-3959-D43522D4A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86" y="5221785"/>
            <a:ext cx="9599407" cy="3472726"/>
          </a:xfrm>
          <a:prstGeom prst="rect">
            <a:avLst/>
          </a:prstGeom>
        </p:spPr>
      </p:pic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DE2F5FF-7312-C3AE-B8C9-A6B2FA351221}"/>
              </a:ext>
            </a:extLst>
          </p:cNvPr>
          <p:cNvSpPr txBox="1"/>
          <p:nvPr/>
        </p:nvSpPr>
        <p:spPr>
          <a:xfrm>
            <a:off x="228599" y="3316135"/>
            <a:ext cx="12776201" cy="20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Current predictions point to a very small mass (of the order of </a:t>
            </a:r>
            <a:r>
              <a:rPr lang="en-US" sz="2800" dirty="0" err="1">
                <a:solidFill>
                  <a:schemeClr val="tx1"/>
                </a:solidFill>
              </a:rPr>
              <a:t>meV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Several experiments have been proposed, based on “passive” detection methods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ntents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Presentation outline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Main topic 1  a few words on main topic 1 if needed"/>
          <p:cNvSpPr/>
          <p:nvPr/>
        </p:nvSpPr>
        <p:spPr>
          <a:xfrm>
            <a:off x="2451099" y="2514600"/>
            <a:ext cx="8128001" cy="1092200"/>
          </a:xfrm>
          <a:prstGeom prst="rect">
            <a:avLst/>
          </a:prstGeom>
          <a:solidFill>
            <a:srgbClr val="FF6E00"/>
          </a:solidFill>
          <a:ln w="12700">
            <a:solidFill>
              <a:srgbClr val="FF6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marL="50800" algn="l" defTabSz="457200">
              <a:lnSpc>
                <a:spcPts val="3800"/>
              </a:lnSpc>
              <a:spcBef>
                <a:spcPts val="4500"/>
              </a:spcBef>
              <a:tabLst>
                <a:tab pos="1066800" algn="l"/>
              </a:tabLst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200" b="1" dirty="0"/>
              <a:t>Introduction &amp; Motivation</a:t>
            </a:r>
            <a:br>
              <a:rPr b="1" dirty="0"/>
            </a:br>
            <a:endParaRPr sz="2400" dirty="0"/>
          </a:p>
        </p:txBody>
      </p:sp>
      <p:sp>
        <p:nvSpPr>
          <p:cNvPr id="253" name="Rectangle"/>
          <p:cNvSpPr/>
          <p:nvPr/>
        </p:nvSpPr>
        <p:spPr>
          <a:xfrm>
            <a:off x="2120900" y="2514600"/>
            <a:ext cx="266700" cy="508000"/>
          </a:xfrm>
          <a:prstGeom prst="rect">
            <a:avLst/>
          </a:prstGeom>
          <a:solidFill>
            <a:srgbClr val="FF6E00"/>
          </a:solidFill>
          <a:ln w="12700">
            <a:solidFill>
              <a:srgbClr val="FF6E00"/>
            </a:solidFill>
            <a:miter lim="400000"/>
          </a:ln>
        </p:spPr>
        <p:txBody>
          <a:bodyPr lIns="0" tIns="0" rIns="0" bIns="0"/>
          <a:lstStyle/>
          <a:p>
            <a:pPr defTabSz="457200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54" name="Main topic 2   a few words on main topic 2 if needed"/>
          <p:cNvSpPr/>
          <p:nvPr/>
        </p:nvSpPr>
        <p:spPr>
          <a:xfrm>
            <a:off x="2451099" y="3987800"/>
            <a:ext cx="8128001" cy="1092200"/>
          </a:xfrm>
          <a:prstGeom prst="rect">
            <a:avLst/>
          </a:prstGeom>
          <a:solidFill>
            <a:srgbClr val="FFA866">
              <a:alpha val="50000"/>
            </a:srgbClr>
          </a:solidFill>
          <a:ln w="12700">
            <a:solidFill>
              <a:srgbClr val="FF6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marL="50800" algn="l" defTabSz="457200">
              <a:lnSpc>
                <a:spcPts val="3800"/>
              </a:lnSpc>
              <a:spcBef>
                <a:spcPts val="4500"/>
              </a:spcBef>
              <a:tabLst>
                <a:tab pos="1066800" algn="l"/>
              </a:tabLst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PT" sz="3200" b="1" dirty="0"/>
              <a:t>Quantum Field </a:t>
            </a:r>
            <a:r>
              <a:rPr lang="en-US" sz="3200" b="1" dirty="0"/>
              <a:t>Theory</a:t>
            </a:r>
            <a:r>
              <a:rPr lang="pt-PT" sz="3200" b="1" dirty="0"/>
              <a:t> </a:t>
            </a:r>
            <a:r>
              <a:rPr lang="en-US" sz="3200" b="1" dirty="0"/>
              <a:t>of</a:t>
            </a:r>
            <a:r>
              <a:rPr lang="pt-PT" sz="3200" b="1" dirty="0"/>
              <a:t> </a:t>
            </a:r>
            <a:r>
              <a:rPr lang="pt-PT" sz="3200" b="1" dirty="0" err="1"/>
              <a:t>Axion-Electrodynamics</a:t>
            </a:r>
            <a:br>
              <a:rPr b="1" dirty="0"/>
            </a:br>
            <a:endParaRPr sz="2400" dirty="0"/>
          </a:p>
        </p:txBody>
      </p:sp>
      <p:sp>
        <p:nvSpPr>
          <p:cNvPr id="255" name="Rectangle"/>
          <p:cNvSpPr/>
          <p:nvPr/>
        </p:nvSpPr>
        <p:spPr>
          <a:xfrm>
            <a:off x="2120900" y="3987800"/>
            <a:ext cx="266700" cy="508000"/>
          </a:xfrm>
          <a:prstGeom prst="rect">
            <a:avLst/>
          </a:prstGeom>
          <a:solidFill>
            <a:srgbClr val="FF6E00"/>
          </a:solidFill>
          <a:ln w="12700">
            <a:solidFill>
              <a:srgbClr val="FF6E00"/>
            </a:solidFill>
            <a:miter lim="400000"/>
          </a:ln>
        </p:spPr>
        <p:txBody>
          <a:bodyPr lIns="0" tIns="0" rIns="0" bIns="0"/>
          <a:lstStyle/>
          <a:p>
            <a:pPr defTabSz="457200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56" name="Main topic 3   a few words on main topic 3 if needed"/>
          <p:cNvSpPr/>
          <p:nvPr/>
        </p:nvSpPr>
        <p:spPr>
          <a:xfrm>
            <a:off x="2451099" y="5461000"/>
            <a:ext cx="8128001" cy="1092200"/>
          </a:xfrm>
          <a:prstGeom prst="rect">
            <a:avLst/>
          </a:prstGeom>
          <a:solidFill>
            <a:srgbClr val="FFA866">
              <a:alpha val="50000"/>
            </a:srgbClr>
          </a:solidFill>
          <a:ln w="12700">
            <a:solidFill>
              <a:srgbClr val="FF6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marL="50800" algn="l" defTabSz="457200">
              <a:lnSpc>
                <a:spcPts val="3800"/>
              </a:lnSpc>
              <a:spcBef>
                <a:spcPts val="4500"/>
              </a:spcBef>
              <a:tabLst>
                <a:tab pos="1066800" algn="l"/>
              </a:tabLst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200" b="1" dirty="0"/>
              <a:t>Calculating Correlation Functions</a:t>
            </a:r>
            <a:br>
              <a:rPr b="1" dirty="0"/>
            </a:br>
            <a:endParaRPr sz="2400" dirty="0"/>
          </a:p>
        </p:txBody>
      </p:sp>
      <p:sp>
        <p:nvSpPr>
          <p:cNvPr id="257" name="Rectangle"/>
          <p:cNvSpPr/>
          <p:nvPr/>
        </p:nvSpPr>
        <p:spPr>
          <a:xfrm>
            <a:off x="2120900" y="5461000"/>
            <a:ext cx="266700" cy="508000"/>
          </a:xfrm>
          <a:prstGeom prst="rect">
            <a:avLst/>
          </a:prstGeom>
          <a:solidFill>
            <a:srgbClr val="FF6E00"/>
          </a:solidFill>
          <a:ln w="12700">
            <a:solidFill>
              <a:srgbClr val="FF6E00"/>
            </a:solidFill>
            <a:miter lim="400000"/>
          </a:ln>
        </p:spPr>
        <p:txBody>
          <a:bodyPr lIns="0" tIns="0" rIns="0" bIns="0"/>
          <a:lstStyle/>
          <a:p>
            <a:pPr defTabSz="457200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58" name="Main topic 4  a few words on main topic 4 if needed"/>
          <p:cNvSpPr/>
          <p:nvPr/>
        </p:nvSpPr>
        <p:spPr>
          <a:xfrm>
            <a:off x="2451099" y="6934200"/>
            <a:ext cx="8128001" cy="1092200"/>
          </a:xfrm>
          <a:prstGeom prst="rect">
            <a:avLst/>
          </a:prstGeom>
          <a:solidFill>
            <a:srgbClr val="FFA866">
              <a:alpha val="50000"/>
            </a:srgbClr>
          </a:solidFill>
          <a:ln w="12700">
            <a:solidFill>
              <a:srgbClr val="FF6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marL="50800" algn="l" defTabSz="457200">
              <a:lnSpc>
                <a:spcPts val="3800"/>
              </a:lnSpc>
              <a:spcBef>
                <a:spcPts val="4500"/>
              </a:spcBef>
              <a:tabLst>
                <a:tab pos="1066800" algn="l"/>
              </a:tabLst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200" b="1" dirty="0"/>
              <a:t>Conclusions and Future Work</a:t>
            </a:r>
            <a:endParaRPr lang="en-US" dirty="0"/>
          </a:p>
        </p:txBody>
      </p:sp>
      <p:sp>
        <p:nvSpPr>
          <p:cNvPr id="259" name="Rectangle"/>
          <p:cNvSpPr/>
          <p:nvPr/>
        </p:nvSpPr>
        <p:spPr>
          <a:xfrm>
            <a:off x="2120900" y="6934200"/>
            <a:ext cx="266700" cy="508000"/>
          </a:xfrm>
          <a:prstGeom prst="rect">
            <a:avLst/>
          </a:prstGeom>
          <a:solidFill>
            <a:srgbClr val="FF6E00"/>
          </a:solidFill>
          <a:ln w="12700">
            <a:solidFill>
              <a:srgbClr val="FF6E00"/>
            </a:solidFill>
            <a:miter lim="400000"/>
          </a:ln>
        </p:spPr>
        <p:txBody>
          <a:bodyPr lIns="0" tIns="0" rIns="0" bIns="0"/>
          <a:lstStyle/>
          <a:p>
            <a:pPr defTabSz="457200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BCFB62C-8507-CD79-2496-8D91818E44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528B-A2BB-0100-910A-1B646F78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onclusions &amp; Future work">
            <a:extLst>
              <a:ext uri="{FF2B5EF4-FFF2-40B4-BE49-F238E27FC236}">
                <a16:creationId xmlns:a16="http://schemas.microsoft.com/office/drawing/2014/main" id="{144BC571-D393-9F8F-E683-C3797A6E4C9F}"/>
              </a:ext>
            </a:extLst>
          </p:cNvPr>
          <p:cNvSpPr txBox="1"/>
          <p:nvPr/>
        </p:nvSpPr>
        <p:spPr>
          <a:xfrm>
            <a:off x="0" y="0"/>
            <a:ext cx="13004800" cy="1892300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lnSpc>
                <a:spcPts val="6200"/>
              </a:lnSpc>
              <a:tabLst>
                <a:tab pos="1066800" algn="l"/>
                <a:tab pos="4660900" algn="l"/>
              </a:tabLst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Extra [</a:t>
            </a:r>
            <a:r>
              <a:rPr lang="pt-PT" dirty="0" err="1"/>
              <a:t>help</a:t>
            </a:r>
            <a:r>
              <a:rPr lang="pt-PT" dirty="0"/>
              <a:t> for slide 7]</a:t>
            </a:r>
            <a:endParaRPr dirty="0"/>
          </a:p>
        </p:txBody>
      </p:sp>
      <p:pic>
        <p:nvPicPr>
          <p:cNvPr id="5" name="Imagem 4" descr="Uma imagem com texto, Tipo de letra, captura de ecrã, file&#10;&#10;Descrição gerada automaticamente">
            <a:extLst>
              <a:ext uri="{FF2B5EF4-FFF2-40B4-BE49-F238E27FC236}">
                <a16:creationId xmlns:a16="http://schemas.microsoft.com/office/drawing/2014/main" id="{11AC13DE-D86F-4736-AE8B-39F0DED5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" y="2162112"/>
            <a:ext cx="12877939" cy="28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15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ACDA-BEBA-5F9E-2FAB-A71F5ED4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74DA3C8B-3C9C-0872-3F6C-6C2F20EBF201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 err="1"/>
              <a:t>Calculating</a:t>
            </a:r>
            <a:r>
              <a:rPr lang="pt-PT" dirty="0"/>
              <a:t>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831AB533-9433-97D2-29C0-E5668143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E36AF87-D9B2-2125-1A7F-9CDE51FE24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21</a:t>
            </a:fld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0CEB083-82BA-5030-4FCA-6BF71DDA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7" y="1566231"/>
            <a:ext cx="12393085" cy="1054731"/>
          </a:xfrm>
          <a:prstGeom prst="rect">
            <a:avLst/>
          </a:prstGeom>
        </p:spPr>
      </p:pic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635A115E-1E69-FCA9-8718-48E60E6D0071}"/>
              </a:ext>
            </a:extLst>
          </p:cNvPr>
          <p:cNvSpPr txBox="1"/>
          <p:nvPr/>
        </p:nvSpPr>
        <p:spPr>
          <a:xfrm>
            <a:off x="313823" y="3212442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We</a:t>
            </a:r>
            <a:r>
              <a:rPr lang="pt-PT" sz="2800" dirty="0">
                <a:solidFill>
                  <a:schemeClr val="tx1"/>
                </a:solidFill>
              </a:rPr>
              <a:t> use </a:t>
            </a:r>
            <a:r>
              <a:rPr lang="pt-PT" sz="2800" dirty="0" err="1">
                <a:solidFill>
                  <a:schemeClr val="tx1"/>
                </a:solidFill>
              </a:rPr>
              <a:t>the</a:t>
            </a:r>
            <a:r>
              <a:rPr lang="pt-PT" sz="2800" dirty="0">
                <a:solidFill>
                  <a:schemeClr val="tx1"/>
                </a:solidFill>
              </a:rPr>
              <a:t> usual </a:t>
            </a:r>
            <a:r>
              <a:rPr lang="pt-PT" sz="2800" dirty="0" err="1">
                <a:solidFill>
                  <a:schemeClr val="tx1"/>
                </a:solidFill>
              </a:rPr>
              <a:t>definition</a:t>
            </a:r>
            <a:r>
              <a:rPr lang="pt-PT" sz="2800" dirty="0">
                <a:solidFill>
                  <a:schemeClr val="tx1"/>
                </a:solidFill>
              </a:rPr>
              <a:t>,</a:t>
            </a:r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0B200D-B8B0-672B-A270-EDEC0993D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1" y="3976668"/>
            <a:ext cx="12453018" cy="1692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1E4D427C-A3D0-6101-A5C9-F45791EBAFA1}"/>
                  </a:ext>
                </a:extLst>
              </p:cNvPr>
              <p:cNvSpPr txBox="1"/>
              <p:nvPr/>
            </p:nvSpPr>
            <p:spPr>
              <a:xfrm>
                <a:off x="313822" y="6535757"/>
                <a:ext cx="12377153" cy="8249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pt-PT" sz="2800" b="1" dirty="0">
                    <a:solidFill>
                      <a:schemeClr val="tx1"/>
                    </a:solidFill>
                  </a:rPr>
                  <a:t>Rule 1</a:t>
                </a:r>
                <a:r>
                  <a:rPr lang="pt-PT" sz="2800" dirty="0">
                    <a:solidFill>
                      <a:schemeClr val="tx1"/>
                    </a:solidFill>
                  </a:rPr>
                  <a:t>: </a:t>
                </a:r>
                <a:r>
                  <a:rPr lang="en-GB" sz="2800" dirty="0"/>
                  <a:t>correlation functions in the free theory with </a:t>
                </a:r>
                <a:r>
                  <a:rPr lang="en-GB" sz="2800" b="1" dirty="0"/>
                  <a:t>odd</a:t>
                </a:r>
                <a:r>
                  <a:rPr lang="en-GB" sz="2800" dirty="0"/>
                  <a:t> number of photons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2800" dirty="0"/>
                  <a:t>), </a:t>
                </a:r>
                <a:r>
                  <a:rPr lang="en-GB" sz="2800" b="1" dirty="0"/>
                  <a:t>odd</a:t>
                </a:r>
                <a:r>
                  <a:rPr lang="en-GB" sz="2800" dirty="0"/>
                  <a:t> number of axions (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/>
                  <a:t>) or </a:t>
                </a:r>
                <a:r>
                  <a:rPr lang="en-GB" sz="2800" b="1" dirty="0"/>
                  <a:t>different</a:t>
                </a:r>
                <a:r>
                  <a:rPr lang="en-GB" sz="2800" dirty="0"/>
                  <a:t> numbers of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800" dirty="0" err="1"/>
                  <a:t>’s</a:t>
                </a:r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GB" sz="2800" dirty="0" err="1"/>
                  <a:t>’s</a:t>
                </a:r>
                <a:r>
                  <a:rPr lang="en-GB" sz="2800" dirty="0"/>
                  <a:t> vanish</a:t>
                </a:r>
                <a:endParaRPr dirty="0"/>
              </a:p>
            </p:txBody>
          </p:sp>
        </mc:Choice>
        <mc:Fallback xmlns="">
          <p:sp>
            <p:nvSpPr>
              <p:cNvPr id="10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1E4D427C-A3D0-6101-A5C9-F45791EBA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2" y="6535757"/>
                <a:ext cx="12377153" cy="824906"/>
              </a:xfrm>
              <a:prstGeom prst="rect">
                <a:avLst/>
              </a:prstGeom>
              <a:blipFill>
                <a:blip r:embed="rId5"/>
                <a:stretch>
                  <a:fillRect l="-1182" t="-17037" r="-640" b="-1703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DF534102-1EF5-B64F-7D8A-3944FC5776D4}"/>
              </a:ext>
            </a:extLst>
          </p:cNvPr>
          <p:cNvSpPr/>
          <p:nvPr/>
        </p:nvSpPr>
        <p:spPr>
          <a:xfrm>
            <a:off x="4300538" y="2097087"/>
            <a:ext cx="6286500" cy="600075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37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CD88-7D7A-27B2-69F8-7FECBC7F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6D1DAF6A-ED2E-8F69-F189-B40FFD9CE2D7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4-Point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A3BEDD63-6C1E-8907-9949-6D9C5FD1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8DDD1AFE-5052-F473-36F3-DDB511B2A157}"/>
              </a:ext>
            </a:extLst>
          </p:cNvPr>
          <p:cNvSpPr txBox="1"/>
          <p:nvPr/>
        </p:nvSpPr>
        <p:spPr>
          <a:xfrm>
            <a:off x="104199" y="1523870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b="1" dirty="0" err="1"/>
              <a:t>Goal</a:t>
            </a:r>
            <a:r>
              <a:rPr lang="pt-PT" sz="2800" dirty="0"/>
              <a:t>: </a:t>
            </a:r>
            <a:r>
              <a:rPr lang="pt-PT" sz="2800" dirty="0" err="1"/>
              <a:t>Add</a:t>
            </a:r>
            <a:r>
              <a:rPr lang="pt-PT" sz="2800" dirty="0"/>
              <a:t> </a:t>
            </a:r>
            <a:r>
              <a:rPr lang="pt-PT" sz="2800" dirty="0" err="1"/>
              <a:t>higher</a:t>
            </a:r>
            <a:r>
              <a:rPr lang="pt-PT" sz="2800" dirty="0"/>
              <a:t> </a:t>
            </a:r>
            <a:r>
              <a:rPr lang="pt-PT" sz="2800" dirty="0" err="1"/>
              <a:t>order</a:t>
            </a:r>
            <a:r>
              <a:rPr lang="pt-PT" sz="2800" dirty="0"/>
              <a:t> </a:t>
            </a:r>
            <a:r>
              <a:rPr lang="pt-PT" sz="2800" dirty="0" err="1"/>
              <a:t>terms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effective</a:t>
            </a:r>
            <a:r>
              <a:rPr lang="pt-PT" sz="2800" dirty="0"/>
              <a:t> lagrangian  </a:t>
            </a:r>
            <a:endParaRPr sz="2800" dirty="0"/>
          </a:p>
        </p:txBody>
      </p:sp>
      <p:sp>
        <p:nvSpPr>
          <p:cNvPr id="5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0DB968AF-4169-D96B-D549-D80D8A9E1413}"/>
              </a:ext>
            </a:extLst>
          </p:cNvPr>
          <p:cNvSpPr txBox="1"/>
          <p:nvPr/>
        </p:nvSpPr>
        <p:spPr>
          <a:xfrm>
            <a:off x="104199" y="2195310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Quartic</a:t>
            </a:r>
            <a:r>
              <a:rPr lang="pt-PT" sz="2800" dirty="0"/>
              <a:t> </a:t>
            </a:r>
            <a:r>
              <a:rPr lang="pt-PT" sz="2800" dirty="0" err="1"/>
              <a:t>Vertex</a:t>
            </a:r>
            <a:r>
              <a:rPr lang="pt-PT" sz="2800" dirty="0"/>
              <a:t>:  </a:t>
            </a:r>
            <a:endParaRPr sz="2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15726B-C8A1-C091-1B36-4C9AC4BA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986211"/>
            <a:ext cx="2143197" cy="7320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6B092C1-7F31-D5CD-E684-B2A0DFBE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9" y="3399419"/>
            <a:ext cx="12377153" cy="1491139"/>
          </a:xfrm>
          <a:prstGeom prst="rect">
            <a:avLst/>
          </a:prstGeom>
        </p:spPr>
      </p:pic>
      <p:sp>
        <p:nvSpPr>
          <p:cNvPr id="18" name="Sinal de Multiplicação 17">
            <a:extLst>
              <a:ext uri="{FF2B5EF4-FFF2-40B4-BE49-F238E27FC236}">
                <a16:creationId xmlns:a16="http://schemas.microsoft.com/office/drawing/2014/main" id="{D0808551-E106-D123-B268-38148E854AA6}"/>
              </a:ext>
            </a:extLst>
          </p:cNvPr>
          <p:cNvSpPr/>
          <p:nvPr/>
        </p:nvSpPr>
        <p:spPr>
          <a:xfrm>
            <a:off x="1896803" y="3571262"/>
            <a:ext cx="2814898" cy="450718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inal de Multiplicação 19">
            <a:extLst>
              <a:ext uri="{FF2B5EF4-FFF2-40B4-BE49-F238E27FC236}">
                <a16:creationId xmlns:a16="http://schemas.microsoft.com/office/drawing/2014/main" id="{C8CC19A4-18E7-A1AC-DE57-06FC4CA26B6F}"/>
              </a:ext>
            </a:extLst>
          </p:cNvPr>
          <p:cNvSpPr/>
          <p:nvPr/>
        </p:nvSpPr>
        <p:spPr>
          <a:xfrm>
            <a:off x="4843333" y="3571262"/>
            <a:ext cx="3346709" cy="450718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Sinal de Multiplicação 21">
            <a:extLst>
              <a:ext uri="{FF2B5EF4-FFF2-40B4-BE49-F238E27FC236}">
                <a16:creationId xmlns:a16="http://schemas.microsoft.com/office/drawing/2014/main" id="{71C449EB-C1F4-C34C-78EF-DB212C64B968}"/>
              </a:ext>
            </a:extLst>
          </p:cNvPr>
          <p:cNvSpPr/>
          <p:nvPr/>
        </p:nvSpPr>
        <p:spPr>
          <a:xfrm>
            <a:off x="8737233" y="3563701"/>
            <a:ext cx="3646747" cy="465840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FE08D75F-FC4D-0C6A-5408-C58013FCBFDC}"/>
              </a:ext>
            </a:extLst>
          </p:cNvPr>
          <p:cNvSpPr/>
          <p:nvPr/>
        </p:nvSpPr>
        <p:spPr>
          <a:xfrm>
            <a:off x="2796987" y="4246201"/>
            <a:ext cx="3532447" cy="522840"/>
          </a:xfrm>
          <a:prstGeom prst="mathMultiply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175A9201-1E5A-3272-6501-94D2A3AB9EE0}"/>
              </a:ext>
            </a:extLst>
          </p:cNvPr>
          <p:cNvSpPr txBox="1"/>
          <p:nvPr/>
        </p:nvSpPr>
        <p:spPr>
          <a:xfrm>
            <a:off x="140857" y="5533013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need</a:t>
            </a:r>
            <a:r>
              <a:rPr lang="pt-PT" sz="2800" dirty="0"/>
              <a:t> to </a:t>
            </a:r>
            <a:r>
              <a:rPr lang="pt-PT" sz="2800" dirty="0" err="1"/>
              <a:t>go</a:t>
            </a:r>
            <a:r>
              <a:rPr lang="pt-PT" sz="2800" dirty="0"/>
              <a:t> </a:t>
            </a:r>
            <a:r>
              <a:rPr lang="pt-PT" sz="2800" dirty="0" err="1"/>
              <a:t>beyond</a:t>
            </a:r>
            <a:r>
              <a:rPr lang="pt-PT" sz="2800" dirty="0"/>
              <a:t> LO! (</a:t>
            </a:r>
            <a:r>
              <a:rPr lang="pt-PT" sz="2800" dirty="0" err="1"/>
              <a:t>Appendix</a:t>
            </a:r>
            <a:r>
              <a:rPr lang="pt-PT" sz="2800" dirty="0"/>
              <a:t> E) </a:t>
            </a:r>
            <a:endParaRPr sz="2800" dirty="0"/>
          </a:p>
        </p:txBody>
      </p:sp>
      <p:sp>
        <p:nvSpPr>
          <p:cNvPr id="2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0F7D11F1-D369-A132-9331-0647400B76B9}"/>
              </a:ext>
            </a:extLst>
          </p:cNvPr>
          <p:cNvSpPr txBox="1"/>
          <p:nvPr/>
        </p:nvSpPr>
        <p:spPr>
          <a:xfrm>
            <a:off x="10363252" y="4542196"/>
            <a:ext cx="3149496" cy="45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 err="1">
                <a:solidFill>
                  <a:srgbClr val="C00000"/>
                </a:solidFill>
              </a:rPr>
              <a:t>From</a:t>
            </a:r>
            <a:r>
              <a:rPr lang="pt-PT" sz="2800" dirty="0">
                <a:solidFill>
                  <a:srgbClr val="C00000"/>
                </a:solidFill>
              </a:rPr>
              <a:t> rule 1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805CFF9-FEB6-4D24-EDB9-14C75CCF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" y="6278460"/>
            <a:ext cx="1988052" cy="67906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4C31AD9D-3315-57F6-D6B0-A535A0D2D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85" y="6278459"/>
            <a:ext cx="10862177" cy="73205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CBB0857-AFFC-3DF4-997E-39A3EDDB8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254" y="6503376"/>
            <a:ext cx="273064" cy="234962"/>
          </a:xfrm>
          <a:prstGeom prst="rect">
            <a:avLst/>
          </a:prstGeom>
        </p:spPr>
      </p:pic>
      <p:pic>
        <p:nvPicPr>
          <p:cNvPr id="36" name="Imagem 35" descr="Uma imagem com diagrama, file&#10;&#10;Descrição gerada automaticamente">
            <a:extLst>
              <a:ext uri="{FF2B5EF4-FFF2-40B4-BE49-F238E27FC236}">
                <a16:creationId xmlns:a16="http://schemas.microsoft.com/office/drawing/2014/main" id="{D9B97800-D192-8586-2C68-9B98CF27C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3" y="7140950"/>
            <a:ext cx="4956314" cy="24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9698-0894-9F25-36EA-6CE27CFCA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E58CE857-869B-E9AA-F495-9BEA425DC393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4-Point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D5A19838-9429-86F9-3721-4B9321CD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B6BDED4-8CAF-A6F1-88C4-A6F6390565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23</a:t>
            </a:fld>
            <a:endParaRPr lang="pt-PT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0CBC2E2C-7AF1-C18E-D4CB-EBDF8568281A}"/>
              </a:ext>
            </a:extLst>
          </p:cNvPr>
          <p:cNvSpPr txBox="1"/>
          <p:nvPr/>
        </p:nvSpPr>
        <p:spPr>
          <a:xfrm>
            <a:off x="104199" y="1523870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Doing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just</a:t>
            </a:r>
            <a:r>
              <a:rPr lang="pt-PT" sz="2800" dirty="0"/>
              <a:t> </a:t>
            </a:r>
            <a:r>
              <a:rPr lang="pt-PT" sz="2800" dirty="0" err="1"/>
              <a:t>like</a:t>
            </a:r>
            <a:r>
              <a:rPr lang="pt-PT" sz="2800" dirty="0"/>
              <a:t> </a:t>
            </a:r>
            <a:r>
              <a:rPr lang="pt-PT" sz="2800" dirty="0" err="1"/>
              <a:t>before</a:t>
            </a:r>
            <a:r>
              <a:rPr lang="pt-PT" sz="2800" dirty="0"/>
              <a:t>..</a:t>
            </a:r>
            <a:endParaRPr sz="2800" dirty="0"/>
          </a:p>
        </p:txBody>
      </p:sp>
      <p:sp>
        <p:nvSpPr>
          <p:cNvPr id="5" name="Seta: Em Ângulo Reto Para Cima 4">
            <a:extLst>
              <a:ext uri="{FF2B5EF4-FFF2-40B4-BE49-F238E27FC236}">
                <a16:creationId xmlns:a16="http://schemas.microsoft.com/office/drawing/2014/main" id="{EB560C2C-D499-BF04-9E92-5CD236DE5541}"/>
              </a:ext>
            </a:extLst>
          </p:cNvPr>
          <p:cNvSpPr/>
          <p:nvPr/>
        </p:nvSpPr>
        <p:spPr>
          <a:xfrm rot="5400000">
            <a:off x="7762" y="2094023"/>
            <a:ext cx="950627" cy="757754"/>
          </a:xfrm>
          <a:prstGeom prst="bent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Imagem 5" descr="Uma imagem com diagrama, file&#10;&#10;Descrição gerada automaticamente">
            <a:extLst>
              <a:ext uri="{FF2B5EF4-FFF2-40B4-BE49-F238E27FC236}">
                <a16:creationId xmlns:a16="http://schemas.microsoft.com/office/drawing/2014/main" id="{BEC02A50-E6D5-92F3-BA2B-DC39E7657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3" y="2593223"/>
            <a:ext cx="4807489" cy="23981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5ABA379-AF82-C812-8689-822262ECE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24" y="3222060"/>
            <a:ext cx="7709296" cy="1073205"/>
          </a:xfrm>
          <a:prstGeom prst="rect">
            <a:avLst/>
          </a:prstGeom>
        </p:spPr>
      </p:pic>
      <p:sp>
        <p:nvSpPr>
          <p:cNvPr id="1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06EDFBC-6A4F-62EF-07DF-67F4545B2FD8}"/>
              </a:ext>
            </a:extLst>
          </p:cNvPr>
          <p:cNvSpPr txBox="1"/>
          <p:nvPr/>
        </p:nvSpPr>
        <p:spPr>
          <a:xfrm>
            <a:off x="155073" y="5458336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Simplify</a:t>
            </a:r>
            <a:r>
              <a:rPr lang="pt-PT" sz="2800" dirty="0"/>
              <a:t>:</a:t>
            </a:r>
            <a:endParaRPr sz="28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F80C1CA-D3AE-4E16-176B-57639CCAF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469" y="6623274"/>
            <a:ext cx="8979361" cy="229881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4FBEB36-9D6D-9D73-6797-7D0BA2824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2505" y="8577874"/>
            <a:ext cx="1870990" cy="4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232A6-129F-649D-CA2A-C092C71FE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55695A98-DD69-EF78-5578-FF63EB71F969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4-Point </a:t>
            </a:r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7406262A-FDE8-7434-3F0E-80B1EB39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BE8B6DB5-A0EF-5BF2-B91F-F7B449C50D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24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787DCF6-D6EB-6CA4-5F7D-94B9B732106D}"/>
                  </a:ext>
                </a:extLst>
              </p:cNvPr>
              <p:cNvSpPr txBox="1"/>
              <p:nvPr/>
            </p:nvSpPr>
            <p:spPr>
              <a:xfrm>
                <a:off x="104199" y="1852483"/>
                <a:ext cx="12377153" cy="4896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pt-PT" sz="2800" dirty="0"/>
                  <a:t>Finally, do </a:t>
                </a:r>
                <a:r>
                  <a:rPr lang="pt-PT" sz="2800" dirty="0" err="1"/>
                  <a:t>Inverse</a:t>
                </a:r>
                <a:r>
                  <a:rPr lang="pt-PT" sz="2800" dirty="0"/>
                  <a:t> FT ( </a:t>
                </a:r>
                <a:r>
                  <a:rPr lang="pt-PT" sz="2800" dirty="0" err="1"/>
                  <a:t>prescription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pt-PT" sz="2800" dirty="0"/>
                  <a:t> )</a:t>
                </a:r>
                <a:r>
                  <a:rPr lang="pt-PT" sz="2800" dirty="0" err="1"/>
                  <a:t>and</a:t>
                </a:r>
                <a:r>
                  <a:rPr lang="pt-PT" sz="2800" dirty="0"/>
                  <a:t> </a:t>
                </a:r>
                <a:r>
                  <a:rPr lang="pt-PT" sz="2800" dirty="0" err="1"/>
                  <a:t>consider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→4</m:t>
                    </m:r>
                    <m:sSubSup>
                      <m:sSubSup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/>
                  <a:t>, </a:t>
                </a:r>
                <a:r>
                  <a:rPr lang="pt-PT" sz="2800" dirty="0" err="1"/>
                  <a:t>we</a:t>
                </a:r>
                <a:r>
                  <a:rPr lang="pt-PT" sz="2800" dirty="0"/>
                  <a:t> </a:t>
                </a:r>
                <a:r>
                  <a:rPr lang="pt-PT" sz="2800" dirty="0" err="1"/>
                  <a:t>get</a:t>
                </a:r>
                <a:r>
                  <a:rPr lang="pt-PT" sz="2800" dirty="0"/>
                  <a:t> </a:t>
                </a:r>
                <a:endParaRPr sz="2800" dirty="0"/>
              </a:p>
            </p:txBody>
          </p:sp>
        </mc:Choice>
        <mc:Fallback xmlns="">
          <p:sp>
            <p:nvSpPr>
              <p:cNvPr id="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787DCF6-D6EB-6CA4-5F7D-94B9B732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" y="1852483"/>
                <a:ext cx="12377153" cy="489621"/>
              </a:xfrm>
              <a:prstGeom prst="rect">
                <a:avLst/>
              </a:prstGeom>
              <a:blipFill>
                <a:blip r:embed="rId3"/>
                <a:stretch>
                  <a:fillRect l="-1182" t="-30000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6280FB-DB3D-22CF-4098-67B9118A1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93" y="2921113"/>
            <a:ext cx="11493614" cy="8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-224589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plasmas: </a:t>
            </a:r>
            <a:r>
              <a:rPr lang="pt-PT" dirty="0" err="1"/>
              <a:t>Axion-Plasmon</a:t>
            </a:r>
            <a:r>
              <a:rPr lang="pt-PT" dirty="0"/>
              <a:t> </a:t>
            </a:r>
            <a:r>
              <a:rPr lang="pt-PT" dirty="0" err="1"/>
              <a:t>Polariton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-111387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25</a:t>
            </a:fld>
            <a:endParaRPr lang="pt-PT"/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EE33DA5-FC4E-1790-B4C6-528EDB1C3CD6}"/>
              </a:ext>
            </a:extLst>
          </p:cNvPr>
          <p:cNvSpPr txBox="1"/>
          <p:nvPr/>
        </p:nvSpPr>
        <p:spPr>
          <a:xfrm>
            <a:off x="411747" y="1599485"/>
            <a:ext cx="12580353" cy="114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Recent studies have investigated the interaction between axions and plasmas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To do so, we must complete our system of equations to model the plasma 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EEA7D9A-B134-6AED-CB93-ACBE02767B10}"/>
              </a:ext>
            </a:extLst>
          </p:cNvPr>
          <p:cNvSpPr/>
          <p:nvPr/>
        </p:nvSpPr>
        <p:spPr>
          <a:xfrm>
            <a:off x="494472" y="3807695"/>
            <a:ext cx="12192825" cy="311462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63500" tIns="63500" rIns="63500" bIns="63500"/>
          <a:lstStyle/>
          <a:p>
            <a:pPr marL="53353" marR="53353" algn="l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" name="My main equation / result I want to point out">
            <a:extLst>
              <a:ext uri="{FF2B5EF4-FFF2-40B4-BE49-F238E27FC236}">
                <a16:creationId xmlns:a16="http://schemas.microsoft.com/office/drawing/2014/main" id="{29CC5BC2-2E50-FCCB-F9EB-85DC90542BF0}"/>
              </a:ext>
            </a:extLst>
          </p:cNvPr>
          <p:cNvSpPr/>
          <p:nvPr/>
        </p:nvSpPr>
        <p:spPr>
          <a:xfrm rot="21599995">
            <a:off x="477632" y="3170292"/>
            <a:ext cx="12222177" cy="584384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ts val="2800"/>
              </a:lnSpc>
              <a:tabLst>
                <a:tab pos="1066800" algn="l"/>
              </a:tabLst>
              <a:defRPr sz="24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sz="2800" dirty="0" err="1"/>
              <a:t>Fluid</a:t>
            </a:r>
            <a:r>
              <a:rPr lang="pt-PT" sz="2800" dirty="0"/>
              <a:t> </a:t>
            </a:r>
            <a:r>
              <a:rPr lang="pt-PT" sz="2800" dirty="0" err="1"/>
              <a:t>model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Plasmas </a:t>
            </a:r>
            <a:endParaRPr sz="28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855E03B-4E25-2D61-8084-1B20B12F6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72837" y="3989210"/>
            <a:ext cx="10252364" cy="12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BEAF06D6-FA52-ED99-61D4-64E8E751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" y="5358536"/>
            <a:ext cx="10515601" cy="12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04EEB87A-154F-AE2A-7AC5-BCAAFF80E124}"/>
                  </a:ext>
                </a:extLst>
              </p:cNvPr>
              <p:cNvSpPr txBox="1"/>
              <p:nvPr/>
            </p:nvSpPr>
            <p:spPr>
              <a:xfrm>
                <a:off x="477631" y="7445690"/>
                <a:ext cx="12580353" cy="12008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lnSpc>
                    <a:spcPts val="2900"/>
                  </a:lnSpc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We consider a strong, homogeneous Magnetic field,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study the</a:t>
                </a:r>
              </a:p>
              <a:p>
                <a:pPr algn="l">
                  <a:lnSpc>
                    <a:spcPts val="29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 perturbations along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-field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04EEB87A-154F-AE2A-7AC5-BCAAFF80E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1" y="7445690"/>
                <a:ext cx="12580353" cy="1200842"/>
              </a:xfrm>
              <a:prstGeom prst="rect">
                <a:avLst/>
              </a:prstGeom>
              <a:blipFill>
                <a:blip r:embed="rId5"/>
                <a:stretch>
                  <a:fillRect l="-1163" t="-913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-224589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plasmas: </a:t>
            </a:r>
            <a:r>
              <a:rPr lang="pt-PT" dirty="0" err="1"/>
              <a:t>Axion-Plasmon</a:t>
            </a:r>
            <a:r>
              <a:rPr lang="pt-PT" dirty="0"/>
              <a:t> </a:t>
            </a:r>
            <a:r>
              <a:rPr lang="pt-PT" dirty="0" err="1"/>
              <a:t>Polariton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-111387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26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4EE33DA5-FC4E-1790-B4C6-528EDB1C3CD6}"/>
                  </a:ext>
                </a:extLst>
              </p:cNvPr>
              <p:cNvSpPr txBox="1"/>
              <p:nvPr/>
            </p:nvSpPr>
            <p:spPr>
              <a:xfrm>
                <a:off x="411747" y="1503233"/>
                <a:ext cx="12580353" cy="15470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lnSpc>
                    <a:spcPts val="2900"/>
                  </a:lnSpc>
                  <a:buFont typeface="Wingdings" panose="05000000000000000000" pitchFamily="2" charset="2"/>
                  <a:buChar char="Ø"/>
                </a:pPr>
                <a:r>
                  <a:rPr lang="pt-PT" sz="2800" dirty="0">
                    <a:solidFill>
                      <a:schemeClr val="tx1"/>
                    </a:solidFill>
                  </a:rPr>
                  <a:t>We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proceed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by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linearizing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our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system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of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equations</a:t>
                </a:r>
                <a:r>
                  <a:rPr lang="en-US" sz="2800" dirty="0">
                    <a:solidFill>
                      <a:schemeClr val="tx1"/>
                    </a:solidFill>
                  </a:rPr>
                  <a:t> around the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quasineutrality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condition,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P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̃"/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PT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pt-PT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pt-PT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After applying a Fourier Transform, we obtain an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Eigenvalue equation</a:t>
                </a:r>
              </a:p>
            </p:txBody>
          </p:sp>
        </mc:Choice>
        <mc:Fallback xmlns="">
          <p:sp>
            <p:nvSpPr>
              <p:cNvPr id="1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4EE33DA5-FC4E-1790-B4C6-528EDB1C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47" y="1503233"/>
                <a:ext cx="12580353" cy="1547090"/>
              </a:xfrm>
              <a:prstGeom prst="rect">
                <a:avLst/>
              </a:prstGeom>
              <a:blipFill>
                <a:blip r:embed="rId3"/>
                <a:stretch>
                  <a:fillRect l="-1212" t="-7510" b="-98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">
            <a:extLst>
              <a:ext uri="{FF2B5EF4-FFF2-40B4-BE49-F238E27FC236}">
                <a16:creationId xmlns:a16="http://schemas.microsoft.com/office/drawing/2014/main" id="{1EEA7D9A-B134-6AED-CB93-ACBE02767B10}"/>
              </a:ext>
            </a:extLst>
          </p:cNvPr>
          <p:cNvSpPr/>
          <p:nvPr/>
        </p:nvSpPr>
        <p:spPr>
          <a:xfrm>
            <a:off x="494472" y="4160619"/>
            <a:ext cx="12192825" cy="219122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63500" tIns="63500" rIns="63500" bIns="63500"/>
          <a:lstStyle/>
          <a:p>
            <a:pPr marL="53353" marR="53353" algn="l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" name="My main equation / result I want to point out">
            <a:extLst>
              <a:ext uri="{FF2B5EF4-FFF2-40B4-BE49-F238E27FC236}">
                <a16:creationId xmlns:a16="http://schemas.microsoft.com/office/drawing/2014/main" id="{29CC5BC2-2E50-FCCB-F9EB-85DC90542BF0}"/>
              </a:ext>
            </a:extLst>
          </p:cNvPr>
          <p:cNvSpPr/>
          <p:nvPr/>
        </p:nvSpPr>
        <p:spPr>
          <a:xfrm rot="21599995">
            <a:off x="477632" y="3523216"/>
            <a:ext cx="12222177" cy="584384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ts val="2800"/>
              </a:lnSpc>
              <a:tabLst>
                <a:tab pos="1066800" algn="l"/>
              </a:tabLst>
              <a:defRPr sz="24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sz="2800" dirty="0" err="1"/>
              <a:t>Dispersion</a:t>
            </a:r>
            <a:r>
              <a:rPr lang="pt-PT" sz="2800" dirty="0"/>
              <a:t> </a:t>
            </a:r>
            <a:r>
              <a:rPr lang="pt-PT" sz="2800" dirty="0" err="1"/>
              <a:t>Relation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Upper</a:t>
            </a:r>
            <a:r>
              <a:rPr lang="pt-PT" sz="2800" dirty="0"/>
              <a:t> (U)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Lower</a:t>
            </a:r>
            <a:r>
              <a:rPr lang="pt-PT" sz="2800" dirty="0"/>
              <a:t> (L) </a:t>
            </a:r>
            <a:r>
              <a:rPr lang="pt-PT" sz="2800" dirty="0" err="1"/>
              <a:t>Polariton</a:t>
            </a:r>
            <a:r>
              <a:rPr lang="pt-PT" sz="2800" dirty="0"/>
              <a:t> </a:t>
            </a:r>
            <a:r>
              <a:rPr lang="pt-PT" sz="2800" dirty="0" err="1"/>
              <a:t>modes</a:t>
            </a:r>
            <a:endParaRPr sz="2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2413650-926C-6613-40FF-6E853246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9" y="4418923"/>
            <a:ext cx="11434342" cy="17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F473EBB-738D-49D1-E90E-2763A26C2173}"/>
                  </a:ext>
                </a:extLst>
              </p:cNvPr>
              <p:cNvSpPr txBox="1"/>
              <p:nvPr/>
            </p:nvSpPr>
            <p:spPr>
              <a:xfrm>
                <a:off x="6398920" y="7165607"/>
                <a:ext cx="6300890" cy="18338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Raby frequency,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8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Quantifies the strength of the coupling between these modes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6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8F473EBB-738D-49D1-E90E-2763A26C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20" y="7165607"/>
                <a:ext cx="6300890" cy="1833835"/>
              </a:xfrm>
              <a:prstGeom prst="rect">
                <a:avLst/>
              </a:prstGeom>
              <a:blipFill>
                <a:blip r:embed="rId6"/>
                <a:stretch>
                  <a:fillRect l="-2323" t="-697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Em Ângulo 3">
            <a:extLst>
              <a:ext uri="{FF2B5EF4-FFF2-40B4-BE49-F238E27FC236}">
                <a16:creationId xmlns:a16="http://schemas.microsoft.com/office/drawing/2014/main" id="{5028710D-1EA7-6F72-9E91-02F272561284}"/>
              </a:ext>
            </a:extLst>
          </p:cNvPr>
          <p:cNvSpPr/>
          <p:nvPr/>
        </p:nvSpPr>
        <p:spPr>
          <a:xfrm rot="10800000">
            <a:off x="10904541" y="5631151"/>
            <a:ext cx="666582" cy="1869232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67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-224589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plasmas: </a:t>
            </a:r>
            <a:r>
              <a:rPr lang="pt-PT" dirty="0" err="1"/>
              <a:t>Dispersion</a:t>
            </a:r>
            <a:r>
              <a:rPr lang="pt-PT" dirty="0"/>
              <a:t> </a:t>
            </a:r>
            <a:r>
              <a:rPr lang="pt-PT" dirty="0" err="1"/>
              <a:t>relation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-126377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27</a:t>
            </a:fld>
            <a:endParaRPr lang="pt-PT"/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EE33DA5-FC4E-1790-B4C6-528EDB1C3CD6}"/>
              </a:ext>
            </a:extLst>
          </p:cNvPr>
          <p:cNvSpPr txBox="1"/>
          <p:nvPr/>
        </p:nvSpPr>
        <p:spPr>
          <a:xfrm>
            <a:off x="411747" y="1503233"/>
            <a:ext cx="125803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Plotting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this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dispersion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relation</a:t>
            </a:r>
            <a:r>
              <a:rPr lang="pt-PT" sz="2800" dirty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 descr="Uma imagem com texto, file, diagrama, Gráfico&#10;&#10;Descrição gerada automaticamente">
            <a:extLst>
              <a:ext uri="{FF2B5EF4-FFF2-40B4-BE49-F238E27FC236}">
                <a16:creationId xmlns:a16="http://schemas.microsoft.com/office/drawing/2014/main" id="{D953642F-A6B3-649A-BA8B-8D47554DD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/>
          <a:stretch/>
        </p:blipFill>
        <p:spPr>
          <a:xfrm>
            <a:off x="2803343" y="2320425"/>
            <a:ext cx="7398113" cy="4768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E0F7269B-7CB4-AF2B-FDF3-31E05ADAA15B}"/>
                  </a:ext>
                </a:extLst>
              </p:cNvPr>
              <p:cNvSpPr txBox="1"/>
              <p:nvPr/>
            </p:nvSpPr>
            <p:spPr>
              <a:xfrm>
                <a:off x="424447" y="7531277"/>
                <a:ext cx="12580353" cy="14957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The Upper Polariton mode switches from a </a:t>
                </a:r>
                <a:r>
                  <a:rPr lang="en-US" sz="2800" dirty="0" err="1">
                    <a:solidFill>
                      <a:schemeClr val="accent5"/>
                    </a:solidFill>
                  </a:rPr>
                  <a:t>plasmonlike</a:t>
                </a:r>
                <a:r>
                  <a:rPr lang="en-US" sz="2800" dirty="0">
                    <a:solidFill>
                      <a:schemeClr val="tx1"/>
                    </a:solidFill>
                  </a:rPr>
                  <a:t> flat dispersion curve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to an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axionlike </a:t>
                </a:r>
                <a:r>
                  <a:rPr lang="en-US" sz="2800" dirty="0">
                    <a:solidFill>
                      <a:schemeClr val="tx1"/>
                    </a:solidFill>
                  </a:rPr>
                  <a:t>dispersion curve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Physically this means there is </a:t>
                </a:r>
                <a:r>
                  <a:rPr lang="en-US" sz="2800" dirty="0">
                    <a:solidFill>
                      <a:srgbClr val="00B0F0"/>
                    </a:solidFill>
                  </a:rPr>
                  <a:t>hybridization between the axions and plasmons</a:t>
                </a:r>
              </a:p>
            </p:txBody>
          </p:sp>
        </mc:Choice>
        <mc:Fallback xmlns="">
          <p:sp>
            <p:nvSpPr>
              <p:cNvPr id="10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E0F7269B-7CB4-AF2B-FDF3-31E05ADA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" y="7531277"/>
                <a:ext cx="12580353" cy="1495794"/>
              </a:xfrm>
              <a:prstGeom prst="rect">
                <a:avLst/>
              </a:prstGeom>
              <a:blipFill>
                <a:blip r:embed="rId4"/>
                <a:stretch>
                  <a:fillRect l="-1212" t="-8943" r="-921" b="-101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2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-224589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plasmas: Active </a:t>
            </a:r>
            <a:r>
              <a:rPr lang="pt-PT" dirty="0" err="1"/>
              <a:t>Production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-126377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28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4EE33DA5-FC4E-1790-B4C6-528EDB1C3CD6}"/>
                  </a:ext>
                </a:extLst>
              </p:cNvPr>
              <p:cNvSpPr txBox="1"/>
              <p:nvPr/>
            </p:nvSpPr>
            <p:spPr>
              <a:xfrm>
                <a:off x="411747" y="1503233"/>
                <a:ext cx="12580353" cy="77282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We can exploit this phenomenon to increase the probability of axion conversion</a:t>
                </a:r>
                <a:r>
                  <a:rPr lang="pt-PT" sz="28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pt-PT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pt-PT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pt-PT" sz="2800" dirty="0" err="1">
                    <a:solidFill>
                      <a:schemeClr val="tx1"/>
                    </a:solidFill>
                  </a:rPr>
                  <a:t>Since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𝑝𝑙</m:t>
                        </m:r>
                      </m:sub>
                    </m:sSub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					Plasmon-Axion conversion dominates over 													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</a:rPr>
                  <a:t>Primakoff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production!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New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PSW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schemes in </a:t>
                </a:r>
                <a:r>
                  <a:rPr lang="en-US" sz="2800" dirty="0">
                    <a:solidFill>
                      <a:srgbClr val="002060"/>
                    </a:solidFill>
                  </a:rPr>
                  <a:t>magnetized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plasmas: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</a:p>
              <a:p>
                <a:pPr algn="l"/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Use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Beam-Plasma Instability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produce unstable electron waves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Plasmons admix to axions, increasing the small-axion component!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Plasmons are converted into axions  					</a:t>
                </a:r>
                <a:r>
                  <a:rPr lang="en-US" sz="2800" dirty="0">
                    <a:solidFill>
                      <a:srgbClr val="002060"/>
                    </a:solidFill>
                  </a:rPr>
                  <a:t>Active Axion Production!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4EE33DA5-FC4E-1790-B4C6-528EDB1C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47" y="1503233"/>
                <a:ext cx="12580353" cy="7728269"/>
              </a:xfrm>
              <a:prstGeom prst="rect">
                <a:avLst/>
              </a:prstGeom>
              <a:blipFill>
                <a:blip r:embed="rId3"/>
                <a:stretch>
                  <a:fillRect l="-1212" t="-17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243DC0D-3495-16AA-7E23-C1490E6BBD13}"/>
              </a:ext>
            </a:extLst>
          </p:cNvPr>
          <p:cNvSpPr/>
          <p:nvPr/>
        </p:nvSpPr>
        <p:spPr>
          <a:xfrm>
            <a:off x="4419600" y="2576945"/>
            <a:ext cx="1330036" cy="304800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Seta: Curvada Para a Esquerda 8">
            <a:extLst>
              <a:ext uri="{FF2B5EF4-FFF2-40B4-BE49-F238E27FC236}">
                <a16:creationId xmlns:a16="http://schemas.microsoft.com/office/drawing/2014/main" id="{C8D1C21C-2EE7-C220-D64C-8EEA1C300EBA}"/>
              </a:ext>
            </a:extLst>
          </p:cNvPr>
          <p:cNvSpPr/>
          <p:nvPr/>
        </p:nvSpPr>
        <p:spPr>
          <a:xfrm>
            <a:off x="10626437" y="5126188"/>
            <a:ext cx="554182" cy="1066800"/>
          </a:xfrm>
          <a:prstGeom prst="curvedLef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A432FDB-1EA6-600D-6B36-0BBD69D65943}"/>
              </a:ext>
            </a:extLst>
          </p:cNvPr>
          <p:cNvSpPr/>
          <p:nvPr/>
        </p:nvSpPr>
        <p:spPr>
          <a:xfrm>
            <a:off x="6343650" y="7370618"/>
            <a:ext cx="1330036" cy="304800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2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-224589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plasmas: PSW </a:t>
            </a:r>
            <a:r>
              <a:rPr lang="pt-PT" dirty="0" err="1"/>
              <a:t>experiment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-126377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29</a:t>
            </a:fld>
            <a:endParaRPr lang="pt-PT"/>
          </a:p>
        </p:txBody>
      </p:sp>
      <p:sp>
        <p:nvSpPr>
          <p:cNvPr id="1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EE33DA5-FC4E-1790-B4C6-528EDB1C3CD6}"/>
              </a:ext>
            </a:extLst>
          </p:cNvPr>
          <p:cNvSpPr txBox="1"/>
          <p:nvPr/>
        </p:nvSpPr>
        <p:spPr>
          <a:xfrm>
            <a:off x="411747" y="1503233"/>
            <a:ext cx="12580353" cy="253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The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following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scheme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was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proposed</a:t>
            </a:r>
            <a:r>
              <a:rPr lang="pt-PT" sz="2800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PT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PT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Imagem 5" descr="Uma imagem com texto, design gráfico, Tipo de letra, design&#10;&#10;Descrição gerada automaticamente">
            <a:extLst>
              <a:ext uri="{FF2B5EF4-FFF2-40B4-BE49-F238E27FC236}">
                <a16:creationId xmlns:a16="http://schemas.microsoft.com/office/drawing/2014/main" id="{CAFF0231-C3C7-C6B7-6453-03F0D758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6" y="2428749"/>
            <a:ext cx="11036867" cy="4896102"/>
          </a:xfrm>
          <a:prstGeom prst="rect">
            <a:avLst/>
          </a:prstGeom>
        </p:spPr>
      </p:pic>
      <p:sp>
        <p:nvSpPr>
          <p:cNvPr id="7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0E0679D-7CEC-E604-9140-38363210D77D}"/>
              </a:ext>
            </a:extLst>
          </p:cNvPr>
          <p:cNvSpPr txBox="1"/>
          <p:nvPr/>
        </p:nvSpPr>
        <p:spPr>
          <a:xfrm>
            <a:off x="411746" y="7550028"/>
            <a:ext cx="12580353" cy="194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lnSpc>
                <a:spcPts val="29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Produced</a:t>
            </a:r>
            <a:r>
              <a:rPr lang="pt-PT" sz="2800" dirty="0">
                <a:solidFill>
                  <a:schemeClr val="tx1"/>
                </a:solidFill>
              </a:rPr>
              <a:t> Axions are </a:t>
            </a:r>
            <a:r>
              <a:rPr lang="pt-PT" sz="2800" dirty="0" err="1">
                <a:solidFill>
                  <a:schemeClr val="tx1"/>
                </a:solidFill>
              </a:rPr>
              <a:t>sent</a:t>
            </a:r>
            <a:r>
              <a:rPr lang="pt-PT" sz="2800" dirty="0">
                <a:solidFill>
                  <a:schemeClr val="tx1"/>
                </a:solidFill>
              </a:rPr>
              <a:t> to a </a:t>
            </a:r>
            <a:r>
              <a:rPr lang="pt-PT" sz="2800" dirty="0" err="1">
                <a:solidFill>
                  <a:schemeClr val="tx1"/>
                </a:solidFill>
              </a:rPr>
              <a:t>regeneration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chamber</a:t>
            </a:r>
            <a:r>
              <a:rPr lang="pt-PT" sz="2800" dirty="0">
                <a:solidFill>
                  <a:schemeClr val="tx1"/>
                </a:solidFill>
              </a:rPr>
              <a:t>, </a:t>
            </a:r>
            <a:r>
              <a:rPr lang="pt-PT" sz="2800" dirty="0" err="1">
                <a:solidFill>
                  <a:schemeClr val="tx1"/>
                </a:solidFill>
              </a:rPr>
              <a:t>where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they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rgbClr val="002060"/>
                </a:solidFill>
              </a:rPr>
              <a:t>are </a:t>
            </a:r>
            <a:r>
              <a:rPr lang="pt-PT" sz="2800" dirty="0" err="1">
                <a:solidFill>
                  <a:srgbClr val="002060"/>
                </a:solidFill>
              </a:rPr>
              <a:t>reconverted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into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detectable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Photons</a:t>
            </a:r>
            <a:endParaRPr lang="pt-PT" sz="28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ts val="2900"/>
              </a:lnSpc>
              <a:buFont typeface="Wingdings" panose="05000000000000000000" pitchFamily="2" charset="2"/>
              <a:buChar char="Ø"/>
            </a:pPr>
            <a:endParaRPr lang="pt-PT" sz="2800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ts val="2900"/>
              </a:lnSpc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Highly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increases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Axion-Photon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conversion</a:t>
            </a:r>
            <a:r>
              <a:rPr lang="pt-PT" sz="2800" dirty="0">
                <a:solidFill>
                  <a:schemeClr val="tx1"/>
                </a:solidFill>
              </a:rPr>
              <a:t>, </a:t>
            </a:r>
            <a:r>
              <a:rPr lang="pt-PT" sz="2800" dirty="0" err="1">
                <a:solidFill>
                  <a:schemeClr val="tx1"/>
                </a:solidFill>
              </a:rPr>
              <a:t>competing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with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other</a:t>
            </a:r>
            <a:r>
              <a:rPr lang="pt-PT" sz="2800" dirty="0">
                <a:solidFill>
                  <a:schemeClr val="tx1"/>
                </a:solidFill>
              </a:rPr>
              <a:t> LSW </a:t>
            </a:r>
            <a:r>
              <a:rPr lang="pt-PT" sz="2800" dirty="0" err="1">
                <a:solidFill>
                  <a:schemeClr val="tx1"/>
                </a:solidFill>
              </a:rPr>
              <a:t>experiments</a:t>
            </a:r>
            <a:r>
              <a:rPr lang="pt-PT" sz="2800" dirty="0">
                <a:solidFill>
                  <a:schemeClr val="tx1"/>
                </a:solidFill>
              </a:rPr>
              <a:t>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</a:t>
            </a:r>
            <a:r>
              <a:rPr lang="pt-PT" dirty="0" err="1"/>
              <a:t>the</a:t>
            </a:r>
            <a:r>
              <a:rPr lang="pt-PT" dirty="0"/>
              <a:t> Standard </a:t>
            </a:r>
            <a:r>
              <a:rPr lang="pt-PT" dirty="0" err="1"/>
              <a:t>Model</a:t>
            </a:r>
            <a:endParaRPr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m 4" descr="Uma imagem com captura de ecrã, Saturação de cores, círculo&#10;&#10;Descrição gerada automaticamente">
            <a:extLst>
              <a:ext uri="{FF2B5EF4-FFF2-40B4-BE49-F238E27FC236}">
                <a16:creationId xmlns:a16="http://schemas.microsoft.com/office/drawing/2014/main" id="{0E4320B7-B26F-BD9C-4FFF-2E1252F96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71" y="1738083"/>
            <a:ext cx="6293257" cy="5105850"/>
          </a:xfrm>
          <a:prstGeom prst="rect">
            <a:avLst/>
          </a:prstGeom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3</a:t>
            </a:fld>
            <a:endParaRPr lang="pt-PT"/>
          </a:p>
        </p:txBody>
      </p:sp>
      <p:sp>
        <p:nvSpPr>
          <p:cNvPr id="9" name="Seta: Curvada Para a Esquerda 8">
            <a:extLst>
              <a:ext uri="{FF2B5EF4-FFF2-40B4-BE49-F238E27FC236}">
                <a16:creationId xmlns:a16="http://schemas.microsoft.com/office/drawing/2014/main" id="{55F1DCA8-7637-1488-5AA4-6EDBFFEED5A5}"/>
              </a:ext>
            </a:extLst>
          </p:cNvPr>
          <p:cNvSpPr/>
          <p:nvPr/>
        </p:nvSpPr>
        <p:spPr>
          <a:xfrm>
            <a:off x="9903622" y="4679363"/>
            <a:ext cx="1422103" cy="1937751"/>
          </a:xfrm>
          <a:prstGeom prst="curvedLef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57688F1C-80BB-5257-538B-91149BCCD64E}"/>
              </a:ext>
            </a:extLst>
          </p:cNvPr>
          <p:cNvSpPr txBox="1"/>
          <p:nvPr/>
        </p:nvSpPr>
        <p:spPr>
          <a:xfrm>
            <a:off x="215898" y="7542665"/>
            <a:ext cx="12377153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800" dirty="0">
                <a:ea typeface="Calibri" panose="020F0502020204030204" pitchFamily="34" charset="0"/>
              </a:rPr>
              <a:t>This restores CP-symmetry but has other consequences:</a:t>
            </a:r>
            <a:endParaRPr lang="en-US" sz="41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sz="2800" dirty="0">
              <a:effectLst/>
              <a:ea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/>
            <a:endParaRPr lang="en-US" sz="2400" dirty="0"/>
          </a:p>
          <a:p>
            <a:pPr algn="l"/>
            <a:endParaRPr dirty="0"/>
          </a:p>
        </p:txBody>
      </p:sp>
      <p:sp>
        <p:nvSpPr>
          <p:cNvPr id="4" name="Seta: Em Ângulo Reto Para Cima 14">
            <a:extLst>
              <a:ext uri="{FF2B5EF4-FFF2-40B4-BE49-F238E27FC236}">
                <a16:creationId xmlns:a16="http://schemas.microsoft.com/office/drawing/2014/main" id="{46D4690D-D5D8-A72C-9BA1-D06C4E514931}"/>
              </a:ext>
            </a:extLst>
          </p:cNvPr>
          <p:cNvSpPr/>
          <p:nvPr/>
        </p:nvSpPr>
        <p:spPr>
          <a:xfrm rot="5400000">
            <a:off x="5979832" y="8204844"/>
            <a:ext cx="603721" cy="441415"/>
          </a:xfrm>
          <a:prstGeom prst="bentUp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F88552CD-B0C7-9D3A-B937-E0B4C03DEEB2}"/>
              </a:ext>
            </a:extLst>
          </p:cNvPr>
          <p:cNvSpPr txBox="1"/>
          <p:nvPr/>
        </p:nvSpPr>
        <p:spPr>
          <a:xfrm>
            <a:off x="6616877" y="8203333"/>
            <a:ext cx="6145539" cy="81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Modified Electromagnetic Theory!</a:t>
            </a:r>
          </a:p>
          <a:p>
            <a:pPr algn="l"/>
            <a:r>
              <a:rPr lang="en-US" sz="3200" b="1" dirty="0">
                <a:solidFill>
                  <a:srgbClr val="002060"/>
                </a:solidFill>
              </a:rPr>
              <a:t>New interactions!</a:t>
            </a:r>
          </a:p>
        </p:txBody>
      </p:sp>
    </p:spTree>
    <p:extLst>
      <p:ext uri="{BB962C8B-B14F-4D97-AF65-F5344CB8AC3E}">
        <p14:creationId xmlns:p14="http://schemas.microsoft.com/office/powerpoint/2010/main" val="33994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528B-A2BB-0100-910A-1B646F78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onclusions &amp; Future work">
            <a:extLst>
              <a:ext uri="{FF2B5EF4-FFF2-40B4-BE49-F238E27FC236}">
                <a16:creationId xmlns:a16="http://schemas.microsoft.com/office/drawing/2014/main" id="{144BC571-D393-9F8F-E683-C3797A6E4C9F}"/>
              </a:ext>
            </a:extLst>
          </p:cNvPr>
          <p:cNvSpPr txBox="1"/>
          <p:nvPr/>
        </p:nvSpPr>
        <p:spPr>
          <a:xfrm>
            <a:off x="0" y="0"/>
            <a:ext cx="13004800" cy="1892300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lnSpc>
                <a:spcPts val="6200"/>
              </a:lnSpc>
              <a:tabLst>
                <a:tab pos="1066800" algn="l"/>
                <a:tab pos="4660900" algn="l"/>
              </a:tabLst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 err="1"/>
              <a:t>fun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A8207-A602-4F01-BD7B-0D724A82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90" y="2885797"/>
            <a:ext cx="6230219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26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 in </a:t>
            </a:r>
            <a:r>
              <a:rPr lang="pt-PT" dirty="0" err="1"/>
              <a:t>Eletromagnetism</a:t>
            </a:r>
            <a:r>
              <a:rPr lang="pt-PT" dirty="0"/>
              <a:t>: A </a:t>
            </a:r>
            <a:r>
              <a:rPr lang="pt-PT" dirty="0" err="1"/>
              <a:t>simple</a:t>
            </a:r>
            <a:r>
              <a:rPr lang="pt-PT" dirty="0"/>
              <a:t> </a:t>
            </a:r>
            <a:r>
              <a:rPr lang="pt-PT" dirty="0" err="1"/>
              <a:t>example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4</a:t>
            </a:fld>
            <a:endParaRPr lang="pt-PT"/>
          </a:p>
        </p:txBody>
      </p:sp>
      <p:sp>
        <p:nvSpPr>
          <p:cNvPr id="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DAB00E7-26DC-C884-E780-AB10186A0A4D}"/>
              </a:ext>
            </a:extLst>
          </p:cNvPr>
          <p:cNvSpPr txBox="1"/>
          <p:nvPr/>
        </p:nvSpPr>
        <p:spPr>
          <a:xfrm>
            <a:off x="215899" y="1598782"/>
            <a:ext cx="123771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The introduction of the axion field results in 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Modified Electromagnetic Theory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l"/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C220A8-77DC-2EF1-F02B-95C2125AB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2" b="-1250"/>
          <a:stretch/>
        </p:blipFill>
        <p:spPr bwMode="auto">
          <a:xfrm>
            <a:off x="2716519" y="2480961"/>
            <a:ext cx="7889261" cy="1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Em Ângulo 4">
            <a:extLst>
              <a:ext uri="{FF2B5EF4-FFF2-40B4-BE49-F238E27FC236}">
                <a16:creationId xmlns:a16="http://schemas.microsoft.com/office/drawing/2014/main" id="{ED16788F-237A-EB17-43FC-F2BC0C2EAD51}"/>
              </a:ext>
            </a:extLst>
          </p:cNvPr>
          <p:cNvSpPr/>
          <p:nvPr/>
        </p:nvSpPr>
        <p:spPr>
          <a:xfrm rot="10800000">
            <a:off x="7177332" y="3526342"/>
            <a:ext cx="1764632" cy="1168289"/>
          </a:xfrm>
          <a:prstGeom prst="bentArrow">
            <a:avLst>
              <a:gd name="adj1" fmla="val 17000"/>
              <a:gd name="adj2" fmla="val 25000"/>
              <a:gd name="adj3" fmla="val 25000"/>
              <a:gd name="adj4" fmla="val 15750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4B0F226-179E-0208-9F9C-1848563D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41" y="3946588"/>
            <a:ext cx="5546975" cy="9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E813590E-CC7B-F034-2E5B-4AF546DA461F}"/>
              </a:ext>
            </a:extLst>
          </p:cNvPr>
          <p:cNvSpPr/>
          <p:nvPr/>
        </p:nvSpPr>
        <p:spPr>
          <a:xfrm>
            <a:off x="10013024" y="3526342"/>
            <a:ext cx="465221" cy="1639216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639B1D-E08B-83D5-16FB-80D7F708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35" y="5317958"/>
            <a:ext cx="4726001" cy="9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F3736298-E771-E885-1239-36A8E62DCB01}"/>
                  </a:ext>
                </a:extLst>
              </p:cNvPr>
              <p:cNvSpPr txBox="1"/>
              <p:nvPr/>
            </p:nvSpPr>
            <p:spPr>
              <a:xfrm>
                <a:off x="215899" y="6861603"/>
                <a:ext cx="12377153" cy="148758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pt-P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the axion-photon coupling parameter (dimensions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𝐸𝑛𝑒𝑟𝑔𝑦</m:t>
                        </m:r>
                      </m:e>
                      <m:sup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 This parameter defines the strength of the interaction with EM fields!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9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F3736298-E771-E885-1239-36A8E62DC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6861603"/>
                <a:ext cx="12377153" cy="1487587"/>
              </a:xfrm>
              <a:prstGeom prst="rect">
                <a:avLst/>
              </a:prstGeom>
              <a:blipFill>
                <a:blip r:embed="rId7"/>
                <a:stretch>
                  <a:fillRect l="-1182" t="-90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F880911B-42D4-F7DD-B425-2F6A8773340E}"/>
              </a:ext>
            </a:extLst>
          </p:cNvPr>
          <p:cNvSpPr txBox="1"/>
          <p:nvPr/>
        </p:nvSpPr>
        <p:spPr>
          <a:xfrm>
            <a:off x="9772650" y="8892169"/>
            <a:ext cx="3128211" cy="45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dirty="0"/>
              <a:t>* </a:t>
            </a:r>
            <a:r>
              <a:rPr lang="pt-PT" dirty="0" err="1"/>
              <a:t>written</a:t>
            </a:r>
            <a:r>
              <a:rPr lang="pt-PT" dirty="0"/>
              <a:t> in Natural </a:t>
            </a:r>
            <a:r>
              <a:rPr lang="pt-PT" dirty="0" err="1"/>
              <a:t>units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95DB4-3ADE-8521-D495-D5D86FF0C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74"/>
          <a:stretch/>
        </p:blipFill>
        <p:spPr bwMode="auto">
          <a:xfrm>
            <a:off x="2340645" y="2487549"/>
            <a:ext cx="338303" cy="10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/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Axions: New Field </a:t>
            </a:r>
            <a:r>
              <a:rPr lang="pt-PT" dirty="0" err="1"/>
              <a:t>Equations</a:t>
            </a:r>
            <a:endParaRPr lang="pt-PT" dirty="0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A9F2B1-3158-F30F-F72D-4F785BFE2F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5</a:t>
            </a:fld>
            <a:endParaRPr lang="pt-PT"/>
          </a:p>
        </p:txBody>
      </p:sp>
      <p:sp>
        <p:nvSpPr>
          <p:cNvPr id="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DAB00E7-26DC-C884-E780-AB10186A0A4D}"/>
              </a:ext>
            </a:extLst>
          </p:cNvPr>
          <p:cNvSpPr txBox="1"/>
          <p:nvPr/>
        </p:nvSpPr>
        <p:spPr>
          <a:xfrm>
            <a:off x="411747" y="1599485"/>
            <a:ext cx="123771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We can determine the Euler-Lagrange equations: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78FFDCD-5070-4A4E-838B-A086D37956FD}"/>
              </a:ext>
            </a:extLst>
          </p:cNvPr>
          <p:cNvSpPr/>
          <p:nvPr/>
        </p:nvSpPr>
        <p:spPr>
          <a:xfrm>
            <a:off x="428588" y="2868319"/>
            <a:ext cx="12188497" cy="3901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rgbClr val="FF6E00"/>
            </a:solidFill>
          </a:ln>
        </p:spPr>
        <p:txBody>
          <a:bodyPr lIns="63500" tIns="63500" rIns="63500" bIns="63500"/>
          <a:lstStyle/>
          <a:p>
            <a:pPr marL="53353" marR="53353" algn="l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" name="My main equation / result I want to point out">
            <a:extLst>
              <a:ext uri="{FF2B5EF4-FFF2-40B4-BE49-F238E27FC236}">
                <a16:creationId xmlns:a16="http://schemas.microsoft.com/office/drawing/2014/main" id="{72B9172F-8106-9174-F719-2B7804EA84D8}"/>
              </a:ext>
            </a:extLst>
          </p:cNvPr>
          <p:cNvSpPr/>
          <p:nvPr/>
        </p:nvSpPr>
        <p:spPr>
          <a:xfrm rot="21599995">
            <a:off x="411748" y="2230915"/>
            <a:ext cx="12222177" cy="584384"/>
          </a:xfrm>
          <a:prstGeom prst="roundRect">
            <a:avLst>
              <a:gd name="adj" fmla="val 0"/>
            </a:avLst>
          </a:prstGeom>
          <a:solidFill>
            <a:srgbClr val="FF6E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ts val="2800"/>
              </a:lnSpc>
              <a:tabLst>
                <a:tab pos="1066800" algn="l"/>
              </a:tabLst>
              <a:defRPr sz="24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sz="2800" dirty="0" err="1"/>
              <a:t>Modified</a:t>
            </a:r>
            <a:r>
              <a:rPr lang="pt-PT" sz="2800" dirty="0"/>
              <a:t> (</a:t>
            </a:r>
            <a:r>
              <a:rPr lang="pt-PT" sz="2800" dirty="0" err="1"/>
              <a:t>Symmetric</a:t>
            </a:r>
            <a:r>
              <a:rPr lang="pt-PT" sz="2800" dirty="0"/>
              <a:t>) </a:t>
            </a:r>
            <a:r>
              <a:rPr lang="pt-PT" sz="2800" dirty="0" err="1"/>
              <a:t>Maxwell’s</a:t>
            </a:r>
            <a:r>
              <a:rPr lang="pt-PT" sz="2800" dirty="0"/>
              <a:t> </a:t>
            </a:r>
            <a:r>
              <a:rPr lang="pt-PT" sz="2800" dirty="0" err="1"/>
              <a:t>equations</a:t>
            </a:r>
            <a:r>
              <a:rPr lang="pt-PT" sz="2800" dirty="0"/>
              <a:t> (in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absence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magnetic</a:t>
            </a:r>
            <a:r>
              <a:rPr lang="pt-PT" sz="2800" dirty="0"/>
              <a:t> </a:t>
            </a:r>
            <a:r>
              <a:rPr lang="pt-PT" sz="2800" dirty="0" err="1"/>
              <a:t>currents</a:t>
            </a:r>
            <a:r>
              <a:rPr lang="pt-PT" sz="2800" dirty="0"/>
              <a:t>)</a:t>
            </a:r>
            <a:endParaRPr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DA3A32-21AE-B4EC-E332-1B902612F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4"/>
          <a:stretch/>
        </p:blipFill>
        <p:spPr bwMode="auto">
          <a:xfrm>
            <a:off x="898357" y="3042037"/>
            <a:ext cx="8630653" cy="14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7D61209-B415-80BD-EB7B-F3D5D35D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51" y="4301738"/>
            <a:ext cx="8630653" cy="22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44994911-DFBF-5E49-D78D-BDBDAAF9CE77}"/>
              </a:ext>
            </a:extLst>
          </p:cNvPr>
          <p:cNvSpPr/>
          <p:nvPr/>
        </p:nvSpPr>
        <p:spPr>
          <a:xfrm>
            <a:off x="445428" y="7558193"/>
            <a:ext cx="12171657" cy="13130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rgbClr val="0FD833"/>
            </a:solidFill>
          </a:ln>
        </p:spPr>
        <p:txBody>
          <a:bodyPr lIns="63500" tIns="63500" rIns="63500" bIns="63500"/>
          <a:lstStyle/>
          <a:p>
            <a:pPr marL="53353" marR="53353" algn="l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y main equation / result I want to point out">
                <a:extLst>
                  <a:ext uri="{FF2B5EF4-FFF2-40B4-BE49-F238E27FC236}">
                    <a16:creationId xmlns:a16="http://schemas.microsoft.com/office/drawing/2014/main" id="{BF8D78AC-069B-300B-692E-D62725E3561D}"/>
                  </a:ext>
                </a:extLst>
              </p:cNvPr>
              <p:cNvSpPr/>
              <p:nvPr/>
            </p:nvSpPr>
            <p:spPr>
              <a:xfrm rot="21599995">
                <a:off x="428589" y="6920790"/>
                <a:ext cx="12205290" cy="584384"/>
              </a:xfrm>
              <a:prstGeom prst="roundRect">
                <a:avLst>
                  <a:gd name="adj" fmla="val 0"/>
                </a:avLst>
              </a:prstGeom>
              <a:solidFill>
                <a:srgbClr val="0FD833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lnSpc>
                    <a:spcPts val="2800"/>
                  </a:lnSpc>
                  <a:tabLst>
                    <a:tab pos="1066800" algn="l"/>
                  </a:tabLst>
                  <a:defRPr sz="2400" b="1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pt-PT" sz="2800" dirty="0"/>
                  <a:t>Klein-Gordon </a:t>
                </a:r>
                <a:r>
                  <a:rPr lang="pt-PT" sz="2800" dirty="0" err="1"/>
                  <a:t>equation</a:t>
                </a:r>
                <a:r>
                  <a:rPr lang="pt-PT" sz="2800" dirty="0"/>
                  <a:t> for </a:t>
                </a:r>
                <a14:m>
                  <m:oMath xmlns:m="http://schemas.openxmlformats.org/officeDocument/2006/math">
                    <m:r>
                      <a:rPr lang="pt-PT" sz="28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pt-PT" sz="2800" dirty="0"/>
                  <a:t> evolution</a:t>
                </a:r>
                <a:endParaRPr sz="2800" dirty="0"/>
              </a:p>
            </p:txBody>
          </p:sp>
        </mc:Choice>
        <mc:Fallback xmlns="">
          <p:sp>
            <p:nvSpPr>
              <p:cNvPr id="12" name="My main equation / result I want to point out">
                <a:extLst>
                  <a:ext uri="{FF2B5EF4-FFF2-40B4-BE49-F238E27FC236}">
                    <a16:creationId xmlns:a16="http://schemas.microsoft.com/office/drawing/2014/main" id="{BF8D78AC-069B-300B-692E-D62725E35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99995">
                <a:off x="428589" y="6920790"/>
                <a:ext cx="12205290" cy="584384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 t="-11340" b="-2268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>
            <a:extLst>
              <a:ext uri="{FF2B5EF4-FFF2-40B4-BE49-F238E27FC236}">
                <a16:creationId xmlns:a16="http://schemas.microsoft.com/office/drawing/2014/main" id="{8E4CB9A0-4C94-9E3C-3062-5B74721E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7" y="7778492"/>
            <a:ext cx="10122569" cy="8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5D6BC01-9F13-DA48-C135-90404A066BB5}"/>
              </a:ext>
            </a:extLst>
          </p:cNvPr>
          <p:cNvSpPr/>
          <p:nvPr/>
        </p:nvSpPr>
        <p:spPr>
          <a:xfrm>
            <a:off x="9501300" y="7492501"/>
            <a:ext cx="1620253" cy="1378783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Seta: Em Ângulo 13">
            <a:extLst>
              <a:ext uri="{FF2B5EF4-FFF2-40B4-BE49-F238E27FC236}">
                <a16:creationId xmlns:a16="http://schemas.microsoft.com/office/drawing/2014/main" id="{359ED6C6-9C90-C945-7D9B-159906CC8B65}"/>
              </a:ext>
            </a:extLst>
          </p:cNvPr>
          <p:cNvSpPr/>
          <p:nvPr/>
        </p:nvSpPr>
        <p:spPr>
          <a:xfrm>
            <a:off x="10264029" y="6208295"/>
            <a:ext cx="673768" cy="11229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9306"/>
            </a:avLst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38D390A-96C3-3C35-9E9E-BEF01539F938}"/>
              </a:ext>
            </a:extLst>
          </p:cNvPr>
          <p:cNvSpPr txBox="1"/>
          <p:nvPr/>
        </p:nvSpPr>
        <p:spPr>
          <a:xfrm>
            <a:off x="11079988" y="6001696"/>
            <a:ext cx="1711416" cy="8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sz="2800" dirty="0">
                <a:solidFill>
                  <a:srgbClr val="002060"/>
                </a:solidFill>
              </a:rPr>
              <a:t>Axial </a:t>
            </a:r>
          </a:p>
          <a:p>
            <a:pPr algn="l"/>
            <a:r>
              <a:rPr lang="pt-PT" sz="2800" dirty="0" err="1">
                <a:solidFill>
                  <a:srgbClr val="002060"/>
                </a:solidFill>
              </a:rPr>
              <a:t>coupling</a:t>
            </a:r>
            <a:r>
              <a:rPr lang="pt-PT" sz="2800" dirty="0">
                <a:solidFill>
                  <a:srgbClr val="002060"/>
                </a:solidFill>
              </a:rPr>
              <a:t>!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2E65-553D-BAB9-3D0F-80174CD7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8B9090BF-7E69-89DB-B808-4F2128DF5A13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/>
              <a:t>Quantum </a:t>
            </a:r>
            <a:r>
              <a:rPr lang="pt-PT" dirty="0" err="1"/>
              <a:t>Axion-Electrodynamics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4FEEF803-3DBA-6DC4-4B45-3D014772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D26C72C-227F-8CCD-49F7-5CDA53CDC4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6</a:t>
            </a:fld>
            <a:endParaRPr lang="pt-PT"/>
          </a:p>
        </p:txBody>
      </p:sp>
      <p:sp>
        <p:nvSpPr>
          <p:cNvPr id="10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59297064-8D80-708D-7019-55DE0960DED4}"/>
              </a:ext>
            </a:extLst>
          </p:cNvPr>
          <p:cNvSpPr txBox="1"/>
          <p:nvPr/>
        </p:nvSpPr>
        <p:spPr>
          <a:xfrm>
            <a:off x="9772650" y="8892169"/>
            <a:ext cx="3128211" cy="45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pt-PT" dirty="0"/>
              <a:t>* </a:t>
            </a:r>
            <a:r>
              <a:rPr lang="pt-PT" dirty="0" err="1"/>
              <a:t>written</a:t>
            </a:r>
            <a:r>
              <a:rPr lang="pt-PT" dirty="0"/>
              <a:t> in Natural </a:t>
            </a:r>
            <a:r>
              <a:rPr lang="pt-PT" dirty="0" err="1"/>
              <a:t>units</a:t>
            </a:r>
            <a:endParaRPr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3DCD0D-4078-2EEA-E817-8087789C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0" y="2388784"/>
            <a:ext cx="12801905" cy="711217"/>
          </a:xfrm>
          <a:prstGeom prst="rect">
            <a:avLst/>
          </a:prstGeom>
        </p:spPr>
      </p:pic>
      <p:sp>
        <p:nvSpPr>
          <p:cNvPr id="15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DE17F6A-94FE-1250-5B60-B16EB5448AB9}"/>
              </a:ext>
            </a:extLst>
          </p:cNvPr>
          <p:cNvSpPr txBox="1"/>
          <p:nvPr/>
        </p:nvSpPr>
        <p:spPr>
          <a:xfrm>
            <a:off x="173480" y="3727994"/>
            <a:ext cx="12377153" cy="45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/>
              <a:t>After</a:t>
            </a:r>
            <a:r>
              <a:rPr lang="pt-PT" sz="2800" dirty="0"/>
              <a:t> </a:t>
            </a:r>
            <a:r>
              <a:rPr lang="pt-PT" sz="2800" dirty="0" err="1"/>
              <a:t>using</a:t>
            </a:r>
            <a:r>
              <a:rPr lang="pt-PT" sz="2800" dirty="0"/>
              <a:t> t</a:t>
            </a:r>
            <a:r>
              <a:rPr lang="en-GB" sz="2800" dirty="0"/>
              <a:t>he </a:t>
            </a:r>
            <a:r>
              <a:rPr lang="en-GB" sz="2800" dirty="0" err="1"/>
              <a:t>Faddeev</a:t>
            </a:r>
            <a:r>
              <a:rPr lang="en-GB" sz="2800" dirty="0"/>
              <a:t>-Popov method for gauge fixing and integrating by parts</a:t>
            </a:r>
            <a:endParaRPr sz="2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304F977-D9D5-3255-EB54-566D3FC8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0" y="4599241"/>
            <a:ext cx="11427129" cy="1748112"/>
          </a:xfrm>
          <a:prstGeom prst="rect">
            <a:avLst/>
          </a:prstGeom>
        </p:spPr>
      </p:pic>
      <p:sp>
        <p:nvSpPr>
          <p:cNvPr id="20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37061F6-FEB5-A6C6-FD80-E444D43460A5}"/>
              </a:ext>
            </a:extLst>
          </p:cNvPr>
          <p:cNvSpPr txBox="1"/>
          <p:nvPr/>
        </p:nvSpPr>
        <p:spPr>
          <a:xfrm>
            <a:off x="9658350" y="7161795"/>
            <a:ext cx="455929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free-field lagrangian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9441C760-1264-8E38-12A5-0524C71107F0}"/>
              </a:ext>
            </a:extLst>
          </p:cNvPr>
          <p:cNvSpPr/>
          <p:nvPr/>
        </p:nvSpPr>
        <p:spPr>
          <a:xfrm>
            <a:off x="11015244" y="5561004"/>
            <a:ext cx="478256" cy="586455"/>
          </a:xfrm>
          <a:prstGeom prst="down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Parêntese direito 21">
            <a:extLst>
              <a:ext uri="{FF2B5EF4-FFF2-40B4-BE49-F238E27FC236}">
                <a16:creationId xmlns:a16="http://schemas.microsoft.com/office/drawing/2014/main" id="{F89FAED1-C5FB-4C4C-BD81-4F20F7183B6D}"/>
              </a:ext>
            </a:extLst>
          </p:cNvPr>
          <p:cNvSpPr/>
          <p:nvPr/>
        </p:nvSpPr>
        <p:spPr>
          <a:xfrm rot="5400000">
            <a:off x="5988453" y="-58910"/>
            <a:ext cx="455959" cy="10634814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</a:endParaRPr>
          </a:p>
        </p:txBody>
      </p:sp>
      <p:pic>
        <p:nvPicPr>
          <p:cNvPr id="24" name="Imagem 23" descr="Uma imagem com Tipo de letra, escrita à mão, tipografia, file&#10;&#10;Descrição gerada automaticamente">
            <a:extLst>
              <a:ext uri="{FF2B5EF4-FFF2-40B4-BE49-F238E27FC236}">
                <a16:creationId xmlns:a16="http://schemas.microsoft.com/office/drawing/2014/main" id="{9CFD55FE-8CAD-9A64-1E3D-F900EF2D8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36" y="6333044"/>
            <a:ext cx="3734064" cy="643166"/>
          </a:xfrm>
          <a:prstGeom prst="rect">
            <a:avLst/>
          </a:prstGeom>
        </p:spPr>
      </p:pic>
      <p:sp>
        <p:nvSpPr>
          <p:cNvPr id="25" name="Parêntese direito 24">
            <a:extLst>
              <a:ext uri="{FF2B5EF4-FFF2-40B4-BE49-F238E27FC236}">
                <a16:creationId xmlns:a16="http://schemas.microsoft.com/office/drawing/2014/main" id="{8AC7276C-B9FE-AABA-B8F6-DD54256518A5}"/>
              </a:ext>
            </a:extLst>
          </p:cNvPr>
          <p:cNvSpPr/>
          <p:nvPr/>
        </p:nvSpPr>
        <p:spPr>
          <a:xfrm rot="5400000">
            <a:off x="3791097" y="2982673"/>
            <a:ext cx="329904" cy="6261101"/>
          </a:xfrm>
          <a:prstGeom prst="rightBracket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2014991E-53E0-1716-BFFD-CA3355070E23}"/>
              </a:ext>
            </a:extLst>
          </p:cNvPr>
          <p:cNvSpPr/>
          <p:nvPr/>
        </p:nvSpPr>
        <p:spPr>
          <a:xfrm>
            <a:off x="3678821" y="6333933"/>
            <a:ext cx="478256" cy="586455"/>
          </a:xfrm>
          <a:prstGeom prst="downArrow">
            <a:avLst/>
          </a:prstGeom>
          <a:solidFill>
            <a:srgbClr val="C0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8" name="Imagem 27" descr="Uma imagem com Tipo de letra, file, escrita à mão, tipografia&#10;&#10;Descrição gerada automaticamente">
            <a:extLst>
              <a:ext uri="{FF2B5EF4-FFF2-40B4-BE49-F238E27FC236}">
                <a16:creationId xmlns:a16="http://schemas.microsoft.com/office/drawing/2014/main" id="{25E970E1-63A5-FE4A-87EE-4DDB62BE7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21" y="6958397"/>
            <a:ext cx="4672255" cy="586455"/>
          </a:xfrm>
          <a:prstGeom prst="rect">
            <a:avLst/>
          </a:prstGeom>
        </p:spPr>
      </p:pic>
      <p:sp>
        <p:nvSpPr>
          <p:cNvPr id="29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602CE78-C038-2320-D47E-93698DA092F3}"/>
              </a:ext>
            </a:extLst>
          </p:cNvPr>
          <p:cNvSpPr txBox="1"/>
          <p:nvPr/>
        </p:nvSpPr>
        <p:spPr>
          <a:xfrm>
            <a:off x="2616198" y="7638357"/>
            <a:ext cx="260349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Interaction part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FF780C41-064B-FE19-A0C9-8CB58F6017AE}"/>
              </a:ext>
            </a:extLst>
          </p:cNvPr>
          <p:cNvSpPr txBox="1"/>
          <p:nvPr/>
        </p:nvSpPr>
        <p:spPr>
          <a:xfrm>
            <a:off x="173481" y="1593695"/>
            <a:ext cx="123771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We can write the Lagrangian density of our theory: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7697-2A0C-5F17-5864-731FCB2E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Key message I want to convey">
                <a:extLst>
                  <a:ext uri="{FF2B5EF4-FFF2-40B4-BE49-F238E27FC236}">
                    <a16:creationId xmlns:a16="http://schemas.microsoft.com/office/drawing/2014/main" id="{5A6C4833-1A69-A12B-3EC3-1E7AD3771F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004800" cy="1212948"/>
              </a:xfrm>
              <a:prstGeom prst="rect">
                <a:avLst/>
              </a:prstGeom>
              <a:solidFill>
                <a:srgbClr val="009DE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63500" tIns="63500" rIns="63500" bIns="63500" anchor="ctr"/>
              <a:lstStyle>
                <a:lvl1pPr marL="53353" marR="53353" algn="l" defTabSz="1206500">
                  <a:defRPr sz="44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pt-PT" dirty="0"/>
                  <a:t>Generating </a:t>
                </a:r>
                <a:r>
                  <a:rPr lang="pt-PT" dirty="0" err="1"/>
                  <a:t>Functional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73" name="Key message I want to convey">
                <a:extLst>
                  <a:ext uri="{FF2B5EF4-FFF2-40B4-BE49-F238E27FC236}">
                    <a16:creationId xmlns:a16="http://schemas.microsoft.com/office/drawing/2014/main" id="{5A6C4833-1A69-A12B-3EC3-1E7AD3771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004800" cy="1212948"/>
              </a:xfrm>
              <a:prstGeom prst="rect">
                <a:avLst/>
              </a:prstGeom>
              <a:blipFill>
                <a:blip r:embed="rId2"/>
                <a:stretch>
                  <a:fillRect l="-1688" b="-55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6683F6AB-9A10-81C8-F54A-C4E1EA3D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EBAAFA2-D06B-5E06-B225-9AF22DC5D9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7</a:t>
            </a:fld>
            <a:endParaRPr lang="pt-PT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DD4DDFDE-29D1-7704-611F-51866B18CE95}"/>
              </a:ext>
            </a:extLst>
          </p:cNvPr>
          <p:cNvSpPr txBox="1"/>
          <p:nvPr/>
        </p:nvSpPr>
        <p:spPr>
          <a:xfrm>
            <a:off x="364623" y="1497885"/>
            <a:ext cx="123771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By definition, this is given by: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DCE103-9811-7F6A-ED87-C9464FB0D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033387"/>
            <a:ext cx="12949437" cy="1012847"/>
          </a:xfrm>
          <a:prstGeom prst="rect">
            <a:avLst/>
          </a:prstGeom>
        </p:spPr>
      </p:pic>
      <p:pic>
        <p:nvPicPr>
          <p:cNvPr id="12" name="Imagem 11" descr="Uma imagem com Tipo de letra, branco, caligrafia, texto&#10;&#10;Descrição gerada automaticamente">
            <a:extLst>
              <a:ext uri="{FF2B5EF4-FFF2-40B4-BE49-F238E27FC236}">
                <a16:creationId xmlns:a16="http://schemas.microsoft.com/office/drawing/2014/main" id="{38194508-2103-F950-8F73-1DC53037D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5" y="3921232"/>
            <a:ext cx="3511730" cy="1155759"/>
          </a:xfrm>
          <a:prstGeom prst="rect">
            <a:avLst/>
          </a:prstGeom>
        </p:spPr>
      </p:pic>
      <p:pic>
        <p:nvPicPr>
          <p:cNvPr id="16" name="Imagem 15" descr="Uma imagem com Tipo de letra, texto, escrita à mão, caligrafia&#10;&#10;Descrição gerada automaticamente">
            <a:extLst>
              <a:ext uri="{FF2B5EF4-FFF2-40B4-BE49-F238E27FC236}">
                <a16:creationId xmlns:a16="http://schemas.microsoft.com/office/drawing/2014/main" id="{279566B2-AF48-D08B-7BBB-9DE064DCE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65" y="3935884"/>
            <a:ext cx="3271936" cy="1155759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EBAEE6D0-0F10-5109-E135-AAE97E99F5FF}"/>
              </a:ext>
            </a:extLst>
          </p:cNvPr>
          <p:cNvSpPr/>
          <p:nvPr/>
        </p:nvSpPr>
        <p:spPr>
          <a:xfrm rot="16200000">
            <a:off x="8597922" y="3991997"/>
            <a:ext cx="455030" cy="1043532"/>
          </a:xfrm>
          <a:prstGeom prst="down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7" name="Imagem 26" descr="Uma imagem com esboço, caligrafia, design&#10;&#10;Descrição gerada automaticamente">
            <a:extLst>
              <a:ext uri="{FF2B5EF4-FFF2-40B4-BE49-F238E27FC236}">
                <a16:creationId xmlns:a16="http://schemas.microsoft.com/office/drawing/2014/main" id="{59B042AD-5D3E-F6B9-3AC5-0349C5F09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4116176"/>
            <a:ext cx="817486" cy="795089"/>
          </a:xfrm>
          <a:prstGeom prst="rect">
            <a:avLst/>
          </a:prstGeom>
        </p:spPr>
      </p:pic>
      <p:sp>
        <p:nvSpPr>
          <p:cNvPr id="30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7376070C-BC9A-4192-78A9-635925C388C1}"/>
              </a:ext>
            </a:extLst>
          </p:cNvPr>
          <p:cNvSpPr txBox="1"/>
          <p:nvPr/>
        </p:nvSpPr>
        <p:spPr>
          <a:xfrm>
            <a:off x="364623" y="6031975"/>
            <a:ext cx="123771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We only need the Generating Functional of the Free Theory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dirty="0"/>
          </a:p>
        </p:txBody>
      </p:sp>
      <p:pic>
        <p:nvPicPr>
          <p:cNvPr id="32" name="Imagem 31" descr="Uma imagem com texto, Tipo de letra, escrita à mão, file&#10;&#10;Descrição gerada automaticamente">
            <a:extLst>
              <a:ext uri="{FF2B5EF4-FFF2-40B4-BE49-F238E27FC236}">
                <a16:creationId xmlns:a16="http://schemas.microsoft.com/office/drawing/2014/main" id="{CB108A74-E1E3-8A96-A185-28EC2F7CD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1" y="6597798"/>
            <a:ext cx="11817957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13E7A-D5AC-2FC2-B7C0-3A1FDECD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DEC16746-81E6-F538-8A22-7063B3B6D29A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: General Formula </a:t>
            </a:r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7AF0FF90-1860-38C9-3330-1A22EF0F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04E3A2B-3900-B9D8-9995-F676482573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8</a:t>
            </a:fld>
            <a:endParaRPr lang="pt-PT"/>
          </a:p>
        </p:txBody>
      </p:sp>
      <p:sp>
        <p:nvSpPr>
          <p:cNvPr id="3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946C4BD3-0EAF-20AC-AD64-30A600B341C9}"/>
              </a:ext>
            </a:extLst>
          </p:cNvPr>
          <p:cNvSpPr txBox="1"/>
          <p:nvPr/>
        </p:nvSpPr>
        <p:spPr>
          <a:xfrm>
            <a:off x="364623" y="1497885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Going back to the second equation</a:t>
            </a:r>
            <a:endParaRPr dirty="0"/>
          </a:p>
        </p:txBody>
      </p:sp>
      <p:pic>
        <p:nvPicPr>
          <p:cNvPr id="12" name="Imagem 11" descr="Uma imagem com Tipo de letra, branco, caligrafia, texto&#10;&#10;Descrição gerada automaticamente">
            <a:extLst>
              <a:ext uri="{FF2B5EF4-FFF2-40B4-BE49-F238E27FC236}">
                <a16:creationId xmlns:a16="http://schemas.microsoft.com/office/drawing/2014/main" id="{93227C49-E64D-BBEB-2EE5-5A32099FA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20" y="1978081"/>
            <a:ext cx="3511730" cy="1155759"/>
          </a:xfrm>
          <a:prstGeom prst="rect">
            <a:avLst/>
          </a:prstGeom>
        </p:spPr>
      </p:pic>
      <p:pic>
        <p:nvPicPr>
          <p:cNvPr id="16" name="Imagem 15" descr="Uma imagem com Tipo de letra, texto, escrita à mão, caligrafia&#10;&#10;Descrição gerada automaticamente">
            <a:extLst>
              <a:ext uri="{FF2B5EF4-FFF2-40B4-BE49-F238E27FC236}">
                <a16:creationId xmlns:a16="http://schemas.microsoft.com/office/drawing/2014/main" id="{97E0EA1B-4493-6305-9754-F16F51D3A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992733"/>
            <a:ext cx="3271936" cy="11557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23702C9-835F-5C00-880B-8B658F3FA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6" t="16129" b="8528"/>
          <a:stretch/>
        </p:blipFill>
        <p:spPr>
          <a:xfrm>
            <a:off x="8802537" y="2242908"/>
            <a:ext cx="2083031" cy="74769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E28E7C-CB74-6688-C052-B91E05A5D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180" y="2338822"/>
            <a:ext cx="573137" cy="4801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16551E6-4F9A-B1D3-C8AA-7DC322973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460" y="3957648"/>
            <a:ext cx="9729879" cy="1155759"/>
          </a:xfrm>
          <a:prstGeom prst="rect">
            <a:avLst/>
          </a:prstGeom>
        </p:spPr>
      </p:pic>
      <p:sp>
        <p:nvSpPr>
          <p:cNvPr id="15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ADECE549-DC01-8586-F9D0-C42D97241EA3}"/>
              </a:ext>
            </a:extLst>
          </p:cNvPr>
          <p:cNvSpPr txBox="1"/>
          <p:nvPr/>
        </p:nvSpPr>
        <p:spPr>
          <a:xfrm>
            <a:off x="364623" y="5358975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Such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that</a:t>
            </a:r>
            <a:r>
              <a:rPr lang="pt-PT" sz="2800" dirty="0">
                <a:solidFill>
                  <a:schemeClr val="tx1"/>
                </a:solidFill>
              </a:rPr>
              <a:t>..</a:t>
            </a:r>
            <a:endParaRPr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7BB5EF8-486E-8DC3-0B5E-BBD9090D1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69" y="5959280"/>
            <a:ext cx="12381461" cy="155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5F1B2FF4-FA99-3192-B2C2-396249668FE3}"/>
                  </a:ext>
                </a:extLst>
              </p:cNvPr>
              <p:cNvSpPr txBox="1"/>
              <p:nvPr/>
            </p:nvSpPr>
            <p:spPr>
              <a:xfrm>
                <a:off x="364622" y="3504563"/>
                <a:ext cx="12377153" cy="4801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457200" indent="-457200" algn="l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tx1"/>
                    </a:solidFill>
                  </a:rPr>
                  <a:t>We need to 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pt-PT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5F1B2FF4-FA99-3192-B2C2-39624966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22" y="3504563"/>
                <a:ext cx="12377153" cy="480196"/>
              </a:xfrm>
              <a:prstGeom prst="rect">
                <a:avLst/>
              </a:prstGeom>
              <a:blipFill>
                <a:blip r:embed="rId9"/>
                <a:stretch>
                  <a:fillRect l="-1182" t="-27848" b="-291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0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F0858-3E82-5453-D2CF-94A9CEC7C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Key message I want to convey">
            <a:extLst>
              <a:ext uri="{FF2B5EF4-FFF2-40B4-BE49-F238E27FC236}">
                <a16:creationId xmlns:a16="http://schemas.microsoft.com/office/drawing/2014/main" id="{5ACD691C-A953-02C4-896A-09B6D4CEADB9}"/>
              </a:ext>
            </a:extLst>
          </p:cNvPr>
          <p:cNvSpPr txBox="1"/>
          <p:nvPr/>
        </p:nvSpPr>
        <p:spPr>
          <a:xfrm>
            <a:off x="0" y="0"/>
            <a:ext cx="13004800" cy="1212948"/>
          </a:xfrm>
          <a:prstGeom prst="rect">
            <a:avLst/>
          </a:prstGeom>
          <a:solidFill>
            <a:srgbClr val="009D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500" tIns="63500" rIns="63500" bIns="63500" anchor="ctr"/>
          <a:lstStyle>
            <a:lvl1pPr marL="53353" marR="53353" algn="l" defTabSz="12065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t-PT" dirty="0" err="1"/>
              <a:t>Correlation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 in QED + </a:t>
            </a:r>
            <a:r>
              <a:rPr lang="pt-PT" dirty="0" err="1"/>
              <a:t>Axion</a:t>
            </a:r>
            <a:endParaRPr lang="pt-PT" dirty="0"/>
          </a:p>
        </p:txBody>
      </p:sp>
      <p:pic>
        <p:nvPicPr>
          <p:cNvPr id="274" name="Image" descr="Image">
            <a:extLst>
              <a:ext uri="{FF2B5EF4-FFF2-40B4-BE49-F238E27FC236}">
                <a16:creationId xmlns:a16="http://schemas.microsoft.com/office/drawing/2014/main" id="{425B1CE5-0265-289D-F9E7-3E60C247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0" y="98473"/>
            <a:ext cx="841536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260680D-A563-3728-6272-7EAB86F83A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9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C8CFEE8A-BB31-F49C-8703-CDA6E975CD3C}"/>
                  </a:ext>
                </a:extLst>
              </p:cNvPr>
              <p:cNvSpPr txBox="1"/>
              <p:nvPr/>
            </p:nvSpPr>
            <p:spPr>
              <a:xfrm>
                <a:off x="311669" y="1712254"/>
                <a:ext cx="12377153" cy="4827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pt-PT" sz="2800" dirty="0">
                    <a:solidFill>
                      <a:schemeClr val="tx1"/>
                    </a:solidFill>
                  </a:rPr>
                  <a:t>In QED,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the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only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coupling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constant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is</a:t>
                </a:r>
                <a:r>
                  <a:rPr lang="pt-PT" sz="2800" dirty="0">
                    <a:solidFill>
                      <a:schemeClr val="tx1"/>
                    </a:solidFill>
                  </a:rPr>
                  <a:t>										</a:t>
                </a:r>
                <a:r>
                  <a:rPr lang="pt-PT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5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C8CFEE8A-BB31-F49C-8703-CDA6E975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9" y="1712254"/>
                <a:ext cx="12377153" cy="482761"/>
              </a:xfrm>
              <a:prstGeom prst="rect">
                <a:avLst/>
              </a:prstGeom>
              <a:blipFill>
                <a:blip r:embed="rId3"/>
                <a:stretch>
                  <a:fillRect l="-1182" t="-27848" b="-291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44D0CECF-91C9-FB6D-D39D-51E923ADA54F}"/>
              </a:ext>
            </a:extLst>
          </p:cNvPr>
          <p:cNvSpPr txBox="1"/>
          <p:nvPr/>
        </p:nvSpPr>
        <p:spPr>
          <a:xfrm>
            <a:off x="311669" y="2385278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>
                <a:solidFill>
                  <a:schemeClr val="tx1"/>
                </a:solidFill>
              </a:rPr>
              <a:t>When </a:t>
            </a:r>
            <a:r>
              <a:rPr lang="pt-PT" sz="2800" dirty="0" err="1">
                <a:solidFill>
                  <a:schemeClr val="tx1"/>
                </a:solidFill>
              </a:rPr>
              <a:t>we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add</a:t>
            </a:r>
            <a:r>
              <a:rPr lang="pt-PT" sz="2800" dirty="0">
                <a:solidFill>
                  <a:schemeClr val="tx1"/>
                </a:solidFill>
              </a:rPr>
              <a:t> Axions: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8C8AED4-D0D9-75BB-3AB2-71AD27356BAE}"/>
                  </a:ext>
                </a:extLst>
              </p:cNvPr>
              <p:cNvSpPr txBox="1"/>
              <p:nvPr/>
            </p:nvSpPr>
            <p:spPr>
              <a:xfrm>
                <a:off x="8918736" y="2181613"/>
                <a:ext cx="3860800" cy="7059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pt-PT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t-PT" sz="3600" dirty="0">
                    <a:solidFill>
                      <a:schemeClr val="tx1"/>
                    </a:solidFill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PT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𝜑𝛾</m:t>
                        </m:r>
                      </m:sub>
                    </m:sSub>
                  </m:oMath>
                </a14:m>
                <a:r>
                  <a:rPr lang="pt-PT" sz="3600" dirty="0"/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PT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pt-PT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8C8AED4-D0D9-75BB-3AB2-71AD2735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736" y="2181613"/>
                <a:ext cx="3860800" cy="705962"/>
              </a:xfrm>
              <a:prstGeom prst="rect">
                <a:avLst/>
              </a:prstGeom>
              <a:blipFill>
                <a:blip r:embed="rId4"/>
                <a:stretch>
                  <a:fillRect t="-12931" b="-2327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orem ipsum dolor sit amet, consectetuer adipiscing elit. Aenean commodo ligula eget dolor. Aenean massa. Cum sociis natoque penatibus et magnis dis parturient montes, nascetur ridiculus mus.">
            <a:extLst>
              <a:ext uri="{FF2B5EF4-FFF2-40B4-BE49-F238E27FC236}">
                <a16:creationId xmlns:a16="http://schemas.microsoft.com/office/drawing/2014/main" id="{C602759F-918A-C4E3-8696-388F2247FDFC}"/>
              </a:ext>
            </a:extLst>
          </p:cNvPr>
          <p:cNvSpPr txBox="1"/>
          <p:nvPr/>
        </p:nvSpPr>
        <p:spPr>
          <a:xfrm>
            <a:off x="311669" y="3196374"/>
            <a:ext cx="12377153" cy="4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457200">
              <a:lnSpc>
                <a:spcPts val="2700"/>
              </a:lnSpc>
              <a:tabLst>
                <a:tab pos="1066800" algn="l"/>
              </a:tabLst>
              <a:defRPr sz="2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PT" sz="2800" dirty="0" err="1">
                <a:solidFill>
                  <a:schemeClr val="tx1"/>
                </a:solidFill>
              </a:rPr>
              <a:t>Solution</a:t>
            </a:r>
            <a:r>
              <a:rPr lang="pt-PT" sz="2800" dirty="0">
                <a:solidFill>
                  <a:schemeClr val="tx1"/>
                </a:solidFill>
              </a:rPr>
              <a:t>: </a:t>
            </a:r>
            <a:r>
              <a:rPr lang="pt-PT" sz="2800" dirty="0" err="1">
                <a:solidFill>
                  <a:schemeClr val="tx1"/>
                </a:solidFill>
              </a:rPr>
              <a:t>Expand</a:t>
            </a:r>
            <a:r>
              <a:rPr lang="pt-PT" sz="2800" dirty="0">
                <a:solidFill>
                  <a:schemeClr val="tx1"/>
                </a:solidFill>
              </a:rPr>
              <a:t> in </a:t>
            </a:r>
            <a:r>
              <a:rPr lang="pt-PT" sz="2800" dirty="0" err="1">
                <a:solidFill>
                  <a:schemeClr val="tx1"/>
                </a:solidFill>
              </a:rPr>
              <a:t>all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of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them</a:t>
            </a:r>
            <a:r>
              <a:rPr lang="pt-PT" sz="2800" dirty="0">
                <a:solidFill>
                  <a:schemeClr val="tx1"/>
                </a:solidFill>
              </a:rPr>
              <a:t>!</a:t>
            </a:r>
            <a:endParaRPr sz="2800" dirty="0"/>
          </a:p>
        </p:txBody>
      </p:sp>
      <p:sp>
        <p:nvSpPr>
          <p:cNvPr id="11" name="Seta: Em Ângulo 10">
            <a:extLst>
              <a:ext uri="{FF2B5EF4-FFF2-40B4-BE49-F238E27FC236}">
                <a16:creationId xmlns:a16="http://schemas.microsoft.com/office/drawing/2014/main" id="{FF74312D-5C79-5DFE-4204-544F8809241D}"/>
              </a:ext>
            </a:extLst>
          </p:cNvPr>
          <p:cNvSpPr/>
          <p:nvPr/>
        </p:nvSpPr>
        <p:spPr>
          <a:xfrm rot="5400000">
            <a:off x="5616742" y="3066549"/>
            <a:ext cx="673768" cy="11229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9306"/>
            </a:avLst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CF806B6-1C23-BE9D-C13D-C634D5056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40" y="4343400"/>
            <a:ext cx="12487320" cy="100332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AD114AC-1A31-CCEF-24EA-96504A377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986" y="5408086"/>
            <a:ext cx="2641590" cy="853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DAAFE1FF-786B-4439-560C-02763466C804}"/>
                  </a:ext>
                </a:extLst>
              </p:cNvPr>
              <p:cNvSpPr txBox="1"/>
              <p:nvPr/>
            </p:nvSpPr>
            <p:spPr>
              <a:xfrm>
                <a:off x="311668" y="6699490"/>
                <a:ext cx="12377153" cy="4893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>
                <a:lvl1pPr defTabSz="457200">
                  <a:lnSpc>
                    <a:spcPts val="2700"/>
                  </a:lnSpc>
                  <a:tabLst>
                    <a:tab pos="1066800" algn="l"/>
                  </a:tabLst>
                  <a:defRPr sz="23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pt-PT" sz="2800" dirty="0" err="1">
                    <a:solidFill>
                      <a:schemeClr val="tx1"/>
                    </a:solidFill>
                  </a:rPr>
                  <a:t>Thus</a:t>
                </a:r>
                <a:r>
                  <a:rPr lang="pt-PT" sz="2800" dirty="0">
                    <a:solidFill>
                      <a:schemeClr val="tx1"/>
                    </a:solidFill>
                  </a:rPr>
                  <a:t>,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up</a:t>
                </a:r>
                <a:r>
                  <a:rPr lang="pt-PT" sz="2800" dirty="0">
                    <a:solidFill>
                      <a:schemeClr val="tx1"/>
                    </a:solidFill>
                  </a:rPr>
                  <a:t> to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first</a:t>
                </a:r>
                <a:r>
                  <a:rPr lang="pt-PT" sz="2800" dirty="0">
                    <a:solidFill>
                      <a:schemeClr val="tx1"/>
                    </a:solidFill>
                  </a:rPr>
                  <a:t> </a:t>
                </a:r>
                <a:r>
                  <a:rPr lang="pt-PT" sz="2800" dirty="0" err="1">
                    <a:solidFill>
                      <a:schemeClr val="tx1"/>
                    </a:solidFill>
                  </a:rPr>
                  <a:t>order</a:t>
                </a:r>
                <a:r>
                  <a:rPr lang="pt-PT" sz="2800" dirty="0">
                    <a:solidFill>
                      <a:schemeClr val="tx1"/>
                    </a:solidFill>
                  </a:rPr>
                  <a:t>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pt-PT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𝜑𝛾</m:t>
                        </m:r>
                      </m:sub>
                      <m:sup>
                        <m:r>
                          <a:rPr lang="pt-PT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pt-PT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𝜑𝜓</m:t>
                        </m:r>
                      </m:sub>
                      <m:sup>
                        <m:r>
                          <a:rPr lang="pt-PT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pt-PT" sz="2800" dirty="0">
                    <a:solidFill>
                      <a:schemeClr val="tx1"/>
                    </a:solidFill>
                  </a:rPr>
                  <a:t>)</a:t>
                </a:r>
                <a:endParaRPr sz="2800" dirty="0"/>
              </a:p>
            </p:txBody>
          </p:sp>
        </mc:Choice>
        <mc:Fallback xmlns="">
          <p:sp>
            <p:nvSpPr>
              <p:cNvPr id="21" name="Lorem ipsum dolor sit amet, consectetuer adipiscing elit. Aenean commodo ligula eget dolor. Aenean massa. Cum sociis natoque penatibus et magnis dis parturient montes, nascetur ridiculus mus.">
                <a:extLst>
                  <a:ext uri="{FF2B5EF4-FFF2-40B4-BE49-F238E27FC236}">
                    <a16:creationId xmlns:a16="http://schemas.microsoft.com/office/drawing/2014/main" id="{DAAFE1FF-786B-4439-560C-02763466C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8" y="6699490"/>
                <a:ext cx="12377153" cy="489365"/>
              </a:xfrm>
              <a:prstGeom prst="rect">
                <a:avLst/>
              </a:prstGeom>
              <a:blipFill>
                <a:blip r:embed="rId8"/>
                <a:stretch>
                  <a:fillRect l="-1182" t="-31250" b="-237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206AD877-6613-555F-9AC4-DD31B77D91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84826" b="-40526"/>
          <a:stretch/>
        </p:blipFill>
        <p:spPr>
          <a:xfrm>
            <a:off x="3903576" y="6652855"/>
            <a:ext cx="340222" cy="779447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23E5F9A9-382B-035A-1CB3-CC44933C5258}"/>
              </a:ext>
            </a:extLst>
          </p:cNvPr>
          <p:cNvSpPr/>
          <p:nvPr/>
        </p:nvSpPr>
        <p:spPr>
          <a:xfrm>
            <a:off x="155073" y="7450205"/>
            <a:ext cx="12732252" cy="14366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lIns="63500" tIns="63500" rIns="63500" bIns="63500"/>
          <a:lstStyle/>
          <a:p>
            <a:pPr marL="53353" marR="53353" algn="l" defTabSz="1206500">
              <a:defRPr sz="2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67D8A56-77FD-4336-9D6D-5ADCA6CE78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68" y="7581269"/>
            <a:ext cx="12393085" cy="10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9" grpId="0" animBg="1"/>
      <p:bldP spid="11" grpId="0" animBg="1"/>
      <p:bldP spid="21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1089</Words>
  <Application>Microsoft Office PowerPoint</Application>
  <PresentationFormat>Custom</PresentationFormat>
  <Paragraphs>188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DesyNeueHelveticaWFS-55Rm</vt:lpstr>
      <vt:lpstr>Gill Sans</vt:lpstr>
      <vt:lpstr>Helvetica Light</vt:lpstr>
      <vt:lpstr>Helvetica Neue</vt:lpstr>
      <vt:lpstr>Quicksand</vt:lpstr>
      <vt:lpstr>Calibri</vt:lpstr>
      <vt:lpstr>Cambria Math</vt:lpstr>
      <vt:lpstr>Helvetica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gonçalves</dc:creator>
  <cp:lastModifiedBy>Théo Chédid Abounnasr Martins</cp:lastModifiedBy>
  <cp:revision>63</cp:revision>
  <dcterms:modified xsi:type="dcterms:W3CDTF">2024-06-12T22:12:48Z</dcterms:modified>
</cp:coreProperties>
</file>