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CC00CC"/>
    <a:srgbClr val="F3F5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89" autoAdjust="0"/>
    <p:restoredTop sz="94687"/>
  </p:normalViewPr>
  <p:slideViewPr>
    <p:cSldViewPr snapToGrid="0">
      <p:cViewPr varScale="1">
        <p:scale>
          <a:sx n="106" d="100"/>
          <a:sy n="106" d="100"/>
        </p:scale>
        <p:origin x="120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7E465-1A6D-4D91-90C5-E445ED3DD779}" type="datetimeFigureOut">
              <a:rPr lang="LID4096" smtClean="0"/>
              <a:t>12/22/2023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647F2-3A45-4DF6-9BF9-4E3AA75AB4C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74231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4778" y="278874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4778" y="396830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7E5D-0D91-41BC-B19B-21715D214B1B}" type="datetime1">
              <a:rPr lang="LID4096" smtClean="0"/>
              <a:t>12/22/2023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I.Velkovska, Radiation hardness studies of HAB HPK sensors , 43Rd RD50 workshop</a:t>
            </a:r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‹#›</a:t>
            </a:fld>
            <a:endParaRPr lang="LID4096"/>
          </a:p>
        </p:txBody>
      </p:sp>
      <p:cxnSp>
        <p:nvCxnSpPr>
          <p:cNvPr id="9" name="Straight Connector 8"/>
          <p:cNvCxnSpPr/>
          <p:nvPr/>
        </p:nvCxnSpPr>
        <p:spPr>
          <a:xfrm>
            <a:off x="1097280" y="3888283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52050A4C-AC82-433F-8252-8142363E57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64177" y="0"/>
            <a:ext cx="466682" cy="52112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6A1EE7-D528-424E-9740-AE73B85D9016}"/>
              </a:ext>
            </a:extLst>
          </p:cNvPr>
          <p:cNvSpPr txBox="1"/>
          <p:nvPr userDrawn="1"/>
        </p:nvSpPr>
        <p:spPr>
          <a:xfrm>
            <a:off x="11470870" y="-39518"/>
            <a:ext cx="71365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/>
              <a:t>     JSI</a:t>
            </a:r>
          </a:p>
          <a:p>
            <a:r>
              <a:rPr lang="en-GB" sz="1100" b="1" dirty="0"/>
              <a:t>Ljubljana</a:t>
            </a:r>
          </a:p>
          <a:p>
            <a:r>
              <a:rPr lang="en-GB" sz="1100" b="1" dirty="0"/>
              <a:t>Slovenia</a:t>
            </a:r>
            <a:endParaRPr lang="LID4096" sz="1100" b="1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141FC84-9512-4506-85E7-DCF572ACC3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220" y="69173"/>
            <a:ext cx="750660" cy="45195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26E1914-7CEC-4DFC-9119-0E3EA0AA81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019" y="521128"/>
            <a:ext cx="1031508" cy="59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0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498C-0B08-48C5-AA70-8D53FBD38A38}" type="datetime1">
              <a:rPr lang="LID4096" smtClean="0"/>
              <a:t>12/22/2023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I.Velkovska, Radiation hardness studies of HAB HPK sensors , 43Rd RD50 workshop</a:t>
            </a:r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99224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F2D2-5BA2-428B-928D-BC81CBBD67C9}" type="datetime1">
              <a:rPr lang="LID4096" smtClean="0"/>
              <a:t>12/22/2023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I.Velkovska, Radiation hardness studies of HAB HPK sensors , 43Rd RD50 workshop</a:t>
            </a:r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38766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93406"/>
            <a:ext cx="1005840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845661-1A97-46CB-8DEE-DBBA978BE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5BE0-D7A5-48AB-9E8F-A34F592CE138}" type="datetime1">
              <a:rPr lang="LID4096" smtClean="0"/>
              <a:t>12/22/2023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2BFA5A-87DA-4F11-BEDC-06066BB75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I.Velkovska, Radiation hardness studies of HAB HPK sensors , 43Rd RD50 workshop</a:t>
            </a:r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8C6411-E6C9-44D5-A088-EBD58632E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‹#›</a:t>
            </a:fld>
            <a:endParaRPr lang="LID4096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43FDF49-9C53-48B2-8289-9DCF0E033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3849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0C41-D93C-4396-BA1B-6467F455809F}" type="datetime1">
              <a:rPr lang="LID4096" smtClean="0"/>
              <a:t>12/22/2023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I.Velkovska, Radiation hardness studies of HAB HPK sensors , 43Rd RD50 workshop</a:t>
            </a:r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‹#›</a:t>
            </a:fld>
            <a:endParaRPr lang="LID4096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4071F55-1EF9-4302-90AA-576763F179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940"/>
            <a:ext cx="955723" cy="4467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D1494D-17FF-4C97-B77D-802975D401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64177" y="0"/>
            <a:ext cx="466682" cy="5211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A6C811-6980-426B-B16B-BC115F78A6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73" y="455546"/>
            <a:ext cx="750660" cy="4519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8AB7BB-7019-4ED6-BB88-97120EE3793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019" y="521128"/>
            <a:ext cx="1031508" cy="59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15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88720" y="-520705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AF50-7996-4249-A4D1-05E0ACF2D922}" type="datetime1">
              <a:rPr lang="LID4096" smtClean="0"/>
              <a:t>12/22/2023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I.Velkovska, Radiation hardness studies of HAB HPK sensors , 43Rd RD50 workshop</a:t>
            </a:r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81189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-461852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6BFD-2631-4B5B-9EAA-E318CB7AAEDD}" type="datetime1">
              <a:rPr lang="LID4096" smtClean="0"/>
              <a:t>12/22/2023</a:t>
            </a:fld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I.Velkovska, Radiation hardness studies of HAB HPK sensors , 43Rd RD50 workshop</a:t>
            </a:r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2261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748" y="-461319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3C237-64C4-4F06-BB6C-D03D681F8CBA}" type="datetime1">
              <a:rPr lang="LID4096" smtClean="0"/>
              <a:t>12/22/2023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I.Velkovska, Radiation hardness studies of HAB HPK sensors , 43Rd RD50 workshop</a:t>
            </a:r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0284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2876-9C06-4E78-BB38-5E8E4B742A93}" type="datetime1">
              <a:rPr lang="LID4096" smtClean="0"/>
              <a:t>12/22/2023</a:t>
            </a:fld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I.Velkovska, Radiation hardness studies of HAB HPK sensors , 43Rd RD50 workshop</a:t>
            </a:r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97314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610CBFC-622F-43BE-B083-E692FB36EF6A}" type="datetime1">
              <a:rPr lang="LID4096" smtClean="0"/>
              <a:t>12/22/2023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I.Velkovska, Radiation hardness studies of HAB HPK sensors , 43Rd RD50 workshop</a:t>
            </a:r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2D73F1-E440-471F-A1D6-3101CD187F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75449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418D-7E9D-40FA-A62F-0F3ED53B2C0B}" type="datetime1">
              <a:rPr lang="LID4096" smtClean="0"/>
              <a:t>12/22/2023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I.Velkovska, Radiation hardness studies of HAB HPK sensors , 43Rd RD50 workshop</a:t>
            </a:r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0623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6325" y="-487269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092" y="1081699"/>
            <a:ext cx="10058400" cy="503076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8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AD89AA0-676E-4AB6-8E64-EA7BD08C0C50}" type="datetime1">
              <a:rPr lang="LID4096" smtClean="0"/>
              <a:t>12/22/2023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3730" y="6459785"/>
            <a:ext cx="8196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I.Velkovska, Radiation hardness studies of HAB HPK sensors , 43Rd RD50 workshop</a:t>
            </a:r>
            <a:endParaRPr lang="LID4096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14858" y="645286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12D73F1-E440-471F-A1D6-3101CD187FFC}" type="slidenum">
              <a:rPr lang="LID4096" smtClean="0"/>
              <a:t>‹#›</a:t>
            </a:fld>
            <a:endParaRPr lang="LID4096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963488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ADEFAE2-FCAA-49EF-AF40-899BD1DF1DD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064177" y="0"/>
            <a:ext cx="466682" cy="5211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F089327-12BA-4F7A-BDD1-34EC61973F54}"/>
              </a:ext>
            </a:extLst>
          </p:cNvPr>
          <p:cNvSpPr txBox="1"/>
          <p:nvPr userDrawn="1"/>
        </p:nvSpPr>
        <p:spPr>
          <a:xfrm>
            <a:off x="11470870" y="-39518"/>
            <a:ext cx="71365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/>
              <a:t>     JSI</a:t>
            </a:r>
          </a:p>
          <a:p>
            <a:r>
              <a:rPr lang="en-GB" sz="1100" b="1" dirty="0"/>
              <a:t>Ljubljana</a:t>
            </a:r>
          </a:p>
          <a:p>
            <a:r>
              <a:rPr lang="en-GB" sz="1100" b="1" dirty="0"/>
              <a:t>Slovenia</a:t>
            </a:r>
            <a:endParaRPr lang="LID4096" sz="11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77E0D53-94F8-44A8-96AF-246E9F4C328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019" y="521128"/>
            <a:ext cx="1031508" cy="59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3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ocs.google.com/spreadsheets/d/1um1xUsOMzj5rGVuCReQqf53B1h4MXAHaCTQQISyXkPY/edit#gid=762628997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CEF831-4608-416C-B1DF-63F802763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415" y="1222513"/>
            <a:ext cx="11120014" cy="5230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F9 database: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https://docs.google.com/spreadsheets/d/1um1xUsOMzj5rGVuCReQqf53B1h4MXAHaCTQQISyXkPY/edit#gid=762628997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6 out of 12 samples </a:t>
            </a:r>
            <a:r>
              <a:rPr lang="en-US"/>
              <a:t>from W2 </a:t>
            </a:r>
            <a:r>
              <a:rPr lang="en-US" dirty="0"/>
              <a:t>damaged (of the remaining 4 not yet used at all) – high I leak in one LGAD</a:t>
            </a:r>
            <a:br>
              <a:rPr lang="en-US" dirty="0"/>
            </a:br>
            <a:r>
              <a:rPr lang="en-US" dirty="0"/>
              <a:t>- 2 damaged by probe station needles (scratch)</a:t>
            </a:r>
            <a:br>
              <a:rPr lang="en-US" dirty="0"/>
            </a:br>
            <a:r>
              <a:rPr lang="en-US" dirty="0"/>
              <a:t>- 2 damaged by wire bonding</a:t>
            </a:r>
            <a:br>
              <a:rPr lang="en-US" dirty="0"/>
            </a:br>
            <a:r>
              <a:rPr lang="en-US" dirty="0"/>
              <a:t>- 1 destructive electrical breakdown in timing at 180 V (-30°C)</a:t>
            </a:r>
            <a:br>
              <a:rPr lang="en-US" dirty="0"/>
            </a:br>
            <a:r>
              <a:rPr lang="en-US" dirty="0"/>
              <a:t>- 1 crushed by accident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 good W3 samples measured (none damaged, 9 not yet used)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795B67-CEE6-4C9E-B06B-2680E887F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74921-72A5-4FCA-A8CB-1349B2860863}" type="datetime1">
              <a:rPr lang="LID4096" smtClean="0"/>
              <a:t>12/22/2023</a:t>
            </a:fld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A42F0-CFBA-4B4B-8CE9-D00A15912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1</a:t>
            </a:fld>
            <a:endParaRPr lang="LID4096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33AF0DF-47A2-42A5-BA86-C4DD0D1DC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QCTS measurements</a:t>
            </a:r>
            <a:endParaRPr lang="LID4096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B4A46E-0875-43E3-BAFF-63B608AD71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3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441" y="2956766"/>
            <a:ext cx="4173988" cy="313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27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8D76FB-158E-4ECD-9A4C-8186AEDA5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638" y="1354819"/>
            <a:ext cx="10058400" cy="4023360"/>
          </a:xfrm>
        </p:spPr>
        <p:txBody>
          <a:bodyPr/>
          <a:lstStyle/>
          <a:p>
            <a:r>
              <a:rPr lang="en-US" dirty="0"/>
              <a:t>Signal size in Reference HPK 50D at 300 V reduced by 50 % since last week</a:t>
            </a:r>
          </a:p>
          <a:p>
            <a:r>
              <a:rPr lang="en-US" dirty="0"/>
              <a:t>No investigation yet if it comes from the board or from the sensor</a:t>
            </a:r>
            <a:endParaRPr lang="en-S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946544-580F-4D98-BDAB-1AFBA54F7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7527-0EB8-455E-B8AF-402CAD1E39C1}" type="datetime1">
              <a:rPr lang="LID4096" smtClean="0"/>
              <a:t>12/22/2023</a:t>
            </a:fld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224AD3-3F4F-436F-8FEF-70EA3112C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D73F1-E440-471F-A1D6-3101CD187FFC}" type="slidenum">
              <a:rPr lang="LID4096" smtClean="0"/>
              <a:t>2</a:t>
            </a:fld>
            <a:endParaRPr lang="LID4096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677F12-CD19-4A2A-A426-F772E66A9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– Reference HPK 50D</a:t>
            </a:r>
            <a:endParaRPr lang="en-S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AC7B26-E84F-4DCC-AFF4-5FCD1891B7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25" b="51287"/>
          <a:stretch/>
        </p:blipFill>
        <p:spPr>
          <a:xfrm>
            <a:off x="5843737" y="2387162"/>
            <a:ext cx="2838536" cy="33407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BBEB81-CEE4-4704-9F81-8C5CE15040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31" b="51287"/>
          <a:stretch/>
        </p:blipFill>
        <p:spPr>
          <a:xfrm>
            <a:off x="808919" y="2263367"/>
            <a:ext cx="2956231" cy="33407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51D28F-B2C3-4E2B-B41B-435F33FE0E18}"/>
              </a:ext>
            </a:extLst>
          </p:cNvPr>
          <p:cNvSpPr txBox="1"/>
          <p:nvPr/>
        </p:nvSpPr>
        <p:spPr>
          <a:xfrm>
            <a:off x="2075574" y="3043333"/>
            <a:ext cx="1403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 Dec</a:t>
            </a:r>
          </a:p>
          <a:p>
            <a:r>
              <a:rPr lang="en-US" dirty="0"/>
              <a:t>MPV 200 mV</a:t>
            </a:r>
            <a:endParaRPr lang="en-SI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ACD808-84F5-49E2-91E9-9DF08589007A}"/>
              </a:ext>
            </a:extLst>
          </p:cNvPr>
          <p:cNvSpPr txBox="1"/>
          <p:nvPr/>
        </p:nvSpPr>
        <p:spPr>
          <a:xfrm>
            <a:off x="7098739" y="3061846"/>
            <a:ext cx="1403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post 12 Dec</a:t>
            </a:r>
          </a:p>
          <a:p>
            <a:r>
              <a:rPr lang="en-US" dirty="0"/>
              <a:t>MPV 100 mV</a:t>
            </a:r>
            <a:endParaRPr lang="en-SI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F72A5C-620B-471A-8EF1-1AACAE4D80CB}"/>
              </a:ext>
            </a:extLst>
          </p:cNvPr>
          <p:cNvSpPr/>
          <p:nvPr/>
        </p:nvSpPr>
        <p:spPr>
          <a:xfrm>
            <a:off x="830407" y="2263367"/>
            <a:ext cx="2111969" cy="353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249189-C9B9-461A-BF2D-BE3BCA6AAE6C}"/>
              </a:ext>
            </a:extLst>
          </p:cNvPr>
          <p:cNvSpPr/>
          <p:nvPr/>
        </p:nvSpPr>
        <p:spPr>
          <a:xfrm>
            <a:off x="5843737" y="2371420"/>
            <a:ext cx="2111969" cy="353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7619879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K-ATLAS-MixedIrradiations" id="{C3BC0814-703D-4C40-A3A0-3EB539DCE451}" vid="{E80250AD-F589-493E-AED7-F7EAA4367F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GK-RD50-FluxDependence</Template>
  <TotalTime>20650</TotalTime>
  <Words>153</Words>
  <Application>Microsoft Office PowerPoint</Application>
  <PresentationFormat>Widescreen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Calibri</vt:lpstr>
      <vt:lpstr>Calibri Light</vt:lpstr>
      <vt:lpstr>Retrospect</vt:lpstr>
      <vt:lpstr>QCTS measurements</vt:lpstr>
      <vt:lpstr>Timing – Reference HPK 50D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Investigation of LGAD performance dependence on neutron flux</dc:title>
  <dc:creator>ata krambi</dc:creator>
  <cp:lastModifiedBy>Bojan</cp:lastModifiedBy>
  <cp:revision>610</cp:revision>
  <dcterms:created xsi:type="dcterms:W3CDTF">2020-05-22T12:31:57Z</dcterms:created>
  <dcterms:modified xsi:type="dcterms:W3CDTF">2023-12-22T07:24:55Z</dcterms:modified>
</cp:coreProperties>
</file>