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7" r:id="rId2"/>
    <p:sldId id="269" r:id="rId3"/>
    <p:sldId id="273" r:id="rId4"/>
    <p:sldId id="268" r:id="rId5"/>
    <p:sldId id="272" r:id="rId6"/>
    <p:sldId id="274" r:id="rId7"/>
    <p:sldId id="270" r:id="rId8"/>
  </p:sldIdLst>
  <p:sldSz cx="12192000" cy="6858000"/>
  <p:notesSz cx="6742113" cy="9875838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lab" initials="s" lastIdx="1" clrIdx="0">
    <p:extLst>
      <p:ext uri="{19B8F6BF-5375-455C-9EA6-DF929625EA0E}">
        <p15:presenceInfo xmlns:p15="http://schemas.microsoft.com/office/powerpoint/2012/main" userId="silab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F7EC"/>
    <a:srgbClr val="D0D3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90" autoAdjust="0"/>
    <p:restoredTop sz="94634" autoAdjust="0"/>
  </p:normalViewPr>
  <p:slideViewPr>
    <p:cSldViewPr snapToGrid="0">
      <p:cViewPr varScale="1">
        <p:scale>
          <a:sx n="104" d="100"/>
          <a:sy n="104" d="100"/>
        </p:scale>
        <p:origin x="1014" y="1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A7AA25-4D22-4CB9-B7B4-3274B15CE7BB}" type="datetimeFigureOut">
              <a:rPr lang="en-GB" smtClean="0"/>
              <a:t>06/08/2025</a:t>
            </a:fld>
            <a:endParaRPr lang="en-GB" dirty="0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74212" y="4752747"/>
            <a:ext cx="5393690" cy="38886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18971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03DB84-5C7F-4524-A76F-C9E26490C0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5840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03DB84-5C7F-4524-A76F-C9E26490C02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240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auto"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 bwMode="auto"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 bwMode="auto">
          <a:xfrm>
            <a:off x="1024778" y="278874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 bwMode="auto">
          <a:xfrm>
            <a:off x="1024778" y="396830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1E70041-9E92-49FF-862A-F4DBA98BBC90}" type="datetime1">
              <a:rPr lang="en-GB" smtClean="0"/>
              <a:t>06/08/2025</a:t>
            </a:fld>
            <a:endParaRPr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Fast IT tests - Update, HGTD Sensors Meeting</a:t>
            </a:r>
            <a:endParaRPr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12D73F1-E440-471F-A1D6-3101CD187FFC}" type="slidenum">
              <a:rPr/>
              <a:pPr>
                <a:defRPr/>
              </a:pPr>
              <a:t>‹#›</a:t>
            </a:fld>
            <a:endParaRPr dirty="0"/>
          </a:p>
        </p:txBody>
      </p:sp>
      <p:cxnSp>
        <p:nvCxnSpPr>
          <p:cNvPr id="11" name="Straight Connector 8"/>
          <p:cNvCxnSpPr>
            <a:cxnSpLocks/>
          </p:cNvCxnSpPr>
          <p:nvPr/>
        </p:nvCxnSpPr>
        <p:spPr bwMode="auto">
          <a:xfrm>
            <a:off x="1097280" y="3888283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1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0" y="12940"/>
            <a:ext cx="955723" cy="446736"/>
          </a:xfrm>
          <a:prstGeom prst="rect">
            <a:avLst/>
          </a:prstGeom>
        </p:spPr>
      </p:pic>
      <p:pic>
        <p:nvPicPr>
          <p:cNvPr id="13" name="Picture 22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11064177" y="0"/>
            <a:ext cx="466682" cy="521128"/>
          </a:xfrm>
          <a:prstGeom prst="rect">
            <a:avLst/>
          </a:prstGeom>
        </p:spPr>
      </p:pic>
      <p:sp>
        <p:nvSpPr>
          <p:cNvPr id="14" name="TextBox 23"/>
          <p:cNvSpPr>
            <a:spLocks noAdjustHandles="1"/>
          </p:cNvSpPr>
          <p:nvPr userDrawn="1"/>
        </p:nvSpPr>
        <p:spPr bwMode="auto">
          <a:xfrm>
            <a:off x="11470870" y="-39518"/>
            <a:ext cx="71365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>
              <a:defRPr/>
            </a:pPr>
            <a:r>
              <a:rPr lang="en-GB" sz="1100" b="1" kern="0" dirty="0">
                <a:solidFill>
                  <a:prstClr val="black"/>
                </a:solidFill>
              </a:rPr>
              <a:t>     JSI</a:t>
            </a:r>
            <a:endParaRPr kern="0" dirty="0">
              <a:solidFill>
                <a:prstClr val="black"/>
              </a:solidFill>
            </a:endParaRPr>
          </a:p>
          <a:p>
            <a:pPr defTabSz="457200">
              <a:defRPr/>
            </a:pPr>
            <a:r>
              <a:rPr lang="en-GB" sz="1100" b="1" kern="0" dirty="0">
                <a:solidFill>
                  <a:prstClr val="black"/>
                </a:solidFill>
              </a:rPr>
              <a:t>Ljubljana</a:t>
            </a:r>
            <a:endParaRPr kern="0" dirty="0">
              <a:solidFill>
                <a:prstClr val="black"/>
              </a:solidFill>
            </a:endParaRPr>
          </a:p>
          <a:p>
            <a:pPr defTabSz="457200">
              <a:defRPr/>
            </a:pPr>
            <a:r>
              <a:rPr lang="en-GB" sz="1100" b="1" kern="0" dirty="0">
                <a:solidFill>
                  <a:prstClr val="black"/>
                </a:solidFill>
              </a:rPr>
              <a:t>Slovenia</a:t>
            </a:r>
            <a:endParaRPr sz="1100" b="1" kern="0" dirty="0">
              <a:solidFill>
                <a:prstClr val="black"/>
              </a:solidFill>
            </a:endParaRPr>
          </a:p>
        </p:txBody>
      </p:sp>
      <p:pic>
        <p:nvPicPr>
          <p:cNvPr id="15" name="Picture 25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11153019" y="521128"/>
            <a:ext cx="1031508" cy="596602"/>
          </a:xfrm>
          <a:prstGeom prst="rect">
            <a:avLst/>
          </a:prstGeom>
        </p:spPr>
      </p:pic>
      <p:pic>
        <p:nvPicPr>
          <p:cNvPr id="16" name="Picture 9"/>
          <p:cNvPicPr>
            <a:picLocks noChangeAspect="1"/>
          </p:cNvPicPr>
          <p:nvPr userDrawn="1"/>
        </p:nvPicPr>
        <p:blipFill>
          <a:blip r:embed="rId5"/>
          <a:stretch/>
        </p:blipFill>
        <p:spPr bwMode="auto">
          <a:xfrm>
            <a:off x="169102" y="451022"/>
            <a:ext cx="652329" cy="347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602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 lIns="45720" tIns="0" rIns="45720" bIns="0"/>
          <a:lstStyle/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E5D1A13-9A07-48EB-9BC1-84085D6C1E20}" type="datetime1">
              <a:rPr lang="en-GB" smtClean="0"/>
              <a:t>06/08/2025</a:t>
            </a:fld>
            <a:endParaRPr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Fast IT tests - Update, HGTD Sensors Meeting</a:t>
            </a:r>
            <a:endParaRPr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12D73F1-E440-471F-A1D6-3101CD187FFC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88383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itleAndTx" preserve="1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auto"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 bwMode="auto"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724900" y="412302"/>
            <a:ext cx="2628900" cy="5759898"/>
          </a:xfrm>
        </p:spPr>
        <p:txBody>
          <a:bodyPr vert="eaVert"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7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7DFF294-8B97-4FB8-8057-9DBE7FA353E8}" type="datetime1">
              <a:rPr lang="en-GB" smtClean="0"/>
              <a:t>06/08/2025</a:t>
            </a:fld>
            <a:endParaRPr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Fast IT tests - Update, HGTD Sensors Meeting</a:t>
            </a:r>
            <a:endParaRPr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12D73F1-E440-471F-A1D6-3101CD187FFC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81699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 bwMode="auto">
          <a:xfrm>
            <a:off x="1097280" y="1993406"/>
            <a:ext cx="10058400" cy="4023360"/>
          </a:xfrm>
        </p:spPr>
        <p:txBody>
          <a:bodyPr/>
          <a:lstStyle/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9B683B2-B6BC-4E03-82F5-082A099F97B5}" type="datetime1">
              <a:rPr lang="en-GB" smtClean="0"/>
              <a:t>06/08/2025</a:t>
            </a:fld>
            <a:endParaRPr dirty="0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Fast IT tests - Update, HGTD Sensors Meeting</a:t>
            </a:r>
            <a:endParaRPr dirty="0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12D73F1-E440-471F-A1D6-3101CD187FFC}" type="slidenum">
              <a:rPr/>
              <a:pPr>
                <a:defRPr/>
              </a:pPr>
              <a:t>‹#›</a:t>
            </a:fld>
            <a:endParaRPr dirty="0"/>
          </a:p>
        </p:txBody>
      </p:sp>
      <p:sp>
        <p:nvSpPr>
          <p:cNvPr id="8" name="Title 9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60353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 userDrawn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auto"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 bwMode="auto"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Title 1"/>
          <p:cNvSpPr>
            <a:spLocks noGrp="1"/>
          </p:cNvSpPr>
          <p:nvPr>
            <p:ph type="title"/>
          </p:nvPr>
        </p:nvSpPr>
        <p:spPr bwMode="auto"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Edit Master text styles</a:t>
            </a:r>
            <a:endParaRPr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4AB9332-CB60-4D66-88E0-89709A41449F}" type="datetime1">
              <a:rPr lang="en-GB" smtClean="0"/>
              <a:t>06/08/2025</a:t>
            </a:fld>
            <a:endParaRPr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Fast IT tests - Update, HGTD Sensors Meeting</a:t>
            </a:r>
            <a:endParaRPr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12D73F1-E440-471F-A1D6-3101CD187FFC}" type="slidenum">
              <a:rPr/>
              <a:pPr>
                <a:defRPr/>
              </a:pPr>
              <a:t>‹#›</a:t>
            </a:fld>
            <a:endParaRPr dirty="0"/>
          </a:p>
        </p:txBody>
      </p:sp>
      <p:cxnSp>
        <p:nvCxnSpPr>
          <p:cNvPr id="11" name="Straight Connector 8"/>
          <p:cNvCxnSpPr>
            <a:cxnSpLocks/>
          </p:cNvCxnSpPr>
          <p:nvPr/>
        </p:nvCxnSpPr>
        <p:spPr bwMode="auto"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9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0" y="12940"/>
            <a:ext cx="955723" cy="446736"/>
          </a:xfrm>
          <a:prstGeom prst="rect">
            <a:avLst/>
          </a:prstGeom>
        </p:spPr>
      </p:pic>
      <p:pic>
        <p:nvPicPr>
          <p:cNvPr id="13" name="Picture 10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11064177" y="0"/>
            <a:ext cx="466682" cy="521128"/>
          </a:xfrm>
          <a:prstGeom prst="rect">
            <a:avLst/>
          </a:prstGeom>
        </p:spPr>
      </p:pic>
      <p:pic>
        <p:nvPicPr>
          <p:cNvPr id="14" name="Picture 12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11153019" y="521128"/>
            <a:ext cx="1031508" cy="596602"/>
          </a:xfrm>
          <a:prstGeom prst="rect">
            <a:avLst/>
          </a:prstGeom>
        </p:spPr>
      </p:pic>
      <p:pic>
        <p:nvPicPr>
          <p:cNvPr id="15" name="Picture 13"/>
          <p:cNvPicPr>
            <a:picLocks noChangeAspect="1"/>
          </p:cNvPicPr>
          <p:nvPr userDrawn="1"/>
        </p:nvPicPr>
        <p:blipFill>
          <a:blip r:embed="rId5"/>
          <a:stretch/>
        </p:blipFill>
        <p:spPr bwMode="auto">
          <a:xfrm>
            <a:off x="151696" y="471927"/>
            <a:ext cx="652329" cy="347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26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7"/>
          <p:cNvSpPr>
            <a:spLocks noGrp="1"/>
          </p:cNvSpPr>
          <p:nvPr>
            <p:ph type="title"/>
          </p:nvPr>
        </p:nvSpPr>
        <p:spPr bwMode="auto">
          <a:xfrm>
            <a:off x="1188720" y="-520705"/>
            <a:ext cx="10058400" cy="1450757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1097280" y="1845734"/>
            <a:ext cx="4937760" cy="4023359"/>
          </a:xfrm>
        </p:spPr>
        <p:txBody>
          <a:bodyPr/>
          <a:lstStyle/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217920" y="1845735"/>
            <a:ext cx="4937760" cy="4023360"/>
          </a:xfrm>
        </p:spPr>
        <p:txBody>
          <a:bodyPr/>
          <a:lstStyle/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6A74473-0B12-472A-8CD7-34E89D0D9E7C}" type="datetime1">
              <a:rPr lang="en-GB" smtClean="0"/>
              <a:t>06/08/2025</a:t>
            </a:fld>
            <a:endParaRPr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Fast IT tests - Update, HGTD Sensors Meeting</a:t>
            </a:r>
            <a:endParaRPr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12D73F1-E440-471F-A1D6-3101CD187FFC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8387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9"/>
          <p:cNvSpPr>
            <a:spLocks noGrp="1"/>
          </p:cNvSpPr>
          <p:nvPr>
            <p:ph type="title"/>
          </p:nvPr>
        </p:nvSpPr>
        <p:spPr bwMode="auto">
          <a:xfrm>
            <a:off x="1097280" y="-461852"/>
            <a:ext cx="10058400" cy="1450757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Edit Master text styles</a:t>
            </a:r>
            <a:endParaRPr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1097280" y="2582334"/>
            <a:ext cx="4937760" cy="3286759"/>
          </a:xfrm>
        </p:spPr>
        <p:txBody>
          <a:bodyPr/>
          <a:lstStyle/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Edit Master text styles</a:t>
            </a:r>
            <a:endParaRPr/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217920" y="2582334"/>
            <a:ext cx="4937760" cy="3286759"/>
          </a:xfrm>
        </p:spPr>
        <p:txBody>
          <a:bodyPr/>
          <a:lstStyle/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3264789-E9CE-4C4C-B203-BA19464276A5}" type="datetime1">
              <a:rPr lang="en-GB" smtClean="0"/>
              <a:t>06/08/2025</a:t>
            </a:fld>
            <a:endParaRPr dirty="0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Fast IT tests - Update, HGTD Sensors Meeting</a:t>
            </a:r>
            <a:endParaRPr dirty="0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12D73F1-E440-471F-A1D6-3101CD187FFC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928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1211748" y="-461319"/>
            <a:ext cx="10058400" cy="1450757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3FA9C52-0350-489C-88F7-95F5F4F02286}" type="datetime1">
              <a:rPr lang="en-GB" smtClean="0"/>
              <a:t>06/08/2025</a:t>
            </a:fld>
            <a:endParaRPr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Fast IT tests - Update, HGTD Sensors Meeting</a:t>
            </a:r>
            <a:endParaRPr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12D73F1-E440-471F-A1D6-3101CD187FFC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05761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blank" preserve="1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/>
          <p:nvPr/>
        </p:nvSpPr>
        <p:spPr bwMode="auto"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5"/>
          <p:cNvSpPr/>
          <p:nvPr/>
        </p:nvSpPr>
        <p:spPr bwMode="auto"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B52B53E-D8E8-48F5-A76A-0A169B9EB4A4}" type="datetime1">
              <a:rPr lang="en-GB" smtClean="0"/>
              <a:t>06/08/2025</a:t>
            </a:fld>
            <a:endParaRPr dirty="0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Fast IT tests - Update, HGTD Sensors Meeting</a:t>
            </a:r>
            <a:endParaRPr dirty="0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12D73F1-E440-471F-A1D6-3101CD187FFC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35722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Tx" preserve="1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/>
        </p:nvSpPr>
        <p:spPr bwMode="auto"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8"/>
          <p:cNvSpPr/>
          <p:nvPr/>
        </p:nvSpPr>
        <p:spPr bwMode="auto"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Title 1"/>
          <p:cNvSpPr>
            <a:spLocks noGrp="1"/>
          </p:cNvSpPr>
          <p:nvPr>
            <p:ph type="title"/>
          </p:nvPr>
        </p:nvSpPr>
        <p:spPr bwMode="auto">
          <a:xfrm>
            <a:off x="457200" y="594358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 bwMode="auto">
          <a:xfrm>
            <a:off x="4800600" y="731520"/>
            <a:ext cx="6492240" cy="5257800"/>
          </a:xfrm>
        </p:spPr>
        <p:txBody>
          <a:bodyPr/>
          <a:lstStyle/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en-US"/>
              <a:t>Edit Master text styles</a:t>
            </a:r>
            <a:endParaRPr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 bwMode="auto">
          <a:xfrm>
            <a:off x="465512" y="6459785"/>
            <a:ext cx="2618509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8C950219-63D0-49CC-9E27-25B0B5DC712B}" type="datetime1">
              <a:rPr lang="en-GB" smtClean="0"/>
              <a:t>06/08/2025</a:t>
            </a:fld>
            <a:endParaRPr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344068"/>
                </a:solidFill>
              </a:rPr>
              <a:t>Fast IT tests - Update, HGTD Sensors Meeting</a:t>
            </a:r>
            <a:endParaRPr dirty="0">
              <a:solidFill>
                <a:srgbClr val="344068"/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12D73F1-E440-471F-A1D6-3101CD187FFC}" type="slidenum">
              <a:rPr>
                <a:solidFill>
                  <a:srgbClr val="344068"/>
                </a:solidFill>
              </a:rPr>
              <a:pPr>
                <a:defRPr/>
              </a:pPr>
              <a:t>‹#›</a:t>
            </a:fld>
            <a:endParaRPr dirty="0">
              <a:solidFill>
                <a:srgbClr val="3440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07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picTx" preserve="1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/>
        </p:nvSpPr>
        <p:spPr bwMode="auto"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8"/>
          <p:cNvSpPr/>
          <p:nvPr/>
        </p:nvSpPr>
        <p:spPr bwMode="auto"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Title 1"/>
          <p:cNvSpPr>
            <a:spLocks noGrp="1"/>
          </p:cNvSpPr>
          <p:nvPr>
            <p:ph type="title"/>
          </p:nvPr>
        </p:nvSpPr>
        <p:spPr bwMode="auto"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7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15" y="0"/>
            <a:ext cx="12191985" cy="491507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en-US"/>
              <a:t>Edit Master text styles</a:t>
            </a:r>
            <a:endParaRPr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DA31DB4-7E3E-4AE1-BEBC-5D6036B60093}" type="datetime1">
              <a:rPr lang="en-GB" smtClean="0"/>
              <a:t>06/08/2025</a:t>
            </a:fld>
            <a:endParaRPr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Fast IT tests - Update, HGTD Sensors Meeting</a:t>
            </a:r>
            <a:endParaRPr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12D73F1-E440-471F-A1D6-3101CD187FFC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10516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auto"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8"/>
          <p:cNvSpPr/>
          <p:nvPr/>
        </p:nvSpPr>
        <p:spPr bwMode="auto"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216325" y="-487269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02092" y="1081699"/>
            <a:ext cx="10058400" cy="503076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1648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defTabSz="457200">
              <a:defRPr/>
            </a:pPr>
            <a:fld id="{35948D75-56DF-450C-AC84-AAD8CA978732}" type="datetime1">
              <a:rPr lang="en-GB" kern="0" smtClean="0"/>
              <a:t>06/08/2025</a:t>
            </a:fld>
            <a:endParaRPr kern="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2553730" y="6459785"/>
            <a:ext cx="81960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>
                <a:solidFill>
                  <a:srgbClr val="FFFFFF"/>
                </a:solidFill>
              </a:defRPr>
            </a:lvl1pPr>
          </a:lstStyle>
          <a:p>
            <a:pPr defTabSz="457200">
              <a:defRPr/>
            </a:pPr>
            <a:r>
              <a:rPr lang="en-US" kern="0"/>
              <a:t>Fast IT tests - Update, HGTD Sensors Meeting</a:t>
            </a:r>
            <a:endParaRPr kern="0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10814858" y="6452867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defTabSz="457200">
              <a:defRPr/>
            </a:pPr>
            <a:fld id="{712D73F1-E440-471F-A1D6-3101CD187FFC}" type="slidenum">
              <a:rPr kern="0"/>
              <a:pPr defTabSz="457200">
                <a:defRPr/>
              </a:pPr>
              <a:t>‹#›</a:t>
            </a:fld>
            <a:endParaRPr kern="0" dirty="0"/>
          </a:p>
        </p:txBody>
      </p:sp>
      <p:cxnSp>
        <p:nvCxnSpPr>
          <p:cNvPr id="11" name="Straight Connector 9"/>
          <p:cNvCxnSpPr>
            <a:cxnSpLocks/>
          </p:cNvCxnSpPr>
          <p:nvPr/>
        </p:nvCxnSpPr>
        <p:spPr bwMode="auto">
          <a:xfrm>
            <a:off x="1193532" y="963488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0"/>
          <p:cNvPicPr>
            <a:picLocks noChangeAspect="1"/>
          </p:cNvPicPr>
          <p:nvPr userDrawn="1"/>
        </p:nvPicPr>
        <p:blipFill>
          <a:blip r:embed="rId13"/>
          <a:stretch/>
        </p:blipFill>
        <p:spPr bwMode="auto">
          <a:xfrm>
            <a:off x="0" y="12940"/>
            <a:ext cx="955723" cy="446736"/>
          </a:xfrm>
          <a:prstGeom prst="rect">
            <a:avLst/>
          </a:prstGeom>
        </p:spPr>
      </p:pic>
      <p:pic>
        <p:nvPicPr>
          <p:cNvPr id="13" name="Picture 7"/>
          <p:cNvPicPr>
            <a:picLocks noChangeAspect="1"/>
          </p:cNvPicPr>
          <p:nvPr userDrawn="1"/>
        </p:nvPicPr>
        <p:blipFill>
          <a:blip r:embed="rId14"/>
          <a:stretch/>
        </p:blipFill>
        <p:spPr bwMode="auto">
          <a:xfrm>
            <a:off x="11064177" y="0"/>
            <a:ext cx="466682" cy="521128"/>
          </a:xfrm>
          <a:prstGeom prst="rect">
            <a:avLst/>
          </a:prstGeom>
        </p:spPr>
      </p:pic>
      <p:sp>
        <p:nvSpPr>
          <p:cNvPr id="14" name="TextBox 12"/>
          <p:cNvSpPr>
            <a:spLocks noAdjustHandles="1"/>
          </p:cNvSpPr>
          <p:nvPr userDrawn="1"/>
        </p:nvSpPr>
        <p:spPr bwMode="auto">
          <a:xfrm>
            <a:off x="11470870" y="-39518"/>
            <a:ext cx="71365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>
              <a:defRPr/>
            </a:pPr>
            <a:r>
              <a:rPr lang="en-GB" sz="1100" b="1" kern="0" dirty="0">
                <a:solidFill>
                  <a:prstClr val="black"/>
                </a:solidFill>
              </a:rPr>
              <a:t>     JSI</a:t>
            </a:r>
            <a:endParaRPr kern="0" dirty="0">
              <a:solidFill>
                <a:prstClr val="black"/>
              </a:solidFill>
            </a:endParaRPr>
          </a:p>
          <a:p>
            <a:pPr defTabSz="457200">
              <a:defRPr/>
            </a:pPr>
            <a:r>
              <a:rPr lang="en-GB" sz="1100" b="1" kern="0" dirty="0">
                <a:solidFill>
                  <a:prstClr val="black"/>
                </a:solidFill>
              </a:rPr>
              <a:t>Ljubljana</a:t>
            </a:r>
            <a:endParaRPr kern="0" dirty="0">
              <a:solidFill>
                <a:prstClr val="black"/>
              </a:solidFill>
            </a:endParaRPr>
          </a:p>
          <a:p>
            <a:pPr defTabSz="457200">
              <a:defRPr/>
            </a:pPr>
            <a:r>
              <a:rPr lang="en-GB" sz="1100" b="1" kern="0" dirty="0">
                <a:solidFill>
                  <a:prstClr val="black"/>
                </a:solidFill>
              </a:rPr>
              <a:t>Slovenia</a:t>
            </a:r>
            <a:endParaRPr sz="1100" b="1" kern="0" dirty="0">
              <a:solidFill>
                <a:prstClr val="black"/>
              </a:solidFill>
            </a:endParaRPr>
          </a:p>
        </p:txBody>
      </p:sp>
      <p:pic>
        <p:nvPicPr>
          <p:cNvPr id="15" name="Picture 15"/>
          <p:cNvPicPr>
            <a:picLocks noChangeAspect="1"/>
          </p:cNvPicPr>
          <p:nvPr userDrawn="1"/>
        </p:nvPicPr>
        <p:blipFill>
          <a:blip r:embed="rId15"/>
          <a:stretch/>
        </p:blipFill>
        <p:spPr bwMode="auto">
          <a:xfrm>
            <a:off x="11153019" y="521128"/>
            <a:ext cx="1031508" cy="596602"/>
          </a:xfrm>
          <a:prstGeom prst="rect">
            <a:avLst/>
          </a:prstGeom>
        </p:spPr>
      </p:pic>
      <p:pic>
        <p:nvPicPr>
          <p:cNvPr id="16" name="Picture 11"/>
          <p:cNvPicPr>
            <a:picLocks noChangeAspect="1"/>
          </p:cNvPicPr>
          <p:nvPr userDrawn="1"/>
        </p:nvPicPr>
        <p:blipFill>
          <a:blip r:embed="rId16"/>
          <a:stretch/>
        </p:blipFill>
        <p:spPr bwMode="auto">
          <a:xfrm>
            <a:off x="139279" y="459676"/>
            <a:ext cx="653668" cy="345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422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>
        <a:lnSpc>
          <a:spcPct val="85000"/>
        </a:lnSpc>
        <a:spcBef>
          <a:spcPts val="0"/>
        </a:spcBef>
        <a:buNone/>
        <a:defRPr sz="4800" spc="-5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/>
        <a:buChar char=" "/>
        <a:defRPr sz="20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/>
        <a:buChar char="◦"/>
        <a:defRPr sz="18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/>
        <a:buChar char="◦"/>
        <a:defRPr sz="14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/>
        <a:buChar char="◦"/>
        <a:defRPr sz="14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/>
        <a:buChar char="◦"/>
        <a:defRPr sz="14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/>
        <a:buChar char="◦"/>
        <a:defRPr sz="14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/>
        <a:buChar char="◦"/>
        <a:defRPr sz="14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/>
        <a:buChar char="◦"/>
        <a:defRPr sz="14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/>
        <a:buChar char="◦"/>
        <a:defRPr sz="14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 bwMode="auto">
          <a:xfrm>
            <a:off x="1003412" y="416439"/>
            <a:ext cx="10051050" cy="356616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4800" dirty="0"/>
              <a:t>JSI-HGTD group meeting</a:t>
            </a:r>
          </a:p>
        </p:txBody>
      </p:sp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0BB980-69D6-425F-AF5C-D2FA679A5C98}" type="datetime1">
              <a:rPr lang="en-GB" smtClean="0"/>
              <a:t>06/08/2025</a:t>
            </a:fld>
            <a:endParaRPr lang="en-GB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Fast IT tests - Update, HGTD Sensors Meeting</a:t>
            </a:r>
            <a:endParaRPr lang="en-US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2D73F1-E440-471F-A1D6-3101CD187FFC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645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682E294-4717-4B7B-B6B7-1D35EF6F54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217551"/>
            <a:ext cx="10058400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 err="1"/>
              <a:t>Brigita</a:t>
            </a:r>
            <a:r>
              <a:rPr lang="en-GB" dirty="0"/>
              <a:t> is part of the group now – Iskra and her will be in charge of IT (QA/QC)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Jernej is in charge of PQC (QA/QC)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Setups have been reassembled, equipped with environmental module (PQC not yet) and ARE NOT TO BE TOUCHED BY ANYONE !</a:t>
            </a:r>
            <a:endParaRPr lang="sl-SI" dirty="0"/>
          </a:p>
          <a:p>
            <a:pPr>
              <a:buFont typeface="Wingdings" panose="05000000000000000000" pitchFamily="2" charset="2"/>
              <a:buChar char="§"/>
            </a:pPr>
            <a:r>
              <a:rPr lang="sl-SI" dirty="0" err="1"/>
              <a:t>We</a:t>
            </a:r>
            <a:r>
              <a:rPr lang="sl-SI" dirty="0"/>
              <a:t> </a:t>
            </a:r>
            <a:r>
              <a:rPr lang="sl-SI" dirty="0" err="1"/>
              <a:t>will</a:t>
            </a:r>
            <a:r>
              <a:rPr lang="sl-SI" dirty="0"/>
              <a:t> </a:t>
            </a:r>
            <a:r>
              <a:rPr lang="sl-SI" dirty="0" err="1"/>
              <a:t>have</a:t>
            </a:r>
            <a:r>
              <a:rPr lang="sl-SI" dirty="0"/>
              <a:t> to </a:t>
            </a:r>
            <a:r>
              <a:rPr lang="sl-SI" dirty="0" err="1"/>
              <a:t>report</a:t>
            </a:r>
            <a:r>
              <a:rPr lang="sl-SI" dirty="0"/>
              <a:t> </a:t>
            </a:r>
            <a:r>
              <a:rPr lang="sl-SI" dirty="0" err="1"/>
              <a:t>regulary</a:t>
            </a:r>
            <a:r>
              <a:rPr lang="sl-SI" dirty="0"/>
              <a:t> at the </a:t>
            </a:r>
            <a:r>
              <a:rPr lang="sl-SI" dirty="0" err="1"/>
              <a:t>meetings</a:t>
            </a:r>
            <a:r>
              <a:rPr lang="sl-SI" dirty="0"/>
              <a:t> </a:t>
            </a:r>
            <a:r>
              <a:rPr lang="sl-SI" dirty="0" err="1"/>
              <a:t>about</a:t>
            </a:r>
            <a:r>
              <a:rPr lang="sl-SI" dirty="0"/>
              <a:t> the </a:t>
            </a:r>
            <a:r>
              <a:rPr lang="sl-SI" dirty="0" err="1"/>
              <a:t>results</a:t>
            </a:r>
            <a:r>
              <a:rPr lang="sl-SI" dirty="0"/>
              <a:t> of QA/QC</a:t>
            </a:r>
            <a:endParaRPr lang="en-GB" dirty="0"/>
          </a:p>
          <a:p>
            <a:pPr>
              <a:buFont typeface="Wingdings" panose="05000000000000000000" pitchFamily="2" charset="2"/>
              <a:buChar char="§"/>
            </a:pPr>
            <a:endParaRPr lang="LID4096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280948-76FE-49CD-8B57-620F4B676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B683B2-B6BC-4E03-82F5-082A099F97B5}" type="datetime1">
              <a:rPr lang="en-GB" smtClean="0"/>
              <a:t>06/08/2025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0500FC-0F9F-4519-B342-2B566909B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Fast IT tests - Update, HGTD Sensors Meeting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EDB099-BB6B-4B9B-B929-10DDC0AA9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2D73F1-E440-471F-A1D6-3101CD187FFC}" type="slidenum">
              <a:rPr lang="en-SI" smtClean="0"/>
              <a:pPr>
                <a:defRPr/>
              </a:pPr>
              <a:t>2</a:t>
            </a:fld>
            <a:endParaRPr lang="en-SI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2F195BC-0EBA-4A0F-9E0A-555A79463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HGTD IT/QC/QA –setups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3780593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A7FA109-CB86-4604-AAE1-33F84CD24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417" y="1134423"/>
            <a:ext cx="11286837" cy="4998521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Please use it make sure that EQUIPMENT is not moved. We have ordered new HV PS which we now have sufficiently many so that no removal is not allowed!</a:t>
            </a:r>
            <a:endParaRPr lang="sl-SI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The timing system will remain operational for RD studies.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TDS 7245 is broken and is to be repaired. We are buying a new 2.5GHz, 40 Gs/s oscilloscope.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It is going to be used also for Marko’s setup.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TPA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Environmental module will be added. </a:t>
            </a:r>
            <a:r>
              <a:rPr lang="en-GB" dirty="0" err="1"/>
              <a:t>Ajda</a:t>
            </a:r>
            <a:r>
              <a:rPr lang="en-GB" dirty="0"/>
              <a:t> takes care of it.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CVIV – for single/simple sensor studies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/>
              <a:t>System has been upgraded with Environmental module (2xPt100, one for controller one for logging of data)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/>
              <a:t>Software has been/will be updated.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Large Scanning TCT  for DRD3 projects, general R&amp;D and HGTD (DB configuration)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Environmental module will be added.</a:t>
            </a:r>
          </a:p>
          <a:p>
            <a:pPr marL="251460" indent="-342900">
              <a:buFont typeface="Wingdings" panose="05000000000000000000" pitchFamily="2" charset="2"/>
              <a:buChar char="Ø"/>
            </a:pPr>
            <a:r>
              <a:rPr lang="en-GB" dirty="0"/>
              <a:t>Scanning TCT (C071) for DRD3 projects, general R&amp;D and HGTD</a:t>
            </a:r>
          </a:p>
          <a:p>
            <a:pPr marL="544068" lvl="1" indent="-342900">
              <a:buFont typeface="Wingdings" panose="05000000000000000000" pitchFamily="2" charset="2"/>
              <a:buChar char="Ø"/>
            </a:pPr>
            <a:r>
              <a:rPr lang="en-GB" dirty="0"/>
              <a:t>Environmental module will be added.</a:t>
            </a:r>
          </a:p>
          <a:p>
            <a:pPr marL="544068" lvl="1" indent="-342900">
              <a:buFont typeface="Wingdings" panose="05000000000000000000" pitchFamily="2" charset="2"/>
              <a:buChar char="Ø"/>
            </a:pPr>
            <a:r>
              <a:rPr lang="en-GB" dirty="0"/>
              <a:t>to become fully functional TCT (cold block, new </a:t>
            </a:r>
            <a:r>
              <a:rPr lang="en-GB" dirty="0" err="1"/>
              <a:t>Julabo</a:t>
            </a:r>
            <a:r>
              <a:rPr lang="en-GB" dirty="0"/>
              <a:t>, dry air) </a:t>
            </a:r>
          </a:p>
          <a:p>
            <a:pPr marL="251460" indent="-342900">
              <a:buFont typeface="Wingdings" panose="05000000000000000000" pitchFamily="2" charset="2"/>
              <a:buChar char="Ø"/>
            </a:pPr>
            <a:r>
              <a:rPr lang="en-GB" dirty="0"/>
              <a:t>QTCT – what shall we do with it?</a:t>
            </a:r>
          </a:p>
          <a:p>
            <a:pPr marL="544068" lvl="1" indent="-342900">
              <a:buFont typeface="Wingdings" panose="05000000000000000000" pitchFamily="2" charset="2"/>
              <a:buChar char="Ø"/>
            </a:pP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53C69A-06E1-4E8E-8478-40FC7B032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B683B2-B6BC-4E03-82F5-082A099F97B5}" type="datetime1">
              <a:rPr lang="en-GB" smtClean="0"/>
              <a:t>06/08/2025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6FA36C-7DC0-4587-894C-7EC000725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Fast IT tests - Update, HGTD Sensors Meeting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7315-6808-4845-926A-E91F4FABC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2D73F1-E440-471F-A1D6-3101CD187FFC}" type="slidenum">
              <a:rPr lang="en-SI" smtClean="0"/>
              <a:pPr>
                <a:defRPr/>
              </a:pPr>
              <a:t>3</a:t>
            </a:fld>
            <a:endParaRPr lang="en-SI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CD4965E3-9016-4D52-9469-99A68CEEE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Status of setups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357334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161946C-291E-4330-93F8-B9CD3859E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458" y="1236024"/>
            <a:ext cx="10058400" cy="4869212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solidFill>
                  <a:schemeClr val="tx1"/>
                </a:solidFill>
              </a:rPr>
              <a:t>HV distribution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solidFill>
                  <a:schemeClr val="tx1"/>
                </a:solidFill>
              </a:rPr>
              <a:t>banana Cables: 3xRed+3xBlack for PS + 3xBlue+3xYellow for MM (ordered)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solidFill>
                  <a:schemeClr val="tx1"/>
                </a:solidFill>
              </a:rPr>
              <a:t>SMB – SMA HV PS cable from filter  (~2 m)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solidFill>
                  <a:schemeClr val="tx1"/>
                </a:solidFill>
              </a:rPr>
              <a:t>Digitizer To Readout electronics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solidFill>
                  <a:schemeClr val="tx1"/>
                </a:solidFill>
              </a:rPr>
              <a:t>MMCX-</a:t>
            </a:r>
            <a:r>
              <a:rPr lang="sl-SI" dirty="0">
                <a:solidFill>
                  <a:schemeClr val="tx1"/>
                </a:solidFill>
              </a:rPr>
              <a:t>MCX</a:t>
            </a:r>
            <a:r>
              <a:rPr lang="en-GB" dirty="0">
                <a:solidFill>
                  <a:schemeClr val="tx1"/>
                </a:solidFill>
              </a:rPr>
              <a:t> realized as (2 m):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GB" dirty="0">
                <a:solidFill>
                  <a:schemeClr val="tx1"/>
                </a:solidFill>
              </a:rPr>
              <a:t> MMCX – SMA –SMA –</a:t>
            </a:r>
            <a:r>
              <a:rPr lang="sl-SI" dirty="0">
                <a:solidFill>
                  <a:schemeClr val="tx1"/>
                </a:solidFill>
              </a:rPr>
              <a:t>MCX</a:t>
            </a:r>
            <a:r>
              <a:rPr lang="en-GB" dirty="0">
                <a:solidFill>
                  <a:schemeClr val="tx1"/>
                </a:solidFill>
              </a:rPr>
              <a:t> (advantage versatility if we change the readout and length)  ??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GB" dirty="0">
                <a:solidFill>
                  <a:schemeClr val="tx1"/>
                </a:solidFill>
              </a:rPr>
              <a:t>MMCX – </a:t>
            </a:r>
            <a:r>
              <a:rPr lang="sl-SI" dirty="0">
                <a:solidFill>
                  <a:schemeClr val="tx1"/>
                </a:solidFill>
              </a:rPr>
              <a:t>MCX</a:t>
            </a:r>
            <a:r>
              <a:rPr lang="en-GB" dirty="0">
                <a:solidFill>
                  <a:schemeClr val="tx1"/>
                </a:solidFill>
              </a:rPr>
              <a:t> ??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solidFill>
                  <a:schemeClr val="tx1"/>
                </a:solidFill>
              </a:rPr>
              <a:t>USB-To Serial cable za MM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solidFill>
                  <a:schemeClr val="tx1"/>
                </a:solidFill>
              </a:rPr>
              <a:t>3x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solidFill>
                  <a:schemeClr val="tx1"/>
                </a:solidFill>
              </a:rPr>
              <a:t>PC – Monitor – Keyboard - Mouse  (as many USB ports as possible)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solidFill>
                  <a:schemeClr val="tx1"/>
                </a:solidFill>
              </a:rPr>
              <a:t>Environmental Monitoring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solidFill>
                  <a:schemeClr val="tx1"/>
                </a:solidFill>
              </a:rPr>
              <a:t>MD02 for inside monitoring of T and humidity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solidFill>
                  <a:schemeClr val="tx1"/>
                </a:solidFill>
              </a:rPr>
              <a:t>Array of 4 Pt100 Sensors – 3 at each plane + 1 additional at DUT (realization is ? 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solidFill>
                  <a:schemeClr val="tx1"/>
                </a:solidFill>
              </a:rPr>
              <a:t>2-3 LV fans to be mounted on the support for providing the proper airflow cooling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solidFill>
                  <a:schemeClr val="tx1"/>
                </a:solidFill>
              </a:rPr>
              <a:t>HV PS  HSPY 1000-01 (3x)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solidFill>
                  <a:schemeClr val="tx1"/>
                </a:solidFill>
              </a:rPr>
              <a:t>RS485 cable for HSPY and Environmental monitoring readout (to be done, but we have the pieces)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solidFill>
                  <a:schemeClr val="tx1"/>
                </a:solidFill>
              </a:rPr>
              <a:t>Software – Scanning software of Particulars, but we need to do the plugin for DAQ at a given position! 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LID4096" dirty="0">
              <a:solidFill>
                <a:schemeClr val="tx1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54B770-9752-4C64-BF72-55903D8FF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B683B2-B6BC-4E03-82F5-082A099F97B5}" type="datetime1">
              <a:rPr lang="en-GB" smtClean="0"/>
              <a:t>06/08/2025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D4984C-05AD-423E-98CF-4D1D384D0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Fast IT tests - Update, HGTD Sensors Meeting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B5CE0A-CD49-4F53-BC44-83361EB5E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2D73F1-E440-471F-A1D6-3101CD187FFC}" type="slidenum">
              <a:rPr lang="en-SI" smtClean="0"/>
              <a:pPr>
                <a:defRPr/>
              </a:pPr>
              <a:t>4</a:t>
            </a:fld>
            <a:endParaRPr lang="en-SI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8B7804F-16EA-4B95-BE7B-BF1080FE4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New Timing Setup – where are we</a:t>
            </a:r>
            <a:endParaRPr lang="LID4096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B1D732-845C-47F5-A927-73EED581F7A1}"/>
              </a:ext>
            </a:extLst>
          </p:cNvPr>
          <p:cNvSpPr/>
          <p:nvPr/>
        </p:nvSpPr>
        <p:spPr>
          <a:xfrm>
            <a:off x="8443786" y="1526371"/>
            <a:ext cx="33972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The system will be located on the other side of the wall.</a:t>
            </a:r>
          </a:p>
        </p:txBody>
      </p:sp>
    </p:spTree>
    <p:extLst>
      <p:ext uri="{BB962C8B-B14F-4D97-AF65-F5344CB8AC3E}">
        <p14:creationId xmlns:p14="http://schemas.microsoft.com/office/powerpoint/2010/main" val="2446289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161946C-291E-4330-93F8-B9CD3859E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458" y="1236024"/>
            <a:ext cx="11841942" cy="486921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solidFill>
                  <a:schemeClr val="tx1"/>
                </a:solidFill>
              </a:rPr>
              <a:t>The Climate chamber will become important for many studies so: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solidFill>
                  <a:schemeClr val="tx1"/>
                </a:solidFill>
              </a:rPr>
              <a:t>All systems must be done in the way that they can be quickly moved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solidFill>
                  <a:schemeClr val="tx1"/>
                </a:solidFill>
              </a:rPr>
              <a:t>So far : Marko’s system, Long Term Sensor stability setup and Igor’s </a:t>
            </a:r>
            <a:r>
              <a:rPr lang="en-GB" dirty="0" err="1">
                <a:solidFill>
                  <a:schemeClr val="tx1"/>
                </a:solidFill>
              </a:rPr>
              <a:t>radfet</a:t>
            </a:r>
            <a:r>
              <a:rPr lang="en-GB" dirty="0">
                <a:solidFill>
                  <a:schemeClr val="tx1"/>
                </a:solidFill>
              </a:rPr>
              <a:t> system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solidFill>
                  <a:schemeClr val="tx1"/>
                </a:solidFill>
              </a:rPr>
              <a:t>System that are not used should be put on shelf  and kept there in a clearly marked box with all the pieces needed in the box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solidFill>
                  <a:schemeClr val="tx1"/>
                </a:solidFill>
              </a:rPr>
              <a:t>Jure should mount a shelf there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solidFill>
                  <a:schemeClr val="tx1"/>
                </a:solidFill>
              </a:rPr>
              <a:t>We should remove all the unnecessary equipment from the lab and clean it up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solidFill>
                  <a:schemeClr val="tx1"/>
                </a:solidFill>
              </a:rPr>
              <a:t>Old PC should be collected, hardware uninstalled (</a:t>
            </a:r>
            <a:r>
              <a:rPr lang="en-GB" dirty="0" err="1">
                <a:solidFill>
                  <a:schemeClr val="tx1"/>
                </a:solidFill>
              </a:rPr>
              <a:t>disk,RAM,PS</a:t>
            </a:r>
            <a:r>
              <a:rPr lang="en-GB" dirty="0">
                <a:solidFill>
                  <a:schemeClr val="tx1"/>
                </a:solidFill>
              </a:rPr>
              <a:t>, cards) and trashed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solidFill>
                  <a:schemeClr val="tx1"/>
                </a:solidFill>
              </a:rPr>
              <a:t>Not used equipment should be collected and grouped and stored on shelves. </a:t>
            </a:r>
            <a:r>
              <a:rPr lang="en-GB" b="1" dirty="0">
                <a:solidFill>
                  <a:srgbClr val="FF0000"/>
                </a:solidFill>
              </a:rPr>
              <a:t>We need to buy a ladder.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GB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LID4096" dirty="0">
              <a:solidFill>
                <a:schemeClr val="tx1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54B770-9752-4C64-BF72-55903D8FF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B683B2-B6BC-4E03-82F5-082A099F97B5}" type="datetime1">
              <a:rPr lang="en-GB" smtClean="0"/>
              <a:t>06/08/2025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D4984C-05AD-423E-98CF-4D1D384D0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Fast IT tests - Update, HGTD Sensors Meeting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B5CE0A-CD49-4F53-BC44-83361EB5E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2D73F1-E440-471F-A1D6-3101CD187FFC}" type="slidenum">
              <a:rPr lang="en-SI" smtClean="0"/>
              <a:pPr>
                <a:defRPr/>
              </a:pPr>
              <a:t>5</a:t>
            </a:fld>
            <a:endParaRPr lang="en-SI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8B7804F-16EA-4B95-BE7B-BF1080FE4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Lab C071 rules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362140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8C83E00-6321-499C-B4B4-D06D2E58E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505" y="1417320"/>
            <a:ext cx="10058400" cy="402336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l-SI" dirty="0"/>
              <a:t>3D ‚ AJDA and ISKRA (Sr90/TPA </a:t>
            </a:r>
            <a:r>
              <a:rPr lang="sl-SI" dirty="0" err="1"/>
              <a:t>repeat</a:t>
            </a:r>
            <a:r>
              <a:rPr lang="sl-SI" dirty="0"/>
              <a:t> of the  IFCA/ELI </a:t>
            </a:r>
            <a:r>
              <a:rPr lang="sl-SI" dirty="0" err="1"/>
              <a:t>beam</a:t>
            </a:r>
            <a:r>
              <a:rPr lang="sl-SI" dirty="0"/>
              <a:t>). </a:t>
            </a:r>
            <a:r>
              <a:rPr lang="sl-SI" dirty="0" err="1"/>
              <a:t>Later</a:t>
            </a:r>
            <a:r>
              <a:rPr lang="sl-SI" dirty="0"/>
              <a:t> on </a:t>
            </a:r>
            <a:r>
              <a:rPr lang="sl-SI" dirty="0" err="1"/>
              <a:t>simulations</a:t>
            </a:r>
            <a:r>
              <a:rPr lang="sl-SI" dirty="0"/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dirty="0"/>
              <a:t>RD50-3D run and in </a:t>
            </a:r>
            <a:r>
              <a:rPr lang="sl-SI" dirty="0" err="1"/>
              <a:t>particular</a:t>
            </a:r>
            <a:r>
              <a:rPr lang="sl-SI" dirty="0"/>
              <a:t> </a:t>
            </a:r>
            <a:r>
              <a:rPr lang="sl-SI" dirty="0" err="1"/>
              <a:t>new</a:t>
            </a:r>
            <a:r>
              <a:rPr lang="sl-SI" dirty="0"/>
              <a:t> IME </a:t>
            </a:r>
            <a:r>
              <a:rPr lang="sl-SI" dirty="0" err="1"/>
              <a:t>devices</a:t>
            </a:r>
            <a:r>
              <a:rPr lang="sl-SI" dirty="0"/>
              <a:t>! </a:t>
            </a:r>
            <a:r>
              <a:rPr lang="sl-SI" dirty="0" err="1"/>
              <a:t>We</a:t>
            </a:r>
            <a:r>
              <a:rPr lang="sl-SI" dirty="0"/>
              <a:t> </a:t>
            </a:r>
            <a:r>
              <a:rPr lang="sl-SI" dirty="0" err="1"/>
              <a:t>look</a:t>
            </a:r>
            <a:r>
              <a:rPr lang="sl-SI" dirty="0"/>
              <a:t> for </a:t>
            </a:r>
            <a:r>
              <a:rPr lang="sl-SI" dirty="0" err="1"/>
              <a:t>multiplicaiton</a:t>
            </a:r>
            <a:endParaRPr lang="sl-SI" dirty="0"/>
          </a:p>
          <a:p>
            <a:pPr>
              <a:buFont typeface="Wingdings" panose="05000000000000000000" pitchFamily="2" charset="2"/>
              <a:buChar char="Ø"/>
            </a:pPr>
            <a:r>
              <a:rPr lang="sl-SI" dirty="0"/>
              <a:t>TI-LGAD, ISKRA (TB, TCT)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dirty="0"/>
              <a:t>AIDAINNOVA </a:t>
            </a:r>
            <a:r>
              <a:rPr lang="sl-SI" dirty="0" err="1"/>
              <a:t>runs</a:t>
            </a:r>
            <a:r>
              <a:rPr lang="sl-SI" dirty="0"/>
              <a:t> + </a:t>
            </a:r>
            <a:r>
              <a:rPr lang="sl-SI" dirty="0" err="1"/>
              <a:t>new</a:t>
            </a:r>
            <a:r>
              <a:rPr lang="sl-SI" dirty="0"/>
              <a:t> DRD3 </a:t>
            </a:r>
            <a:r>
              <a:rPr lang="sl-SI" dirty="0" err="1"/>
              <a:t>project</a:t>
            </a:r>
            <a:endParaRPr lang="sl-SI" dirty="0"/>
          </a:p>
          <a:p>
            <a:pPr>
              <a:buFont typeface="Wingdings" panose="05000000000000000000" pitchFamily="2" charset="2"/>
              <a:buChar char="Ø"/>
            </a:pPr>
            <a:r>
              <a:rPr lang="sl-SI" dirty="0"/>
              <a:t>AC-LGAD, xxx (DB-TCT, Sr90)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dirty="0"/>
              <a:t>IHEP-IME sensors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dirty="0"/>
              <a:t>HGTD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dirty="0"/>
              <a:t>Hybrid </a:t>
            </a:r>
            <a:r>
              <a:rPr lang="sl-SI" dirty="0" err="1"/>
              <a:t>tests</a:t>
            </a:r>
            <a:r>
              <a:rPr lang="sl-SI" dirty="0"/>
              <a:t> – </a:t>
            </a:r>
            <a:r>
              <a:rPr lang="sl-SI" dirty="0" err="1"/>
              <a:t>noise</a:t>
            </a:r>
            <a:r>
              <a:rPr lang="sl-SI" dirty="0"/>
              <a:t> </a:t>
            </a:r>
            <a:r>
              <a:rPr lang="sl-SI" dirty="0" err="1"/>
              <a:t>vs</a:t>
            </a:r>
            <a:r>
              <a:rPr lang="sl-SI" dirty="0"/>
              <a:t>. </a:t>
            </a:r>
            <a:r>
              <a:rPr lang="sl-SI" dirty="0" err="1"/>
              <a:t>Leakage</a:t>
            </a:r>
            <a:r>
              <a:rPr lang="sl-SI" dirty="0"/>
              <a:t> (Marko – QT)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dirty="0" err="1"/>
              <a:t>Irradiated</a:t>
            </a:r>
            <a:r>
              <a:rPr lang="sl-SI" dirty="0"/>
              <a:t> </a:t>
            </a:r>
            <a:r>
              <a:rPr lang="sl-SI" dirty="0" err="1"/>
              <a:t>hybrid</a:t>
            </a:r>
            <a:r>
              <a:rPr lang="sl-SI" dirty="0"/>
              <a:t> </a:t>
            </a:r>
            <a:r>
              <a:rPr lang="sl-SI" dirty="0" err="1"/>
              <a:t>tests</a:t>
            </a:r>
            <a:r>
              <a:rPr lang="sl-SI" dirty="0"/>
              <a:t> (Marko)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dirty="0" err="1"/>
              <a:t>Mixed</a:t>
            </a:r>
            <a:r>
              <a:rPr lang="sl-SI" dirty="0"/>
              <a:t> </a:t>
            </a:r>
            <a:r>
              <a:rPr lang="sl-SI" dirty="0" err="1"/>
              <a:t>irradiated</a:t>
            </a:r>
            <a:r>
              <a:rPr lang="sl-SI" dirty="0"/>
              <a:t> and </a:t>
            </a:r>
            <a:r>
              <a:rPr lang="sl-SI" dirty="0" err="1"/>
              <a:t>prton</a:t>
            </a:r>
            <a:r>
              <a:rPr lang="sl-SI" dirty="0"/>
              <a:t> </a:t>
            </a:r>
            <a:r>
              <a:rPr lang="sl-SI" dirty="0" err="1"/>
              <a:t>irradiated</a:t>
            </a:r>
            <a:r>
              <a:rPr lang="sl-SI" dirty="0"/>
              <a:t> sensors (ISKRA)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dirty="0" err="1"/>
              <a:t>Generic</a:t>
            </a:r>
            <a:r>
              <a:rPr lang="sl-SI" dirty="0"/>
              <a:t> R&amp;D?</a:t>
            </a:r>
          </a:p>
          <a:p>
            <a:pPr>
              <a:buFont typeface="Wingdings" panose="05000000000000000000" pitchFamily="2" charset="2"/>
              <a:buChar char="Ø"/>
            </a:pPr>
            <a:endParaRPr lang="sl-SI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E519E4-562C-4E6A-8832-1C8CC6F43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B683B2-B6BC-4E03-82F5-082A099F97B5}" type="datetime1">
              <a:rPr lang="en-GB" smtClean="0"/>
              <a:t>06/08/2025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CC6321-F06F-420D-A732-FBD4ABD1A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Fast IT tests - Update, HGTD Sensors Meeting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AEC911-CE3F-4B6A-B169-71DC78C0D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2D73F1-E440-471F-A1D6-3101CD187FFC}" type="slidenum">
              <a:rPr lang="en-SI" smtClean="0"/>
              <a:pPr>
                <a:defRPr/>
              </a:pPr>
              <a:t>6</a:t>
            </a:fld>
            <a:endParaRPr lang="en-SI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3E32C6B-E550-4589-96E0-7369E8E6C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Coming projects and allocation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2425351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B650131-81D3-4C04-8CBB-04355C434D7D}"/>
              </a:ext>
            </a:extLst>
          </p:cNvPr>
          <p:cNvSpPr/>
          <p:nvPr/>
        </p:nvSpPr>
        <p:spPr>
          <a:xfrm>
            <a:off x="-73891" y="889244"/>
            <a:ext cx="1200727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GB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IS HGTD PRODUCTION TEST SITE!</a:t>
            </a:r>
          </a:p>
          <a:p>
            <a:pPr lvl="1"/>
            <a:r>
              <a:rPr lang="en-GB" sz="3200" dirty="0">
                <a:solidFill>
                  <a:srgbClr val="FF0000"/>
                </a:solidFill>
              </a:rPr>
              <a:t>IT IS EXTREMELY IMPORTANT TO RESPECT THE FOLLOWING: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GB" sz="3200" dirty="0"/>
              <a:t>No (re)moving of equipment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GB" sz="3200" dirty="0"/>
              <a:t>No changing of cables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GB" sz="3200" dirty="0"/>
              <a:t>No installations on the computer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GB" sz="3200" dirty="0"/>
              <a:t>No  leaving of un-necessary equipment on the table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GB" sz="3200" dirty="0"/>
              <a:t>No littering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GB" sz="3200" dirty="0"/>
              <a:t>In case of questions ask </a:t>
            </a:r>
            <a:r>
              <a:rPr lang="en-GB" sz="3200" dirty="0" err="1"/>
              <a:t>Brigita</a:t>
            </a:r>
            <a:r>
              <a:rPr lang="en-GB" sz="3200" dirty="0"/>
              <a:t>/Iskra/Bojan/Jernej and Gregor</a:t>
            </a:r>
          </a:p>
        </p:txBody>
      </p:sp>
    </p:spTree>
    <p:extLst>
      <p:ext uri="{BB962C8B-B14F-4D97-AF65-F5344CB8AC3E}">
        <p14:creationId xmlns:p14="http://schemas.microsoft.com/office/powerpoint/2010/main" val="259627095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Retrospect">
      <a:fillStyleLst>
        <a:solidFill>
          <a:schemeClr val="phClr"/>
        </a:solidFill>
        <a:gradFill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/>
        </a:gradFill>
        <a:gradFill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12085</TotalTime>
  <Words>823</Words>
  <Application>Microsoft Office PowerPoint</Application>
  <PresentationFormat>Widescreen</PresentationFormat>
  <Paragraphs>89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Retrospect</vt:lpstr>
      <vt:lpstr>JSI-HGTD group meeting</vt:lpstr>
      <vt:lpstr>HGTD IT/QC/QA –setups</vt:lpstr>
      <vt:lpstr>Status of setups</vt:lpstr>
      <vt:lpstr>New Timing Setup – where are we</vt:lpstr>
      <vt:lpstr>Lab C071 rules</vt:lpstr>
      <vt:lpstr>Coming projects and allocation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silab</dc:creator>
  <cp:lastModifiedBy>gregor</cp:lastModifiedBy>
  <cp:revision>230</cp:revision>
  <cp:lastPrinted>2025-08-07T11:30:10Z</cp:lastPrinted>
  <dcterms:created xsi:type="dcterms:W3CDTF">2020-08-03T10:43:49Z</dcterms:created>
  <dcterms:modified xsi:type="dcterms:W3CDTF">2025-08-07T15:25:47Z</dcterms:modified>
</cp:coreProperties>
</file>