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6"/>
  </p:notesMasterIdLst>
  <p:sldIdLst>
    <p:sldId id="301" r:id="rId2"/>
    <p:sldId id="331" r:id="rId3"/>
    <p:sldId id="332" r:id="rId4"/>
    <p:sldId id="333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D6803"/>
    <a:srgbClr val="FF2EFF"/>
    <a:srgbClr val="FFFFFF"/>
    <a:srgbClr val="1CADE4"/>
    <a:srgbClr val="0054A0"/>
    <a:srgbClr val="318B71"/>
    <a:srgbClr val="FFF2CC"/>
    <a:srgbClr val="25AEE0"/>
    <a:srgbClr val="D3D1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3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5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0FAD5-9433-40A9-9055-47207FCE2B07}" type="datetimeFigureOut">
              <a:rPr lang="LID4096" smtClean="0"/>
              <a:t>03/14/2024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16382-001D-46BB-8AAE-19822EB0F97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39401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4778" y="278874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4778" y="396830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I"/>
              <a:t>13.02.2024</a:t>
            </a:r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 Hiti: HGTD, F9 Seminar</a:t>
            </a:r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  <p:cxnSp>
        <p:nvCxnSpPr>
          <p:cNvPr id="9" name="Straight Connector 8"/>
          <p:cNvCxnSpPr/>
          <p:nvPr/>
        </p:nvCxnSpPr>
        <p:spPr>
          <a:xfrm>
            <a:off x="1097280" y="3888283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49FF1A6-9907-4E29-9EDA-21316DE07B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83178" y="0"/>
            <a:ext cx="1121761" cy="11583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B01FA4-C1FE-4A99-ABF9-02F26C9158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2940"/>
            <a:ext cx="955723" cy="4467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12968F-4A64-43F4-BB68-476A9396F3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43892" y="6362631"/>
            <a:ext cx="1848108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0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I"/>
              <a:t>13.02.2024</a:t>
            </a:r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 Hiti: HGTD, F9 Seminar</a:t>
            </a:r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99224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I"/>
              <a:t>13.02.2024</a:t>
            </a:r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 Hiti: HGTD, F9 Seminar</a:t>
            </a:r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3876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93406"/>
            <a:ext cx="10058400" cy="402336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845661-1A97-46CB-8DEE-DBBA978BE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I"/>
              <a:t>13.02.2024</a:t>
            </a:r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2BFA5A-87DA-4F11-BEDC-06066BB75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 Hiti: HGTD, F9 Seminar</a:t>
            </a:r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8C6411-E6C9-44D5-A088-EBD58632E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43FDF49-9C53-48B2-8289-9DCF0E033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3849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I"/>
              <a:t>13.02.2024</a:t>
            </a:r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 Hiti: HGTD, F9 Seminar</a:t>
            </a:r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21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88720" y="-5207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I"/>
              <a:t>13.02.2024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 Hiti: HGTD, F9 Seminar</a:t>
            </a:r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81189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-461852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I"/>
              <a:t>13.02.2024</a:t>
            </a:r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 Hiti: HGTD, F9 Seminar</a:t>
            </a:r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2261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748" y="-461319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I"/>
              <a:t>13.02.2024</a:t>
            </a:r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 Hiti: HGTD, F9 Seminar</a:t>
            </a:r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0284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I"/>
              <a:t>13.02.2024</a:t>
            </a:r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B. Hiti: HGTD, F9 Seminar</a:t>
            </a:r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97314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SI"/>
              <a:t>13.02.2024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B. Hiti: HGTD, F9 Seminar</a:t>
            </a:r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75449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I"/>
              <a:t>13.02.2024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 Hiti: HGTD, F9 Seminar</a:t>
            </a:r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0623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5949" y="-679341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092" y="1081699"/>
            <a:ext cx="10058400" cy="503076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0172"/>
            <a:ext cx="737261" cy="2378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SI"/>
              <a:t>13.02.2024</a:t>
            </a:r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093" y="6446837"/>
            <a:ext cx="71921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B. Hiti: HGTD, F9 Seminar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98324"/>
            <a:ext cx="596024" cy="1978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963488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4F99B3AE-6792-4E0C-90AB-34B92565CA5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343892" y="6362631"/>
            <a:ext cx="1848108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3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-2304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2304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2304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2304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2304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F8326-76CB-49F0-83E1-932745697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424" y="86850"/>
            <a:ext cx="10875516" cy="3566160"/>
          </a:xfrm>
        </p:spPr>
        <p:txBody>
          <a:bodyPr>
            <a:normAutofit/>
          </a:bodyPr>
          <a:lstStyle/>
          <a:p>
            <a:r>
              <a:rPr lang="en-US" sz="5400" dirty="0"/>
              <a:t>Sample preparation for HGTD Long Term Stability test</a:t>
            </a:r>
            <a:endParaRPr lang="LID4096" sz="54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BFBBBDE-47EC-4177-BBD1-3CBBA7434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4778" y="3968300"/>
            <a:ext cx="10770982" cy="2307372"/>
          </a:xfrm>
        </p:spPr>
        <p:txBody>
          <a:bodyPr>
            <a:normAutofit/>
          </a:bodyPr>
          <a:lstStyle/>
          <a:p>
            <a:r>
              <a:rPr lang="en-GB" dirty="0"/>
              <a:t>Bojan </a:t>
            </a:r>
            <a:r>
              <a:rPr lang="en-GB" dirty="0" err="1"/>
              <a:t>Hiti</a:t>
            </a:r>
            <a:endParaRPr lang="en-GB" dirty="0"/>
          </a:p>
          <a:p>
            <a:r>
              <a:rPr lang="en-GB" dirty="0" err="1"/>
              <a:t>Jožef</a:t>
            </a:r>
            <a:r>
              <a:rPr lang="en-GB" dirty="0"/>
              <a:t> Stefan Institute</a:t>
            </a:r>
          </a:p>
          <a:p>
            <a:endParaRPr lang="en-GB" dirty="0"/>
          </a:p>
          <a:p>
            <a:r>
              <a:rPr lang="en-GB" dirty="0"/>
              <a:t>15 March 2024</a:t>
            </a:r>
          </a:p>
        </p:txBody>
      </p:sp>
    </p:spTree>
    <p:extLst>
      <p:ext uri="{BB962C8B-B14F-4D97-AF65-F5344CB8AC3E}">
        <p14:creationId xmlns:p14="http://schemas.microsoft.com/office/powerpoint/2010/main" val="936199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E93DCA4-2EF2-4769-93B3-EEB1C8AEAC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49666" y="12108"/>
            <a:ext cx="4573202" cy="6097604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29B96B-EABB-4C21-ADFE-322500B43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I"/>
              <a:t>13.02.2024</a:t>
            </a: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5248DC-B36F-48A1-A990-4E34BAB73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 Hiti: HGTD, F9 Seminar</a:t>
            </a:r>
            <a:endParaRPr lang="LID4096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68F48F4-0233-4767-8070-2A4AFD91E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1</a:t>
            </a:r>
            <a:endParaRPr lang="en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3EA6E-680F-42C8-8D4C-DA9790153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2</a:t>
            </a:fld>
            <a:endParaRPr lang="LID4096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7B943E0-DA08-46C2-8656-9A61C98516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03704" y="491728"/>
            <a:ext cx="3853774" cy="5138365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9320DACD-299A-4805-BBFC-59CE5AE921F0}"/>
              </a:ext>
            </a:extLst>
          </p:cNvPr>
          <p:cNvSpPr/>
          <p:nvPr/>
        </p:nvSpPr>
        <p:spPr>
          <a:xfrm>
            <a:off x="3157085" y="2803357"/>
            <a:ext cx="914401" cy="65451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CE84065-7785-4006-AFD9-4BAE46DB5FF4}"/>
              </a:ext>
            </a:extLst>
          </p:cNvPr>
          <p:cNvSpPr txBox="1"/>
          <p:nvPr/>
        </p:nvSpPr>
        <p:spPr>
          <a:xfrm>
            <a:off x="3325529" y="3730388"/>
            <a:ext cx="2310064" cy="6545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Shape of </a:t>
            </a:r>
            <a:r>
              <a:rPr lang="en-US" dirty="0" err="1"/>
              <a:t>Tesa</a:t>
            </a:r>
            <a:r>
              <a:rPr lang="en-US" dirty="0"/>
              <a:t> conductive tape strips</a:t>
            </a:r>
            <a:endParaRPr lang="en-SI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847784D-29AE-4985-BA44-A06EAC5F964B}"/>
              </a:ext>
            </a:extLst>
          </p:cNvPr>
          <p:cNvSpPr txBox="1"/>
          <p:nvPr/>
        </p:nvSpPr>
        <p:spPr>
          <a:xfrm>
            <a:off x="6592504" y="4062099"/>
            <a:ext cx="170175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B1 Sample 1 –V1R5-49 0e14</a:t>
            </a:r>
            <a:endParaRPr lang="en-SI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CE684FF-34C8-4FCE-892D-3C3667E42C1E}"/>
              </a:ext>
            </a:extLst>
          </p:cNvPr>
          <p:cNvSpPr txBox="1"/>
          <p:nvPr/>
        </p:nvSpPr>
        <p:spPr>
          <a:xfrm>
            <a:off x="8804710" y="4062099"/>
            <a:ext cx="170175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B1 Sample 2 –V1R5-46 15e14</a:t>
            </a:r>
            <a:endParaRPr lang="en-SI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0A4EFBE-3489-4D48-B404-F44A6757703E}"/>
              </a:ext>
            </a:extLst>
          </p:cNvPr>
          <p:cNvSpPr txBox="1"/>
          <p:nvPr/>
        </p:nvSpPr>
        <p:spPr>
          <a:xfrm>
            <a:off x="6670309" y="5574008"/>
            <a:ext cx="433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irradiated samples annealed 80 min @ 60 °C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410900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627316-6EB1-4FE0-B8BA-45EAA44FC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012" y="1993406"/>
            <a:ext cx="4398424" cy="4023360"/>
          </a:xfrm>
        </p:spPr>
        <p:txBody>
          <a:bodyPr/>
          <a:lstStyle/>
          <a:p>
            <a:r>
              <a:rPr lang="en-US" dirty="0"/>
              <a:t>All 15 x 15 pads connected together and connected to readout via 1 </a:t>
            </a:r>
            <a:r>
              <a:rPr lang="en-US" dirty="0" err="1"/>
              <a:t>kOhm</a:t>
            </a:r>
            <a:r>
              <a:rPr lang="en-US" dirty="0"/>
              <a:t> resistor</a:t>
            </a:r>
          </a:p>
          <a:p>
            <a:r>
              <a:rPr lang="en-US" dirty="0"/>
              <a:t>Guard ring connected to ground via separate 1 </a:t>
            </a:r>
            <a:r>
              <a:rPr lang="en-US" dirty="0" err="1"/>
              <a:t>kOhm</a:t>
            </a:r>
            <a:r>
              <a:rPr lang="en-US" dirty="0"/>
              <a:t> resistor</a:t>
            </a:r>
            <a:endParaRPr lang="en-S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F23098-2467-4ECA-BB8C-E7E2753A2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I"/>
              <a:t>13.02.2024</a:t>
            </a: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EA1103-4C8C-4496-8840-CA7C1A1D4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 Hiti: HGTD, F9 Seminar</a:t>
            </a:r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B4A043-8B75-4217-879A-6EA5D110C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3</a:t>
            </a:fld>
            <a:endParaRPr lang="LID4096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CA8890-8E28-4B2A-B000-FABF6E952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bonding</a:t>
            </a:r>
            <a:endParaRPr lang="en-S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B1BA17-9C3A-49FA-B24E-0851F8942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25" y="1132539"/>
            <a:ext cx="6123895" cy="4592921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8EE4917B-363A-4450-BF9C-D2EDBDFAD241}"/>
              </a:ext>
            </a:extLst>
          </p:cNvPr>
          <p:cNvSpPr/>
          <p:nvPr/>
        </p:nvSpPr>
        <p:spPr>
          <a:xfrm>
            <a:off x="3424507" y="3918819"/>
            <a:ext cx="914401" cy="65451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A3E472D-F461-46AE-828E-7D95FF52941C}"/>
              </a:ext>
            </a:extLst>
          </p:cNvPr>
          <p:cNvSpPr/>
          <p:nvPr/>
        </p:nvSpPr>
        <p:spPr>
          <a:xfrm>
            <a:off x="4858511" y="3942169"/>
            <a:ext cx="914401" cy="65451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C5E2E0E-80F5-49E6-A15A-256176EE92DB}"/>
              </a:ext>
            </a:extLst>
          </p:cNvPr>
          <p:cNvSpPr/>
          <p:nvPr/>
        </p:nvSpPr>
        <p:spPr>
          <a:xfrm>
            <a:off x="2048414" y="3940162"/>
            <a:ext cx="914401" cy="65451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72D7448-25A3-4591-B55B-81A579DBB558}"/>
              </a:ext>
            </a:extLst>
          </p:cNvPr>
          <p:cNvSpPr/>
          <p:nvPr/>
        </p:nvSpPr>
        <p:spPr>
          <a:xfrm>
            <a:off x="3307239" y="2033915"/>
            <a:ext cx="914401" cy="65451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5DA68D-9D89-4522-9224-8B3B7373B644}"/>
              </a:ext>
            </a:extLst>
          </p:cNvPr>
          <p:cNvSpPr txBox="1"/>
          <p:nvPr/>
        </p:nvSpPr>
        <p:spPr>
          <a:xfrm>
            <a:off x="2816351" y="1011762"/>
            <a:ext cx="237166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“Leaf” pads – can be made floating by tearing their wire bond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549941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8047AD-BA20-4FB9-8529-E8E7CD18EA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347" y="1593059"/>
            <a:ext cx="4508157" cy="3381118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66FD04-4E9A-4093-A7C3-764DBFE5F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SI"/>
              <a:t>13.02.2024</a:t>
            </a:r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CFAD7E-611B-4D9C-B4F4-5E8CB9F69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 Hiti: HGTD, F9 Seminar</a:t>
            </a:r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0BBE66-3D43-47EC-B956-B6EFC6E03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4</a:t>
            </a:fld>
            <a:endParaRPr lang="LID4096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E8F8D56-41E0-4336-86D6-63E366B0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Readout &amp; Guard Ring connection detail</a:t>
            </a:r>
            <a:endParaRPr lang="en-S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C294D5-6820-43BC-B021-545B604FE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7" y="1007566"/>
            <a:ext cx="6457157" cy="48428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312A5E8-FEA4-4AAF-A2FA-E3C725C6E033}"/>
              </a:ext>
            </a:extLst>
          </p:cNvPr>
          <p:cNvSpPr txBox="1"/>
          <p:nvPr/>
        </p:nvSpPr>
        <p:spPr>
          <a:xfrm>
            <a:off x="7540751" y="5108916"/>
            <a:ext cx="237166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Using both Bump Bond and Probe Needle pads on some pixels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93334995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K-ATLAS-MixedIrradiations" id="{C3BC0814-703D-4C40-A3A0-3EB539DCE451}" vid="{E80250AD-F589-493E-AED7-F7EAA4367F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GK-RD50-FluxDependence</Template>
  <TotalTime>54773</TotalTime>
  <Words>133</Words>
  <Application>Microsoft Office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Retrospect</vt:lpstr>
      <vt:lpstr>Sample preparation for HGTD Long Term Stability test</vt:lpstr>
      <vt:lpstr>Board 1</vt:lpstr>
      <vt:lpstr>Sensor bonding</vt:lpstr>
      <vt:lpstr>Readout &amp; Guard Ring connection detail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HGTD IJS</dc:title>
  <dc:creator>IJS F9</dc:creator>
  <cp:lastModifiedBy>Bojan</cp:lastModifiedBy>
  <cp:revision>1403</cp:revision>
  <dcterms:created xsi:type="dcterms:W3CDTF">2020-05-22T12:31:57Z</dcterms:created>
  <dcterms:modified xsi:type="dcterms:W3CDTF">2024-03-14T09:00:36Z</dcterms:modified>
</cp:coreProperties>
</file>