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70" r:id="rId6"/>
    <p:sldId id="264" r:id="rId7"/>
    <p:sldId id="272" r:id="rId8"/>
    <p:sldId id="265" r:id="rId9"/>
    <p:sldId id="259" r:id="rId10"/>
    <p:sldId id="266" r:id="rId11"/>
    <p:sldId id="262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39" autoAdjust="0"/>
  </p:normalViewPr>
  <p:slideViewPr>
    <p:cSldViewPr snapToGrid="0">
      <p:cViewPr varScale="1">
        <p:scale>
          <a:sx n="112" d="100"/>
          <a:sy n="112" d="100"/>
        </p:scale>
        <p:origin x="213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8D22ED9D-ADF8-9683-04C0-DBDCE5852D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08F3822-371F-3C6D-0582-C77AF1598A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04882-D838-4DD9-BB44-54266AF7442D}" type="datetimeFigureOut">
              <a:rPr lang="en-US" smtClean="0"/>
              <a:t>30-Jan-24</a:t>
            </a:fld>
            <a:endParaRPr lang="en-US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2C700FF-E936-136F-9AE4-0C5A8CFF7E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5DFE461-C314-0236-32B1-383AB75EAB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37C14-0C92-4098-98C7-D8CBA496C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E9CAC-E408-49E9-A459-38010A0E25B2}" type="datetimeFigureOut">
              <a:rPr lang="en-US" smtClean="0"/>
              <a:t>30-Jan-24</a:t>
            </a:fld>
            <a:endParaRPr lang="en-US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CA94-7945-4302-ACED-FB5E12C99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93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FindBounce</a:t>
            </a:r>
            <a:r>
              <a:rPr lang="sl-SI" dirty="0"/>
              <a:t> </a:t>
            </a:r>
            <a:r>
              <a:rPr lang="sl-SI" dirty="0" err="1"/>
              <a:t>struggles</a:t>
            </a:r>
            <a:r>
              <a:rPr lang="sl-SI" dirty="0"/>
              <a:t> at D=3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exerts</a:t>
            </a:r>
            <a:r>
              <a:rPr lang="sl-SI" dirty="0"/>
              <a:t> </a:t>
            </a:r>
            <a:r>
              <a:rPr lang="sl-SI" dirty="0" err="1"/>
              <a:t>weird</a:t>
            </a:r>
            <a:r>
              <a:rPr lang="sl-SI" dirty="0"/>
              <a:t> </a:t>
            </a:r>
            <a:r>
              <a:rPr lang="sl-SI" dirty="0" err="1"/>
              <a:t>behaviour</a:t>
            </a:r>
            <a:r>
              <a:rPr lang="sl-SI" dirty="0"/>
              <a:t> </a:t>
            </a: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needs</a:t>
            </a:r>
            <a:r>
              <a:rPr lang="sl-SI" dirty="0"/>
              <a:t> to be </a:t>
            </a:r>
            <a:r>
              <a:rPr lang="sl-SI" dirty="0" err="1"/>
              <a:t>researched</a:t>
            </a:r>
            <a:r>
              <a:rPr lang="sl-SI" dirty="0"/>
              <a:t> </a:t>
            </a:r>
            <a:r>
              <a:rPr lang="sl-SI" dirty="0" err="1"/>
              <a:t>further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 is </a:t>
            </a:r>
            <a:r>
              <a:rPr lang="sl-SI" dirty="0" err="1"/>
              <a:t>likely</a:t>
            </a:r>
            <a:r>
              <a:rPr lang="sl-SI" dirty="0"/>
              <a:t> </a:t>
            </a:r>
            <a:r>
              <a:rPr lang="sl-SI" dirty="0" err="1"/>
              <a:t>due</a:t>
            </a:r>
            <a:r>
              <a:rPr lang="sl-SI" dirty="0"/>
              <a:t> to some </a:t>
            </a:r>
            <a:r>
              <a:rPr lang="sl-SI" dirty="0" err="1"/>
              <a:t>index</a:t>
            </a:r>
            <a:r>
              <a:rPr lang="sl-SI" dirty="0"/>
              <a:t> </a:t>
            </a:r>
            <a:r>
              <a:rPr lang="sl-SI" dirty="0" err="1"/>
              <a:t>error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21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algorithms</a:t>
            </a:r>
            <a:r>
              <a:rPr lang="sl-SI" dirty="0"/>
              <a:t> start to </a:t>
            </a:r>
            <a:r>
              <a:rPr lang="sl-SI" dirty="0" err="1"/>
              <a:t>break</a:t>
            </a:r>
            <a:r>
              <a:rPr lang="sl-SI" dirty="0"/>
              <a:t> </a:t>
            </a:r>
            <a:r>
              <a:rPr lang="sl-SI" dirty="0" err="1"/>
              <a:t>down</a:t>
            </a:r>
            <a:r>
              <a:rPr lang="sl-SI" dirty="0"/>
              <a:t>, </a:t>
            </a:r>
            <a:r>
              <a:rPr lang="sl-SI" dirty="0" err="1"/>
              <a:t>because</a:t>
            </a:r>
            <a:r>
              <a:rPr lang="sl-SI" dirty="0"/>
              <a:t> </a:t>
            </a:r>
            <a:r>
              <a:rPr lang="sl-SI" dirty="0" err="1"/>
              <a:t>there</a:t>
            </a:r>
            <a:r>
              <a:rPr lang="sl-SI" dirty="0"/>
              <a:t> is a limit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floating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 </a:t>
            </a:r>
            <a:r>
              <a:rPr lang="sl-SI" dirty="0" err="1"/>
              <a:t>precission</a:t>
            </a:r>
            <a:r>
              <a:rPr lang="sl-SI" dirty="0"/>
              <a:t>. </a:t>
            </a:r>
            <a:r>
              <a:rPr lang="sl-SI" dirty="0" err="1"/>
              <a:t>Thus</a:t>
            </a:r>
            <a:r>
              <a:rPr lang="sl-SI" dirty="0"/>
              <a:t> </a:t>
            </a:r>
            <a:r>
              <a:rPr lang="sl-SI" dirty="0" err="1"/>
              <a:t>when</a:t>
            </a:r>
            <a:r>
              <a:rPr lang="sl-SI" dirty="0"/>
              <a:t> </a:t>
            </a:r>
            <a:r>
              <a:rPr lang="sl-SI" dirty="0" err="1"/>
              <a:t>trying</a:t>
            </a:r>
            <a:r>
              <a:rPr lang="sl-SI" dirty="0"/>
              <a:t> to </a:t>
            </a:r>
            <a:r>
              <a:rPr lang="sl-SI" dirty="0" err="1"/>
              <a:t>multiply</a:t>
            </a:r>
            <a:r>
              <a:rPr lang="sl-SI" dirty="0"/>
              <a:t> </a:t>
            </a:r>
            <a:r>
              <a:rPr lang="sl-SI" dirty="0" err="1"/>
              <a:t>extreemly</a:t>
            </a:r>
            <a:r>
              <a:rPr lang="sl-SI" dirty="0"/>
              <a:t> large </a:t>
            </a:r>
            <a:r>
              <a:rPr lang="sl-SI" dirty="0" err="1"/>
              <a:t>numbers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extreemly</a:t>
            </a:r>
            <a:r>
              <a:rPr lang="sl-SI" dirty="0"/>
              <a:t> </a:t>
            </a:r>
            <a:r>
              <a:rPr lang="sl-SI" dirty="0" err="1"/>
              <a:t>small</a:t>
            </a:r>
            <a:r>
              <a:rPr lang="sl-SI" dirty="0"/>
              <a:t> </a:t>
            </a:r>
            <a:r>
              <a:rPr lang="sl-SI" dirty="0" err="1"/>
              <a:t>numbers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get</a:t>
            </a:r>
            <a:r>
              <a:rPr lang="sl-SI" dirty="0"/>
              <a:t> a large </a:t>
            </a:r>
            <a:r>
              <a:rPr lang="sl-SI" dirty="0" err="1"/>
              <a:t>error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FindBounce</a:t>
            </a:r>
            <a:r>
              <a:rPr lang="sl-SI" dirty="0"/>
              <a:t> </a:t>
            </a:r>
            <a:r>
              <a:rPr lang="sl-SI" dirty="0" err="1"/>
              <a:t>really</a:t>
            </a:r>
            <a:r>
              <a:rPr lang="sl-SI" dirty="0"/>
              <a:t> </a:t>
            </a:r>
            <a:r>
              <a:rPr lang="sl-SI" dirty="0" err="1"/>
              <a:t>starts</a:t>
            </a:r>
            <a:r>
              <a:rPr lang="sl-SI" dirty="0"/>
              <a:t> to </a:t>
            </a:r>
            <a:r>
              <a:rPr lang="sl-SI" dirty="0" err="1"/>
              <a:t>strugle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D=3 </a:t>
            </a:r>
            <a:r>
              <a:rPr lang="sl-SI" dirty="0" err="1"/>
              <a:t>that</a:t>
            </a:r>
            <a:r>
              <a:rPr lang="sl-SI" dirty="0"/>
              <a:t> is </a:t>
            </a:r>
            <a:r>
              <a:rPr lang="sl-SI" dirty="0" err="1"/>
              <a:t>why</a:t>
            </a:r>
            <a:r>
              <a:rPr lang="sl-SI" dirty="0"/>
              <a:t> </a:t>
            </a:r>
            <a:r>
              <a:rPr lang="sl-SI" dirty="0" err="1"/>
              <a:t>its</a:t>
            </a:r>
            <a:r>
              <a:rPr lang="sl-SI" dirty="0"/>
              <a:t> </a:t>
            </a:r>
            <a:r>
              <a:rPr lang="sl-SI" dirty="0" err="1"/>
              <a:t>plotted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0.0008. </a:t>
            </a:r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also</a:t>
            </a:r>
            <a:r>
              <a:rPr lang="sl-SI" dirty="0"/>
              <a:t> se </a:t>
            </a:r>
            <a:r>
              <a:rPr lang="sl-SI" dirty="0" err="1"/>
              <a:t>PyBounce</a:t>
            </a:r>
            <a:r>
              <a:rPr lang="sl-SI" dirty="0"/>
              <a:t> </a:t>
            </a:r>
            <a:r>
              <a:rPr lang="sl-SI" dirty="0" err="1"/>
              <a:t>performing</a:t>
            </a:r>
            <a:r>
              <a:rPr lang="sl-SI" dirty="0"/>
              <a:t> </a:t>
            </a:r>
            <a:r>
              <a:rPr lang="sl-SI" dirty="0" err="1"/>
              <a:t>better</a:t>
            </a:r>
            <a:r>
              <a:rPr lang="sl-SI" dirty="0"/>
              <a:t> </a:t>
            </a:r>
            <a:r>
              <a:rPr lang="sl-SI" dirty="0" err="1"/>
              <a:t>than</a:t>
            </a:r>
            <a:r>
              <a:rPr lang="sl-SI" dirty="0"/>
              <a:t> </a:t>
            </a:r>
            <a:r>
              <a:rPr lang="sl-SI" dirty="0" err="1"/>
              <a:t>FindBounce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In D=4 </a:t>
            </a:r>
            <a:r>
              <a:rPr lang="sl-SI" dirty="0" err="1"/>
              <a:t>however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plot </a:t>
            </a:r>
            <a:r>
              <a:rPr lang="sl-SI" dirty="0" err="1"/>
              <a:t>might</a:t>
            </a:r>
            <a:r>
              <a:rPr lang="sl-SI" dirty="0"/>
              <a:t> be </a:t>
            </a:r>
            <a:r>
              <a:rPr lang="sl-SI" dirty="0" err="1"/>
              <a:t>missleading</a:t>
            </a:r>
            <a:r>
              <a:rPr lang="sl-SI" dirty="0"/>
              <a:t> </a:t>
            </a:r>
            <a:r>
              <a:rPr lang="sl-SI" dirty="0" err="1"/>
              <a:t>because</a:t>
            </a:r>
            <a:r>
              <a:rPr lang="sl-SI" dirty="0"/>
              <a:t> it </a:t>
            </a:r>
            <a:r>
              <a:rPr lang="sl-SI" dirty="0" err="1"/>
              <a:t>seem</a:t>
            </a:r>
            <a:r>
              <a:rPr lang="sl-SI" dirty="0"/>
              <a:t> as </a:t>
            </a:r>
            <a:r>
              <a:rPr lang="sl-SI" dirty="0" err="1"/>
              <a:t>if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PyBounce</a:t>
            </a:r>
            <a:r>
              <a:rPr lang="sl-SI" dirty="0"/>
              <a:t> </a:t>
            </a:r>
            <a:r>
              <a:rPr lang="sl-SI" dirty="0" err="1"/>
              <a:t>predictions</a:t>
            </a:r>
            <a:r>
              <a:rPr lang="sl-SI" dirty="0"/>
              <a:t> are more </a:t>
            </a:r>
            <a:r>
              <a:rPr lang="sl-SI" dirty="0" err="1"/>
              <a:t>contained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 </a:t>
            </a:r>
            <a:r>
              <a:rPr lang="sl-SI" dirty="0" err="1"/>
              <a:t>if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look</a:t>
            </a:r>
            <a:r>
              <a:rPr lang="sl-SI" dirty="0"/>
              <a:t> </a:t>
            </a:r>
            <a:r>
              <a:rPr lang="sl-SI" dirty="0" err="1"/>
              <a:t>closer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see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some </a:t>
            </a:r>
            <a:r>
              <a:rPr lang="sl-SI" dirty="0" err="1"/>
              <a:t>points</a:t>
            </a:r>
            <a:r>
              <a:rPr lang="sl-SI" dirty="0"/>
              <a:t> </a:t>
            </a:r>
            <a:r>
              <a:rPr lang="sl-SI" dirty="0" err="1"/>
              <a:t>were</a:t>
            </a:r>
            <a:r>
              <a:rPr lang="sl-SI" dirty="0"/>
              <a:t> not </a:t>
            </a:r>
            <a:r>
              <a:rPr lang="sl-SI" dirty="0" err="1"/>
              <a:t>even</a:t>
            </a:r>
            <a:r>
              <a:rPr lang="sl-SI" dirty="0"/>
              <a:t> </a:t>
            </a:r>
            <a:r>
              <a:rPr lang="sl-SI" dirty="0" err="1"/>
              <a:t>calculated</a:t>
            </a:r>
            <a:r>
              <a:rPr lang="sl-SI" dirty="0"/>
              <a:t> </a:t>
            </a:r>
            <a:r>
              <a:rPr lang="sl-SI" dirty="0" err="1"/>
              <a:t>due</a:t>
            </a:r>
            <a:r>
              <a:rPr lang="sl-SI" dirty="0"/>
              <a:t> to </a:t>
            </a:r>
            <a:r>
              <a:rPr lang="sl-SI" dirty="0" err="1"/>
              <a:t>errors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0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3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Mogoče</a:t>
            </a:r>
            <a:r>
              <a:rPr lang="en-US" dirty="0"/>
              <a:t> </a:t>
            </a:r>
            <a:r>
              <a:rPr lang="en-US" dirty="0" err="1"/>
              <a:t>spremeni</a:t>
            </a:r>
            <a:r>
              <a:rPr lang="en-US" dirty="0"/>
              <a:t> </a:t>
            </a:r>
            <a:r>
              <a:rPr lang="en-US" dirty="0" err="1"/>
              <a:t>barve</a:t>
            </a:r>
            <a:r>
              <a:rPr lang="en-US" dirty="0"/>
              <a:t> </a:t>
            </a:r>
            <a:r>
              <a:rPr lang="en-US" dirty="0" err="1"/>
              <a:t>grafa</a:t>
            </a:r>
            <a:r>
              <a:rPr lang="en-US" dirty="0"/>
              <a:t>, da </a:t>
            </a:r>
            <a:r>
              <a:rPr lang="en-US" dirty="0" err="1"/>
              <a:t>bojo</a:t>
            </a:r>
            <a:r>
              <a:rPr lang="en-US" dirty="0"/>
              <a:t> </a:t>
            </a:r>
            <a:r>
              <a:rPr lang="en-US" dirty="0" err="1"/>
              <a:t>primerne</a:t>
            </a:r>
            <a:r>
              <a:rPr lang="en-US" dirty="0"/>
              <a:t> za </a:t>
            </a:r>
            <a:r>
              <a:rPr lang="en-US" dirty="0" err="1"/>
              <a:t>projektor</a:t>
            </a:r>
            <a:r>
              <a:rPr lang="en-US" dirty="0"/>
              <a:t>.</a:t>
            </a:r>
          </a:p>
          <a:p>
            <a:endParaRPr lang="en-US" noProof="0" dirty="0"/>
          </a:p>
          <a:p>
            <a:r>
              <a:rPr lang="en-US" noProof="0" dirty="0"/>
              <a:t>Lets quickly go over the idea behind </a:t>
            </a:r>
            <a:r>
              <a:rPr lang="en-US" noProof="0" dirty="0" err="1"/>
              <a:t>FindBounce</a:t>
            </a:r>
            <a:r>
              <a:rPr lang="en-US" noProof="0" dirty="0"/>
              <a:t> and </a:t>
            </a:r>
            <a:r>
              <a:rPr lang="en-US" noProof="0" dirty="0" err="1"/>
              <a:t>PyBounce</a:t>
            </a:r>
            <a:r>
              <a:rPr lang="en-US" noProof="0" dirty="0"/>
              <a:t>. </a:t>
            </a:r>
          </a:p>
          <a:p>
            <a:endParaRPr lang="en-US" noProof="0" dirty="0"/>
          </a:p>
          <a:p>
            <a:r>
              <a:rPr lang="en-US" noProof="0" dirty="0"/>
              <a:t>- The goal is to calculate the action that will get us the decay rate, this equation shows the action for any D and arbitrary number of fields.</a:t>
            </a:r>
          </a:p>
          <a:p>
            <a:endParaRPr lang="en-US" noProof="0" dirty="0"/>
          </a:p>
          <a:p>
            <a:r>
              <a:rPr lang="en-US" noProof="0" dirty="0"/>
              <a:t>- Solving the Euler-Lagrange equation gives us the differential equation that we need to solve</a:t>
            </a:r>
          </a:p>
          <a:p>
            <a:endParaRPr lang="en-US" noProof="0" dirty="0"/>
          </a:p>
          <a:p>
            <a:r>
              <a:rPr lang="en-US" noProof="0" dirty="0"/>
              <a:t>- Now comes the approximation. We approx. the potential with linear segments. </a:t>
            </a:r>
          </a:p>
          <a:p>
            <a:endParaRPr lang="en-US" noProof="0" dirty="0"/>
          </a:p>
          <a:p>
            <a:r>
              <a:rPr lang="en-US" noProof="0" dirty="0"/>
              <a:t>- If we now choose the segmentation, we can obtain the parameters </a:t>
            </a:r>
            <a:r>
              <a:rPr lang="en-US" noProof="0" dirty="0" err="1"/>
              <a:t>a_s</a:t>
            </a:r>
            <a:r>
              <a:rPr lang="en-US" noProof="0" dirty="0"/>
              <a:t>, given any potential V. (equidistant segmentation)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12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- </a:t>
            </a:r>
            <a:r>
              <a:rPr lang="sl-SI" dirty="0" err="1"/>
              <a:t>Now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insert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linear</a:t>
            </a:r>
            <a:r>
              <a:rPr lang="sl-SI" dirty="0"/>
              <a:t> </a:t>
            </a:r>
            <a:r>
              <a:rPr lang="sl-SI" dirty="0" err="1"/>
              <a:t>potential</a:t>
            </a:r>
            <a:r>
              <a:rPr lang="sl-SI" dirty="0"/>
              <a:t> </a:t>
            </a:r>
            <a:r>
              <a:rPr lang="sl-SI" dirty="0" err="1"/>
              <a:t>into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differential</a:t>
            </a:r>
            <a:r>
              <a:rPr lang="sl-SI" dirty="0"/>
              <a:t> </a:t>
            </a:r>
            <a:r>
              <a:rPr lang="sl-SI" dirty="0" err="1"/>
              <a:t>equation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get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solution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phi</a:t>
            </a:r>
            <a:r>
              <a:rPr lang="sl-SI" dirty="0"/>
              <a:t> on </a:t>
            </a:r>
            <a:r>
              <a:rPr lang="sl-SI" dirty="0" err="1"/>
              <a:t>each</a:t>
            </a:r>
            <a:r>
              <a:rPr lang="sl-SI" dirty="0"/>
              <a:t> segment.</a:t>
            </a:r>
          </a:p>
          <a:p>
            <a:endParaRPr lang="sl-SI" dirty="0"/>
          </a:p>
          <a:p>
            <a:r>
              <a:rPr lang="sl-SI" dirty="0"/>
              <a:t>-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now</a:t>
            </a:r>
            <a:r>
              <a:rPr lang="sl-SI" dirty="0"/>
              <a:t> </a:t>
            </a:r>
            <a:r>
              <a:rPr lang="sl-SI" dirty="0" err="1"/>
              <a:t>glue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solutions</a:t>
            </a:r>
            <a:r>
              <a:rPr lang="sl-SI" dirty="0"/>
              <a:t> </a:t>
            </a:r>
            <a:r>
              <a:rPr lang="sl-SI" dirty="0" err="1"/>
              <a:t>together</a:t>
            </a:r>
            <a:r>
              <a:rPr lang="sl-SI" dirty="0"/>
              <a:t> to </a:t>
            </a:r>
            <a:r>
              <a:rPr lang="sl-SI" dirty="0" err="1"/>
              <a:t>get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whole</a:t>
            </a:r>
            <a:r>
              <a:rPr lang="sl-SI" dirty="0"/>
              <a:t> </a:t>
            </a:r>
            <a:r>
              <a:rPr lang="sl-SI" dirty="0" err="1"/>
              <a:t>bounce</a:t>
            </a:r>
            <a:r>
              <a:rPr lang="sl-SI" dirty="0"/>
              <a:t> </a:t>
            </a:r>
            <a:r>
              <a:rPr lang="sl-SI" dirty="0" err="1"/>
              <a:t>function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8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Because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are </a:t>
            </a:r>
            <a:r>
              <a:rPr lang="sl-SI" dirty="0" err="1"/>
              <a:t>dealing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a </a:t>
            </a:r>
            <a:r>
              <a:rPr lang="sl-SI" dirty="0" err="1"/>
              <a:t>finite</a:t>
            </a:r>
            <a:r>
              <a:rPr lang="sl-SI" dirty="0"/>
              <a:t> </a:t>
            </a:r>
            <a:r>
              <a:rPr lang="sl-SI" dirty="0" err="1"/>
              <a:t>number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segments</a:t>
            </a:r>
            <a:r>
              <a:rPr lang="sl-SI" dirty="0"/>
              <a:t>,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different</a:t>
            </a:r>
            <a:r>
              <a:rPr lang="sl-SI" dirty="0"/>
              <a:t> </a:t>
            </a:r>
            <a:r>
              <a:rPr lang="sl-SI" dirty="0" err="1"/>
              <a:t>possibilities</a:t>
            </a:r>
            <a:r>
              <a:rPr lang="sl-SI" dirty="0"/>
              <a:t>:</a:t>
            </a:r>
          </a:p>
          <a:p>
            <a:r>
              <a:rPr lang="sl-SI" dirty="0"/>
              <a:t>- </a:t>
            </a:r>
            <a:r>
              <a:rPr lang="sl-SI" dirty="0" err="1"/>
              <a:t>case</a:t>
            </a:r>
            <a:r>
              <a:rPr lang="sl-SI" dirty="0"/>
              <a:t> a), </a:t>
            </a:r>
            <a:r>
              <a:rPr lang="sl-SI" dirty="0" err="1"/>
              <a:t>where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solution</a:t>
            </a:r>
            <a:r>
              <a:rPr lang="sl-SI" dirty="0"/>
              <a:t> </a:t>
            </a:r>
            <a:r>
              <a:rPr lang="sl-SI" dirty="0" err="1"/>
              <a:t>starts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phi_0 at </a:t>
            </a:r>
            <a:r>
              <a:rPr lang="sl-SI" dirty="0" err="1"/>
              <a:t>ro</a:t>
            </a:r>
            <a:r>
              <a:rPr lang="sl-SI" dirty="0"/>
              <a:t>=0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phi_dot</a:t>
            </a:r>
            <a:r>
              <a:rPr lang="sl-SI" dirty="0"/>
              <a:t> =0.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gives</a:t>
            </a:r>
            <a:r>
              <a:rPr lang="sl-SI" dirty="0"/>
              <a:t> </a:t>
            </a:r>
            <a:r>
              <a:rPr lang="sl-SI" dirty="0" err="1"/>
              <a:t>us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consition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first</a:t>
            </a:r>
            <a:r>
              <a:rPr lang="sl-SI" dirty="0"/>
              <a:t> segment.</a:t>
            </a:r>
          </a:p>
          <a:p>
            <a:endParaRPr lang="sl-SI" dirty="0"/>
          </a:p>
          <a:p>
            <a:r>
              <a:rPr lang="sl-SI" dirty="0"/>
              <a:t>- </a:t>
            </a:r>
            <a:r>
              <a:rPr lang="sl-SI" dirty="0" err="1"/>
              <a:t>case</a:t>
            </a:r>
            <a:r>
              <a:rPr lang="sl-SI" dirty="0"/>
              <a:t> b), </a:t>
            </a:r>
            <a:r>
              <a:rPr lang="sl-SI" dirty="0" err="1"/>
              <a:t>where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solution</a:t>
            </a:r>
            <a:r>
              <a:rPr lang="sl-SI" dirty="0"/>
              <a:t> </a:t>
            </a:r>
            <a:r>
              <a:rPr lang="sl-SI" dirty="0" err="1"/>
              <a:t>waits</a:t>
            </a:r>
            <a:r>
              <a:rPr lang="sl-SI" dirty="0"/>
              <a:t> at phi_1 </a:t>
            </a:r>
            <a:r>
              <a:rPr lang="sl-SI" dirty="0" err="1"/>
              <a:t>until</a:t>
            </a:r>
            <a:r>
              <a:rPr lang="sl-SI" dirty="0"/>
              <a:t> </a:t>
            </a:r>
            <a:r>
              <a:rPr lang="sl-SI" dirty="0" err="1"/>
              <a:t>ro</a:t>
            </a:r>
            <a:r>
              <a:rPr lang="sl-SI" dirty="0"/>
              <a:t> </a:t>
            </a:r>
            <a:r>
              <a:rPr lang="sl-SI" dirty="0" err="1"/>
              <a:t>reaches</a:t>
            </a:r>
            <a:r>
              <a:rPr lang="sl-SI" dirty="0"/>
              <a:t> R_0. </a:t>
            </a:r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starting</a:t>
            </a:r>
            <a:r>
              <a:rPr lang="sl-SI" dirty="0"/>
              <a:t> </a:t>
            </a:r>
            <a:r>
              <a:rPr lang="sl-SI" dirty="0" err="1"/>
              <a:t>conditions</a:t>
            </a:r>
            <a:r>
              <a:rPr lang="sl-SI" dirty="0"/>
              <a:t> are…</a:t>
            </a:r>
          </a:p>
          <a:p>
            <a:endParaRPr lang="sl-SI" dirty="0"/>
          </a:p>
          <a:p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be </a:t>
            </a:r>
            <a:r>
              <a:rPr lang="sl-SI" dirty="0" err="1"/>
              <a:t>visualized</a:t>
            </a:r>
            <a:r>
              <a:rPr lang="sl-SI" dirty="0"/>
              <a:t> </a:t>
            </a:r>
            <a:r>
              <a:rPr lang="sl-SI" dirty="0" err="1"/>
              <a:t>using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inverted</a:t>
            </a:r>
            <a:r>
              <a:rPr lang="sl-SI" dirty="0"/>
              <a:t> </a:t>
            </a:r>
            <a:r>
              <a:rPr lang="sl-SI" dirty="0" err="1"/>
              <a:t>potential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matching</a:t>
            </a:r>
            <a:r>
              <a:rPr lang="sl-SI" dirty="0"/>
              <a:t> </a:t>
            </a:r>
            <a:r>
              <a:rPr lang="sl-SI" dirty="0" err="1"/>
              <a:t>conditions</a:t>
            </a:r>
            <a:r>
              <a:rPr lang="sl-SI" dirty="0"/>
              <a:t>,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derive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recursive</a:t>
            </a:r>
            <a:r>
              <a:rPr lang="sl-SI" dirty="0"/>
              <a:t> formula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parameters</a:t>
            </a:r>
            <a:r>
              <a:rPr lang="sl-SI" dirty="0"/>
              <a:t> </a:t>
            </a:r>
            <a:r>
              <a:rPr lang="sl-SI" dirty="0" err="1"/>
              <a:t>v_s</a:t>
            </a:r>
            <a:r>
              <a:rPr lang="sl-SI" dirty="0"/>
              <a:t>, </a:t>
            </a:r>
            <a:r>
              <a:rPr lang="sl-SI" dirty="0" err="1"/>
              <a:t>b_s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R_s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D=4,3 </a:t>
            </a:r>
            <a:r>
              <a:rPr lang="sl-SI" dirty="0" err="1"/>
              <a:t>the</a:t>
            </a:r>
            <a:r>
              <a:rPr lang="sl-SI" dirty="0"/>
              <a:t> formula </a:t>
            </a:r>
            <a:r>
              <a:rPr lang="sl-SI" dirty="0" err="1"/>
              <a:t>for</a:t>
            </a:r>
            <a:r>
              <a:rPr lang="sl-SI" dirty="0"/>
              <a:t> R </a:t>
            </a:r>
            <a:r>
              <a:rPr lang="sl-SI" dirty="0" err="1"/>
              <a:t>looks</a:t>
            </a:r>
            <a:r>
              <a:rPr lang="sl-SI" dirty="0"/>
              <a:t> like </a:t>
            </a:r>
            <a:r>
              <a:rPr lang="sl-SI" dirty="0" err="1"/>
              <a:t>this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06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If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somehow</a:t>
            </a:r>
            <a:r>
              <a:rPr lang="sl-SI" dirty="0"/>
              <a:t> </a:t>
            </a:r>
            <a:r>
              <a:rPr lang="sl-SI" dirty="0" err="1"/>
              <a:t>find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initial</a:t>
            </a:r>
            <a:r>
              <a:rPr lang="sl-SI" dirty="0"/>
              <a:t> </a:t>
            </a:r>
            <a:r>
              <a:rPr lang="sl-SI" dirty="0" err="1"/>
              <a:t>radius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then</a:t>
            </a:r>
            <a:r>
              <a:rPr lang="sl-SI" dirty="0"/>
              <a:t> </a:t>
            </a:r>
            <a:r>
              <a:rPr lang="sl-SI" dirty="0" err="1"/>
              <a:t>compute</a:t>
            </a:r>
            <a:r>
              <a:rPr lang="sl-SI" dirty="0"/>
              <a:t> </a:t>
            </a:r>
            <a:r>
              <a:rPr lang="sl-SI" dirty="0" err="1"/>
              <a:t>through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recursive</a:t>
            </a:r>
            <a:r>
              <a:rPr lang="sl-SI" dirty="0"/>
              <a:t> </a:t>
            </a:r>
            <a:r>
              <a:rPr lang="sl-SI" dirty="0" err="1"/>
              <a:t>formulas</a:t>
            </a:r>
            <a:r>
              <a:rPr lang="sl-SI" dirty="0"/>
              <a:t> </a:t>
            </a:r>
            <a:r>
              <a:rPr lang="sl-SI" dirty="0" err="1"/>
              <a:t>all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other</a:t>
            </a:r>
            <a:r>
              <a:rPr lang="sl-SI" dirty="0"/>
              <a:t> </a:t>
            </a:r>
            <a:r>
              <a:rPr lang="sl-SI" dirty="0" err="1"/>
              <a:t>parameters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There</a:t>
            </a:r>
            <a:r>
              <a:rPr lang="sl-SI" dirty="0"/>
              <a:t> are a </a:t>
            </a:r>
            <a:r>
              <a:rPr lang="sl-SI" dirty="0" err="1"/>
              <a:t>few</a:t>
            </a:r>
            <a:r>
              <a:rPr lang="sl-SI" dirty="0"/>
              <a:t> </a:t>
            </a:r>
            <a:r>
              <a:rPr lang="sl-SI" dirty="0" err="1"/>
              <a:t>options</a:t>
            </a:r>
            <a:r>
              <a:rPr lang="sl-SI" dirty="0"/>
              <a:t>. First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look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boundary</a:t>
            </a:r>
            <a:r>
              <a:rPr lang="sl-SI" dirty="0"/>
              <a:t> </a:t>
            </a:r>
            <a:r>
              <a:rPr lang="sl-SI" dirty="0" err="1"/>
              <a:t>equation</a:t>
            </a:r>
            <a:r>
              <a:rPr lang="sl-SI" dirty="0"/>
              <a:t> </a:t>
            </a: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be </a:t>
            </a:r>
            <a:r>
              <a:rPr lang="sl-SI" dirty="0" err="1"/>
              <a:t>derived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recursive</a:t>
            </a:r>
            <a:r>
              <a:rPr lang="sl-SI" dirty="0"/>
              <a:t> </a:t>
            </a:r>
            <a:r>
              <a:rPr lang="sl-SI" dirty="0" err="1"/>
              <a:t>formulas</a:t>
            </a:r>
            <a:r>
              <a:rPr lang="sl-SI" dirty="0"/>
              <a:t>.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method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given</a:t>
            </a:r>
            <a:r>
              <a:rPr lang="sl-SI" dirty="0"/>
              <a:t> up on, </a:t>
            </a:r>
            <a:r>
              <a:rPr lang="sl-SI" dirty="0" err="1"/>
              <a:t>because</a:t>
            </a:r>
            <a:r>
              <a:rPr lang="sl-SI" dirty="0"/>
              <a:t> it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unstable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first</a:t>
            </a:r>
            <a:r>
              <a:rPr lang="sl-SI" dirty="0"/>
              <a:t> </a:t>
            </a:r>
            <a:r>
              <a:rPr lang="sl-SI" dirty="0" err="1"/>
              <a:t>iterations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package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method</a:t>
            </a:r>
            <a:r>
              <a:rPr lang="sl-SI" dirty="0"/>
              <a:t> </a:t>
            </a:r>
            <a:r>
              <a:rPr lang="sl-SI" dirty="0" err="1"/>
              <a:t>could</a:t>
            </a:r>
            <a:r>
              <a:rPr lang="sl-SI" dirty="0"/>
              <a:t> be </a:t>
            </a:r>
            <a:r>
              <a:rPr lang="sl-SI" dirty="0" err="1"/>
              <a:t>by</a:t>
            </a:r>
            <a:r>
              <a:rPr lang="sl-SI" dirty="0"/>
              <a:t> </a:t>
            </a:r>
            <a:r>
              <a:rPr lang="sl-SI" dirty="0" err="1"/>
              <a:t>solving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equation</a:t>
            </a:r>
            <a:r>
              <a:rPr lang="sl-SI" dirty="0"/>
              <a:t> </a:t>
            </a:r>
            <a:r>
              <a:rPr lang="sl-SI" dirty="0" err="1"/>
              <a:t>Im</a:t>
            </a:r>
            <a:r>
              <a:rPr lang="sl-SI" dirty="0"/>
              <a:t>(R_N-1)=0.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issue</a:t>
            </a:r>
            <a:r>
              <a:rPr lang="sl-SI" dirty="0"/>
              <a:t> </a:t>
            </a:r>
            <a:r>
              <a:rPr lang="sl-SI" dirty="0" err="1"/>
              <a:t>here</a:t>
            </a:r>
            <a:r>
              <a:rPr lang="sl-SI" dirty="0"/>
              <a:t> is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equation</a:t>
            </a:r>
            <a:r>
              <a:rPr lang="sl-SI" dirty="0"/>
              <a:t> </a:t>
            </a:r>
            <a:r>
              <a:rPr lang="sl-SI" dirty="0" err="1"/>
              <a:t>holds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all</a:t>
            </a:r>
            <a:r>
              <a:rPr lang="sl-SI" dirty="0"/>
              <a:t> R </a:t>
            </a:r>
            <a:r>
              <a:rPr lang="sl-SI" dirty="0" err="1"/>
              <a:t>greater</a:t>
            </a:r>
            <a:r>
              <a:rPr lang="sl-SI" dirty="0"/>
              <a:t> </a:t>
            </a:r>
            <a:r>
              <a:rPr lang="sl-SI" dirty="0" err="1"/>
              <a:t>than</a:t>
            </a:r>
            <a:r>
              <a:rPr lang="sl-SI" dirty="0"/>
              <a:t> </a:t>
            </a:r>
            <a:r>
              <a:rPr lang="sl-SI" dirty="0" err="1"/>
              <a:t>R_in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as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see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gradiend</a:t>
            </a:r>
            <a:r>
              <a:rPr lang="sl-SI" dirty="0"/>
              <a:t> is </a:t>
            </a:r>
            <a:r>
              <a:rPr lang="sl-SI" dirty="0" err="1"/>
              <a:t>almost</a:t>
            </a:r>
            <a:r>
              <a:rPr lang="sl-SI" dirty="0"/>
              <a:t> </a:t>
            </a:r>
            <a:r>
              <a:rPr lang="sl-SI" dirty="0" err="1"/>
              <a:t>infinite</a:t>
            </a:r>
            <a:r>
              <a:rPr lang="sl-SI" dirty="0"/>
              <a:t> </a:t>
            </a:r>
            <a:r>
              <a:rPr lang="sl-SI" dirty="0" err="1"/>
              <a:t>near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solution</a:t>
            </a:r>
            <a:r>
              <a:rPr lang="sl-SI" dirty="0"/>
              <a:t>. </a:t>
            </a:r>
            <a:r>
              <a:rPr lang="sl-SI" dirty="0" err="1"/>
              <a:t>Thus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root</a:t>
            </a:r>
            <a:r>
              <a:rPr lang="sl-SI" dirty="0"/>
              <a:t> </a:t>
            </a:r>
            <a:r>
              <a:rPr lang="sl-SI" dirty="0" err="1"/>
              <a:t>finding</a:t>
            </a:r>
            <a:r>
              <a:rPr lang="sl-SI" dirty="0"/>
              <a:t> </a:t>
            </a:r>
            <a:r>
              <a:rPr lang="sl-SI" dirty="0" err="1"/>
              <a:t>algorithms</a:t>
            </a:r>
            <a:r>
              <a:rPr lang="sl-SI" dirty="0"/>
              <a:t> </a:t>
            </a:r>
            <a:r>
              <a:rPr lang="sl-SI" dirty="0" err="1"/>
              <a:t>struggle</a:t>
            </a:r>
            <a:r>
              <a:rPr lang="sl-SI" dirty="0"/>
              <a:t>.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8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option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is used in </a:t>
            </a:r>
            <a:r>
              <a:rPr lang="sl-SI" dirty="0" err="1"/>
              <a:t>both</a:t>
            </a:r>
            <a:r>
              <a:rPr lang="sl-SI" dirty="0"/>
              <a:t> </a:t>
            </a:r>
            <a:r>
              <a:rPr lang="sl-SI" dirty="0" err="1"/>
              <a:t>FindBounce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PyBounce</a:t>
            </a:r>
            <a:r>
              <a:rPr lang="sl-SI" dirty="0"/>
              <a:t> is to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Derrick‘s</a:t>
            </a:r>
            <a:r>
              <a:rPr lang="sl-SI" dirty="0"/>
              <a:t> </a:t>
            </a:r>
            <a:r>
              <a:rPr lang="sl-SI" dirty="0" err="1"/>
              <a:t>theorem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Derrick‘s</a:t>
            </a:r>
            <a:r>
              <a:rPr lang="sl-SI" dirty="0"/>
              <a:t> </a:t>
            </a:r>
            <a:r>
              <a:rPr lang="sl-SI" dirty="0" err="1"/>
              <a:t>theorem</a:t>
            </a:r>
            <a:r>
              <a:rPr lang="sl-SI" dirty="0"/>
              <a:t>, </a:t>
            </a:r>
            <a:r>
              <a:rPr lang="sl-SI" dirty="0" err="1"/>
              <a:t>which</a:t>
            </a:r>
            <a:r>
              <a:rPr lang="sl-SI" dirty="0"/>
              <a:t> I </a:t>
            </a:r>
            <a:r>
              <a:rPr lang="sl-SI" dirty="0" err="1"/>
              <a:t>will</a:t>
            </a:r>
            <a:r>
              <a:rPr lang="sl-SI" dirty="0"/>
              <a:t> not go </a:t>
            </a:r>
            <a:r>
              <a:rPr lang="sl-SI" dirty="0" err="1"/>
              <a:t>into</a:t>
            </a:r>
            <a:r>
              <a:rPr lang="sl-SI" dirty="0"/>
              <a:t> </a:t>
            </a:r>
            <a:r>
              <a:rPr lang="sl-SI" dirty="0" err="1"/>
              <a:t>detail</a:t>
            </a:r>
            <a:r>
              <a:rPr lang="sl-SI" dirty="0"/>
              <a:t>,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derive</a:t>
            </a:r>
            <a:r>
              <a:rPr lang="sl-SI" dirty="0"/>
              <a:t>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equation</a:t>
            </a:r>
            <a:r>
              <a:rPr lang="sl-SI" dirty="0"/>
              <a:t>, </a:t>
            </a: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solve</a:t>
            </a:r>
            <a:r>
              <a:rPr lang="sl-SI" dirty="0"/>
              <a:t> to </a:t>
            </a:r>
            <a:r>
              <a:rPr lang="sl-SI" dirty="0" err="1"/>
              <a:t>find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initial</a:t>
            </a:r>
            <a:r>
              <a:rPr lang="sl-SI" dirty="0"/>
              <a:t> </a:t>
            </a:r>
            <a:r>
              <a:rPr lang="sl-SI" dirty="0" err="1"/>
              <a:t>radius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To test </a:t>
            </a:r>
            <a:r>
              <a:rPr lang="sl-SI" dirty="0" err="1"/>
              <a:t>PyBounce</a:t>
            </a:r>
            <a:r>
              <a:rPr lang="sl-SI" dirty="0"/>
              <a:t> I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simple</a:t>
            </a:r>
            <a:r>
              <a:rPr lang="sl-SI" dirty="0"/>
              <a:t> </a:t>
            </a:r>
            <a:r>
              <a:rPr lang="sl-SI" dirty="0" err="1"/>
              <a:t>potential</a:t>
            </a:r>
            <a:r>
              <a:rPr lang="sl-SI" dirty="0"/>
              <a:t>,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only</a:t>
            </a:r>
            <a:r>
              <a:rPr lang="sl-SI" dirty="0"/>
              <a:t> one </a:t>
            </a:r>
            <a:r>
              <a:rPr lang="sl-SI" dirty="0" err="1"/>
              <a:t>changing</a:t>
            </a:r>
            <a:r>
              <a:rPr lang="sl-SI" dirty="0"/>
              <a:t> parameter, delta.</a:t>
            </a:r>
          </a:p>
          <a:p>
            <a:endParaRPr lang="sl-SI" dirty="0"/>
          </a:p>
          <a:p>
            <a:r>
              <a:rPr lang="sl-SI" dirty="0"/>
              <a:t>As delta </a:t>
            </a:r>
            <a:r>
              <a:rPr lang="sl-SI" dirty="0" err="1"/>
              <a:t>gets</a:t>
            </a:r>
            <a:r>
              <a:rPr lang="sl-SI" dirty="0"/>
              <a:t> </a:t>
            </a:r>
            <a:r>
              <a:rPr lang="sl-SI" dirty="0" err="1"/>
              <a:t>larger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approach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inflection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, </a:t>
            </a:r>
            <a:r>
              <a:rPr lang="sl-SI" dirty="0" err="1"/>
              <a:t>and</a:t>
            </a:r>
            <a:r>
              <a:rPr lang="sl-SI" dirty="0"/>
              <a:t> as it </a:t>
            </a:r>
            <a:r>
              <a:rPr lang="sl-SI" dirty="0" err="1"/>
              <a:t>gets</a:t>
            </a:r>
            <a:r>
              <a:rPr lang="sl-SI" dirty="0"/>
              <a:t> </a:t>
            </a:r>
            <a:r>
              <a:rPr lang="sl-SI" dirty="0" err="1"/>
              <a:t>smaller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approach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degeneration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thin</a:t>
            </a:r>
            <a:r>
              <a:rPr lang="sl-SI" dirty="0"/>
              <a:t> </a:t>
            </a:r>
            <a:r>
              <a:rPr lang="sl-SI" dirty="0" err="1"/>
              <a:t>wall</a:t>
            </a:r>
            <a:r>
              <a:rPr lang="sl-SI" dirty="0"/>
              <a:t> limit.</a:t>
            </a:r>
          </a:p>
          <a:p>
            <a:endParaRPr lang="sl-SI" dirty="0"/>
          </a:p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end</a:t>
            </a:r>
            <a:r>
              <a:rPr lang="sl-SI" dirty="0"/>
              <a:t> </a:t>
            </a:r>
            <a:r>
              <a:rPr lang="sl-SI" dirty="0" err="1"/>
              <a:t>goal</a:t>
            </a:r>
            <a:r>
              <a:rPr lang="sl-SI" dirty="0"/>
              <a:t> </a:t>
            </a:r>
            <a:r>
              <a:rPr lang="sl-SI" dirty="0" err="1"/>
              <a:t>ofcourse</a:t>
            </a:r>
            <a:r>
              <a:rPr lang="sl-SI" dirty="0"/>
              <a:t> is to make </a:t>
            </a:r>
            <a:r>
              <a:rPr lang="sl-SI" dirty="0" err="1"/>
              <a:t>PyBounce</a:t>
            </a:r>
            <a:r>
              <a:rPr lang="sl-SI" dirty="0"/>
              <a:t> </a:t>
            </a:r>
            <a:r>
              <a:rPr lang="sl-SI" dirty="0" err="1"/>
              <a:t>work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any</a:t>
            </a:r>
            <a:r>
              <a:rPr lang="sl-SI" dirty="0"/>
              <a:t> </a:t>
            </a:r>
            <a:r>
              <a:rPr lang="sl-SI" dirty="0" err="1"/>
              <a:t>metastable</a:t>
            </a:r>
            <a:r>
              <a:rPr lang="sl-SI" dirty="0"/>
              <a:t> </a:t>
            </a:r>
            <a:r>
              <a:rPr lang="sl-SI" dirty="0" err="1"/>
              <a:t>potential</a:t>
            </a:r>
            <a:r>
              <a:rPr lang="sl-SI" dirty="0"/>
              <a:t>.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3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compare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packages</a:t>
            </a:r>
            <a:r>
              <a:rPr lang="sl-SI" dirty="0"/>
              <a:t> </a:t>
            </a:r>
            <a:r>
              <a:rPr lang="sl-SI" dirty="0" err="1"/>
              <a:t>by</a:t>
            </a:r>
            <a:r>
              <a:rPr lang="sl-SI" dirty="0"/>
              <a:t> </a:t>
            </a:r>
            <a:r>
              <a:rPr lang="sl-SI" dirty="0" err="1"/>
              <a:t>using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quantity</a:t>
            </a:r>
            <a:r>
              <a:rPr lang="sl-SI" dirty="0"/>
              <a:t> S*\Delta^(D-1). </a:t>
            </a:r>
          </a:p>
          <a:p>
            <a:endParaRPr lang="sl-SI" dirty="0"/>
          </a:p>
          <a:p>
            <a:r>
              <a:rPr lang="sl-SI" dirty="0" err="1"/>
              <a:t>This</a:t>
            </a:r>
            <a:r>
              <a:rPr lang="sl-SI" dirty="0"/>
              <a:t> plot </a:t>
            </a:r>
            <a:r>
              <a:rPr lang="sl-SI" dirty="0" err="1"/>
              <a:t>depicts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Single</a:t>
            </a:r>
            <a:r>
              <a:rPr lang="sl-SI" dirty="0"/>
              <a:t> </a:t>
            </a:r>
            <a:r>
              <a:rPr lang="sl-SI" dirty="0" err="1"/>
              <a:t>Field</a:t>
            </a:r>
            <a:r>
              <a:rPr lang="sl-SI" dirty="0"/>
              <a:t> </a:t>
            </a:r>
            <a:r>
              <a:rPr lang="sl-SI" dirty="0" err="1"/>
              <a:t>Bounce</a:t>
            </a:r>
            <a:r>
              <a:rPr lang="sl-SI" dirty="0"/>
              <a:t> </a:t>
            </a:r>
            <a:r>
              <a:rPr lang="sl-SI" dirty="0" err="1"/>
              <a:t>accross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whole</a:t>
            </a:r>
            <a:r>
              <a:rPr lang="sl-SI" dirty="0"/>
              <a:t> </a:t>
            </a:r>
            <a:r>
              <a:rPr lang="sl-SI" dirty="0" err="1"/>
              <a:t>domain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means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thin</a:t>
            </a:r>
            <a:r>
              <a:rPr lang="sl-SI" dirty="0"/>
              <a:t> </a:t>
            </a:r>
            <a:r>
              <a:rPr lang="sl-SI" dirty="0" err="1"/>
              <a:t>wall</a:t>
            </a:r>
            <a:r>
              <a:rPr lang="sl-SI" dirty="0"/>
              <a:t> limit,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 </a:t>
            </a:r>
            <a:r>
              <a:rPr lang="sl-SI" dirty="0" err="1"/>
              <a:t>where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false</a:t>
            </a:r>
            <a:r>
              <a:rPr lang="sl-SI" dirty="0"/>
              <a:t> </a:t>
            </a:r>
            <a:r>
              <a:rPr lang="sl-SI" dirty="0" err="1"/>
              <a:t>vacuum</a:t>
            </a:r>
            <a:r>
              <a:rPr lang="sl-SI" dirty="0"/>
              <a:t> minimum </a:t>
            </a:r>
            <a:r>
              <a:rPr lang="sl-SI" dirty="0" err="1"/>
              <a:t>vanishes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dashed</a:t>
            </a:r>
            <a:r>
              <a:rPr lang="sl-SI" dirty="0"/>
              <a:t> </a:t>
            </a:r>
            <a:r>
              <a:rPr lang="sl-SI" dirty="0" err="1"/>
              <a:t>lines</a:t>
            </a:r>
            <a:r>
              <a:rPr lang="sl-SI" dirty="0"/>
              <a:t> </a:t>
            </a:r>
            <a:r>
              <a:rPr lang="sl-SI" dirty="0" err="1"/>
              <a:t>represent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transition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case</a:t>
            </a:r>
            <a:r>
              <a:rPr lang="sl-SI" dirty="0"/>
              <a:t> b) to </a:t>
            </a:r>
            <a:r>
              <a:rPr lang="sl-SI" dirty="0" err="1"/>
              <a:t>case</a:t>
            </a:r>
            <a:r>
              <a:rPr lang="sl-SI" dirty="0"/>
              <a:t> a).</a:t>
            </a:r>
          </a:p>
          <a:p>
            <a:endParaRPr lang="sl-SI" dirty="0"/>
          </a:p>
          <a:p>
            <a:r>
              <a:rPr lang="sl-SI" dirty="0" err="1"/>
              <a:t>And</a:t>
            </a:r>
            <a:r>
              <a:rPr lang="sl-SI" dirty="0"/>
              <a:t> as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see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calculations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both</a:t>
            </a:r>
            <a:r>
              <a:rPr lang="sl-SI" dirty="0"/>
              <a:t> </a:t>
            </a:r>
            <a:r>
              <a:rPr lang="sl-SI" dirty="0" err="1"/>
              <a:t>packages</a:t>
            </a:r>
            <a:r>
              <a:rPr lang="sl-SI" dirty="0"/>
              <a:t> </a:t>
            </a:r>
            <a:r>
              <a:rPr lang="sl-SI" dirty="0" err="1"/>
              <a:t>look</a:t>
            </a:r>
            <a:r>
              <a:rPr lang="sl-SI" dirty="0"/>
              <a:t> </a:t>
            </a:r>
            <a:r>
              <a:rPr lang="sl-SI" dirty="0" err="1"/>
              <a:t>preety</a:t>
            </a:r>
            <a:r>
              <a:rPr lang="sl-SI" dirty="0"/>
              <a:t> </a:t>
            </a:r>
            <a:r>
              <a:rPr lang="sl-SI" dirty="0" err="1"/>
              <a:t>similar</a:t>
            </a:r>
            <a:r>
              <a:rPr lang="sl-SI" dirty="0"/>
              <a:t>. But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differences</a:t>
            </a:r>
            <a:r>
              <a:rPr lang="sl-SI" dirty="0"/>
              <a:t> are </a:t>
            </a:r>
            <a:r>
              <a:rPr lang="sl-SI" dirty="0" err="1"/>
              <a:t>visible</a:t>
            </a:r>
            <a:r>
              <a:rPr lang="sl-SI" dirty="0"/>
              <a:t> </a:t>
            </a:r>
            <a:r>
              <a:rPr lang="sl-SI" dirty="0" err="1"/>
              <a:t>when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zoom in.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ACA94-7945-4302-ACED-FB5E12C99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4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F150E9-63C3-7564-A379-F805099E3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C7BDC16-362E-7ABF-F204-9DBB9E3E1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0AD806A-6BFE-43D7-8D6B-64FFEFE0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429A-0E94-4B32-8B5E-2E9D0CCBC88C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04E13CB-DFC1-566C-F17A-FA3D133F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36CB416-15B0-A9C8-CE76-F7C4DF16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048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982D26-08B7-DFF3-BB9F-29094D5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53AD8BA-517C-29E7-8493-5CA3724CA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B3ACC7C-B5A3-FA7C-BDEE-71917C98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3DD7-45F9-4E84-A6D9-1670048E9B47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3F6D37B-4AE1-9886-91CF-D0BE59D0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04E62B-9209-006F-9E2D-E74198D3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D52BE8B-ED71-5FBF-9218-0E85E0801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7D9ECC6-A36E-231E-CFB1-70055D97D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BCCD716-437D-520C-857B-C84F6C70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FDC-681B-4DD5-94F8-0169C427DD95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4F103EE-F34D-6A5B-D586-EDDD65CA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3DFEA96-59AE-24DA-2A23-D5E5AA77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200991-2CA0-CEFB-FC99-53F5763CC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6E69D6-C67C-4577-0EE7-9FAFB03A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27C61E0-11D2-34A2-D4C0-8DE30BC6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9CC9-93F6-470C-A783-115CC99F0B30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80ABA81-8D26-F4A5-F8A0-6D4064C9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70F4CBC-6D28-9ADD-8383-0E906C24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CD46A0-5BA4-831C-F139-AEAF2F15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5AA4832-E789-C920-D17A-1C1CA9F03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09F8343-6BE1-4F62-FDA8-85A377E2D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BAA9-2C1F-47DB-BE1B-CE384A414D5B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DC3E670-61C7-1C4A-A9AF-8A894688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60EB912-5308-8A80-8D04-0B7102D1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66379-9376-1B03-7F15-8B314E13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21377B6-3A86-66D5-6204-D11F05B2D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FADB809-1045-C2EA-0D20-1EA66FEA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A05B53E-56FA-23F4-8328-F73177FC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8D63-4C90-4C8B-8ACB-C3E83E4BAA1D}" type="datetime1">
              <a:rPr lang="en-US" smtClean="0"/>
              <a:t>30-Jan-24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0EA2EDA-E6D8-C1DE-CA83-4EEF6D0A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7ED0BA4-CD18-90D1-68C6-BF914455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DC26AF-0C0D-EEEC-DFA4-0B1DBFE3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20EF6F8-317A-3A81-1C84-A3FE1D5D3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5732C5B-30C0-6243-2037-40BC78E1D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5B96C77-A87D-09E6-7DD2-4BC63F5A0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556B77-0B44-35C7-E33E-F65D6930D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55E17D0-DA63-D5F2-DCCF-51C0C0B5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1B25-0AE2-420D-B228-C48DE81165FF}" type="datetime1">
              <a:rPr lang="en-US" smtClean="0"/>
              <a:t>30-Jan-24</a:t>
            </a:fld>
            <a:endParaRPr lang="en-US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18F5004-FD24-55A9-EF0C-40810232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A981981-65A6-A8B6-A11C-7909D079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6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F03C41-1EA3-8C37-8FD4-A4B1F752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08D70A9-A8A0-9F52-B00F-9F751CBE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A281-B49D-471A-AC4D-EEB8AE9A26E4}" type="datetime1">
              <a:rPr lang="en-US" smtClean="0"/>
              <a:t>30-Jan-24</a:t>
            </a:fld>
            <a:endParaRPr lang="en-US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53A573B-F614-4B8A-F1F5-42178883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EADDCE8-95AC-B395-75CA-1739CC8F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CFE1EE8-A384-998B-841B-0A379D58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1C97-DA30-449D-901C-CB46448036AB}" type="datetime1">
              <a:rPr lang="en-US" smtClean="0"/>
              <a:t>30-Jan-24</a:t>
            </a:fld>
            <a:endParaRPr lang="en-US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405CCD6-597A-59C7-4612-7E79DE3D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C61FCEE-7AE9-3991-4EF2-473184D5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0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7126A1-606C-9BDC-BD53-62DF3A9B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0185B7-DCCB-CC49-C366-2D46AC17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1C38BBE-7143-2FDD-3602-7D45AF2A2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AD985EE-811A-CCA6-3D00-AFDFB320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C43-5B5F-4F73-B864-90A60E173093}" type="datetime1">
              <a:rPr lang="en-US" smtClean="0"/>
              <a:t>30-Jan-24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70CA786-7A44-FDE3-9C9D-74CBA068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51C1BA7-30E8-B377-D34A-922711BB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FC61D5-A04E-2377-497A-8CFF534F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8DFA3F3-F321-9934-1268-D53602448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18FC38B-757D-2159-8A39-ECCF84C39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206D35E-E4DF-E2C7-A1C0-AF249D1C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B7D9-14D6-408A-9B35-D2E83AC3ADED}" type="datetime1">
              <a:rPr lang="en-US" smtClean="0"/>
              <a:t>30-Jan-24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C4D9664-0176-3749-AD2C-B2ED1BB4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9A63421-97F8-A320-01E2-5EDD34A0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780-B3D5-4071-A59B-BF274EB1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80EB5E7-54AE-2EE8-9024-591F276E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86C3C5-D599-349A-F39B-8310C09BD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699D940-C259-2DDF-C36A-F1B17E36F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3DD4-0FC9-4685-B36C-BB904C58248A}" type="datetime1">
              <a:rPr lang="en-US" smtClean="0"/>
              <a:t>30-Jan-24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F5258A-CFAD-85E4-F23B-CBDC56927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DF78E08-0AE9-CF6B-C741-DD5AF6CAC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C78A-6799-4DCE-AEF0-027D48E831A7}" type="slidenum">
              <a:rPr lang="en-US" smtClean="0"/>
              <a:pPr/>
              <a:t>‹#›</a:t>
            </a:fld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B43B462-BB9C-3845-2615-D810C219FFEC}"/>
              </a:ext>
            </a:extLst>
          </p:cNvPr>
          <p:cNvSpPr txBox="1"/>
          <p:nvPr userDrawn="1"/>
        </p:nvSpPr>
        <p:spPr>
          <a:xfrm>
            <a:off x="11353800" y="6538912"/>
            <a:ext cx="770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0AE15FE-8431-452F-A9D8-06BB72AB754E}" type="slidenum">
              <a:rPr lang="en-US" sz="1100" smtClean="0">
                <a:solidFill>
                  <a:schemeClr val="bg2">
                    <a:lumMod val="50000"/>
                  </a:schemeClr>
                </a:solidFill>
                <a:effectLst/>
              </a:rPr>
              <a:t>‹#›</a:t>
            </a:fld>
            <a:r>
              <a:rPr lang="sl-SI" sz="1100" dirty="0">
                <a:solidFill>
                  <a:schemeClr val="bg2">
                    <a:lumMod val="50000"/>
                  </a:schemeClr>
                </a:solidFill>
                <a:effectLst/>
              </a:rPr>
              <a:t> / 15</a:t>
            </a:r>
          </a:p>
        </p:txBody>
      </p:sp>
    </p:spTree>
    <p:extLst>
      <p:ext uri="{BB962C8B-B14F-4D97-AF65-F5344CB8AC3E}">
        <p14:creationId xmlns:p14="http://schemas.microsoft.com/office/powerpoint/2010/main" val="352327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0.png"/><Relationship Id="rId7" Type="http://schemas.openxmlformats.org/officeDocument/2006/relationships/image" Target="../media/image1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4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8A75CB-CF79-3E61-F986-9FB5FDBB7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8577"/>
            <a:ext cx="9144000" cy="2387600"/>
          </a:xfrm>
        </p:spPr>
        <p:txBody>
          <a:bodyPr/>
          <a:lstStyle/>
          <a:p>
            <a:r>
              <a:rPr lang="sl-SI" dirty="0" err="1"/>
              <a:t>PyBounce</a:t>
            </a:r>
            <a:r>
              <a:rPr lang="sl-SI" dirty="0"/>
              <a:t> </a:t>
            </a:r>
            <a:r>
              <a:rPr lang="sl-SI" dirty="0" err="1"/>
              <a:t>package</a:t>
            </a:r>
            <a:r>
              <a:rPr lang="sl-SI" dirty="0"/>
              <a:t>: </a:t>
            </a:r>
            <a:r>
              <a:rPr lang="sl-SI" dirty="0" err="1"/>
              <a:t>advances</a:t>
            </a:r>
            <a:r>
              <a:rPr lang="sl-SI" dirty="0"/>
              <a:t> </a:t>
            </a:r>
            <a:r>
              <a:rPr lang="sl-SI" dirty="0" err="1"/>
              <a:t>report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242D345-5C3B-52FB-5AB7-FFAD6FC93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8252"/>
            <a:ext cx="9144000" cy="1655762"/>
          </a:xfrm>
        </p:spPr>
        <p:txBody>
          <a:bodyPr/>
          <a:lstStyle/>
          <a:p>
            <a:r>
              <a:rPr lang="sl-SI" dirty="0"/>
              <a:t>Alen </a:t>
            </a:r>
            <a:r>
              <a:rPr lang="sl-SI" dirty="0" err="1"/>
              <a:t>Gajer</a:t>
            </a:r>
            <a:r>
              <a:rPr lang="sl-SI" dirty="0"/>
              <a:t>, FMF</a:t>
            </a:r>
          </a:p>
          <a:p>
            <a:r>
              <a:rPr lang="en-US" dirty="0"/>
              <a:t>Mentor</a:t>
            </a:r>
            <a:r>
              <a:rPr lang="sl-SI" dirty="0"/>
              <a:t>: Prof. Dr. Miha </a:t>
            </a:r>
            <a:r>
              <a:rPr lang="sl-SI" dirty="0" err="1"/>
              <a:t>Nemevšek</a:t>
            </a:r>
            <a:endParaRPr lang="en-US" dirty="0"/>
          </a:p>
        </p:txBody>
      </p:sp>
      <p:pic>
        <p:nvPicPr>
          <p:cNvPr id="7" name="Slika 6" descr="Slika, ki vsebuje besede besedilo, ilustracija, oblikovanje&#10;&#10;Opis je samodejno ustvarjen">
            <a:extLst>
              <a:ext uri="{FF2B5EF4-FFF2-40B4-BE49-F238E27FC236}">
                <a16:creationId xmlns:a16="http://schemas.microsoft.com/office/drawing/2014/main" id="{51D2F476-6D27-20F8-730B-EF10755E5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161" y="460426"/>
            <a:ext cx="2979678" cy="19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83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56F012-4714-E8BA-A991-D1EDB6E8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Comparing</a:t>
            </a:r>
            <a:r>
              <a:rPr lang="sl-SI" dirty="0"/>
              <a:t> </a:t>
            </a:r>
            <a:r>
              <a:rPr lang="sl-SI" dirty="0" err="1"/>
              <a:t>FindBounce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PyBounce</a:t>
            </a:r>
            <a:endParaRPr lang="en-US" dirty="0"/>
          </a:p>
        </p:txBody>
      </p:sp>
      <p:pic>
        <p:nvPicPr>
          <p:cNvPr id="9" name="Označba mesta vsebine 8" descr="Slika, ki vsebuje besede besedilo, grafični prikaz, vrstica, diagram&#10;&#10;Opis je samodejno ustvarjen">
            <a:extLst>
              <a:ext uri="{FF2B5EF4-FFF2-40B4-BE49-F238E27FC236}">
                <a16:creationId xmlns:a16="http://schemas.microsoft.com/office/drawing/2014/main" id="{E583B55D-F392-1485-47C8-DB4C3FA82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866" y="1282114"/>
            <a:ext cx="6947681" cy="5210761"/>
          </a:xfrm>
        </p:spPr>
      </p:pic>
    </p:spTree>
    <p:extLst>
      <p:ext uri="{BB962C8B-B14F-4D97-AF65-F5344CB8AC3E}">
        <p14:creationId xmlns:p14="http://schemas.microsoft.com/office/powerpoint/2010/main" val="330042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326573-3485-409B-E88E-84A3BFF3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Close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inflection</a:t>
            </a:r>
            <a:r>
              <a:rPr lang="sl-SI" dirty="0"/>
              <a:t> </a:t>
            </a:r>
            <a:r>
              <a:rPr lang="sl-SI" dirty="0" err="1"/>
              <a:t>point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46A52FF-3614-41BE-8643-DE8044479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3493" cy="4351338"/>
          </a:xfrm>
        </p:spPr>
        <p:txBody>
          <a:bodyPr/>
          <a:lstStyle/>
          <a:p>
            <a:r>
              <a:rPr lang="sl-SI" dirty="0" err="1"/>
              <a:t>Point</a:t>
            </a:r>
            <a:r>
              <a:rPr lang="sl-SI" dirty="0"/>
              <a:t> at </a:t>
            </a: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false</a:t>
            </a:r>
            <a:r>
              <a:rPr lang="sl-SI" dirty="0"/>
              <a:t> </a:t>
            </a:r>
            <a:r>
              <a:rPr lang="sl-SI" dirty="0" err="1"/>
              <a:t>vacuum</a:t>
            </a:r>
            <a:r>
              <a:rPr lang="sl-SI" dirty="0"/>
              <a:t> </a:t>
            </a:r>
            <a:r>
              <a:rPr lang="sl-SI" dirty="0" err="1"/>
              <a:t>dissapears</a:t>
            </a:r>
            <a:endParaRPr lang="sl-SI" dirty="0"/>
          </a:p>
        </p:txBody>
      </p:sp>
      <p:pic>
        <p:nvPicPr>
          <p:cNvPr id="5" name="Slika 4" descr="Slika, ki vsebuje besede besedilo, vrstica, grafični prikaz, diagram&#10;&#10;Opis je samodejno ustvarjen">
            <a:extLst>
              <a:ext uri="{FF2B5EF4-FFF2-40B4-BE49-F238E27FC236}">
                <a16:creationId xmlns:a16="http://schemas.microsoft.com/office/drawing/2014/main" id="{7732775C-9F40-C9A5-B175-DB586A899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693" y="1290333"/>
            <a:ext cx="6515507" cy="488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2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7AF070-921B-7B9C-B8DC-5D0B1A2C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Close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degeneration</a:t>
            </a:r>
            <a:r>
              <a:rPr lang="sl-SI" dirty="0"/>
              <a:t> </a:t>
            </a:r>
            <a:r>
              <a:rPr lang="sl-SI" dirty="0" err="1"/>
              <a:t>point</a:t>
            </a:r>
            <a:endParaRPr lang="en-US" dirty="0"/>
          </a:p>
        </p:txBody>
      </p:sp>
      <p:pic>
        <p:nvPicPr>
          <p:cNvPr id="10" name="Slika 9" descr="Slika, ki vsebuje besede besedilo, vrstica, grafični prikaz, diagram&#10;&#10;Opis je samodejno ustvarjen">
            <a:extLst>
              <a:ext uri="{FF2B5EF4-FFF2-40B4-BE49-F238E27FC236}">
                <a16:creationId xmlns:a16="http://schemas.microsoft.com/office/drawing/2014/main" id="{B962CE6C-098C-6817-DCE9-91BE713D53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r="6729"/>
          <a:stretch/>
        </p:blipFill>
        <p:spPr>
          <a:xfrm>
            <a:off x="4221622" y="1241941"/>
            <a:ext cx="7716853" cy="4535166"/>
          </a:xfrm>
          <a:prstGeom prst="rect">
            <a:avLst/>
          </a:prstGeom>
        </p:spPr>
      </p:pic>
      <p:sp>
        <p:nvSpPr>
          <p:cNvPr id="12" name="Označba mesta vsebine 11">
            <a:extLst>
              <a:ext uri="{FF2B5EF4-FFF2-40B4-BE49-F238E27FC236}">
                <a16:creationId xmlns:a16="http://schemas.microsoft.com/office/drawing/2014/main" id="{180AEE42-40DA-CB37-1796-DC57E619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39" y="1690688"/>
            <a:ext cx="3814496" cy="1531076"/>
          </a:xfrm>
        </p:spPr>
        <p:txBody>
          <a:bodyPr/>
          <a:lstStyle/>
          <a:p>
            <a:r>
              <a:rPr lang="sl-SI" dirty="0" err="1"/>
              <a:t>Numerical</a:t>
            </a:r>
            <a:r>
              <a:rPr lang="sl-SI" dirty="0"/>
              <a:t> </a:t>
            </a:r>
            <a:r>
              <a:rPr lang="sl-SI" dirty="0" err="1"/>
              <a:t>fluctuations</a:t>
            </a:r>
            <a:r>
              <a:rPr lang="sl-SI" dirty="0"/>
              <a:t>, </a:t>
            </a:r>
            <a:r>
              <a:rPr lang="sl-SI" dirty="0" err="1"/>
              <a:t>due</a:t>
            </a:r>
            <a:r>
              <a:rPr lang="sl-SI" dirty="0"/>
              <a:t> to </a:t>
            </a:r>
            <a:r>
              <a:rPr lang="sl-SI" dirty="0" err="1"/>
              <a:t>floating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 </a:t>
            </a:r>
            <a:r>
              <a:rPr lang="sl-SI" dirty="0" err="1"/>
              <a:t>precission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50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337C5-F05E-12B7-3F00-3821A5C0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Extended</a:t>
            </a:r>
            <a:r>
              <a:rPr lang="sl-SI" dirty="0"/>
              <a:t> </a:t>
            </a:r>
            <a:r>
              <a:rPr lang="sl-SI" dirty="0" err="1"/>
              <a:t>Bounce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57BB4B5F-32F0-1450-4C4D-DAA9DD242A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66146"/>
                <a:ext cx="9826951" cy="2589866"/>
              </a:xfrm>
            </p:spPr>
            <p:txBody>
              <a:bodyPr/>
              <a:lstStyle/>
              <a:p>
                <a:r>
                  <a:rPr lang="sl-SI" dirty="0" err="1"/>
                  <a:t>Second</a:t>
                </a:r>
                <a:r>
                  <a:rPr lang="sl-SI" dirty="0"/>
                  <a:t> </a:t>
                </a:r>
                <a:r>
                  <a:rPr lang="sl-SI" dirty="0" err="1"/>
                  <a:t>order</a:t>
                </a:r>
                <a:r>
                  <a:rPr lang="sl-SI" dirty="0"/>
                  <a:t> </a:t>
                </a:r>
                <a:r>
                  <a:rPr lang="sl-SI" dirty="0" err="1"/>
                  <a:t>pertrubation</a:t>
                </a:r>
                <a:endParaRPr lang="sl-SI" dirty="0"/>
              </a:p>
              <a:p>
                <a:r>
                  <a:rPr lang="sl-SI" dirty="0" err="1"/>
                  <a:t>Almost</a:t>
                </a:r>
                <a:r>
                  <a:rPr lang="sl-SI" dirty="0"/>
                  <a:t> </a:t>
                </a:r>
                <a:r>
                  <a:rPr lang="sl-SI" dirty="0" err="1"/>
                  <a:t>complete</a:t>
                </a:r>
                <a:endParaRPr lang="sl-SI" dirty="0"/>
              </a:p>
              <a:p>
                <a:r>
                  <a:rPr lang="sl-SI" dirty="0" err="1"/>
                  <a:t>FindBounce</a:t>
                </a:r>
                <a:r>
                  <a:rPr lang="sl-SI" dirty="0"/>
                  <a:t> </a:t>
                </a:r>
                <a:r>
                  <a:rPr lang="sl-SI" dirty="0" err="1"/>
                  <a:t>uses</a:t>
                </a:r>
                <a:r>
                  <a:rPr lang="sl-SI" dirty="0"/>
                  <a:t> </a:t>
                </a:r>
                <a:r>
                  <a:rPr lang="sl-SI" dirty="0" err="1"/>
                  <a:t>numerical</a:t>
                </a:r>
                <a:r>
                  <a:rPr lang="sl-SI" dirty="0"/>
                  <a:t> </a:t>
                </a:r>
                <a:r>
                  <a:rPr lang="sl-SI" dirty="0" err="1"/>
                  <a:t>root</a:t>
                </a:r>
                <a:r>
                  <a:rPr lang="sl-SI" dirty="0"/>
                  <a:t> </a:t>
                </a:r>
                <a:r>
                  <a:rPr lang="sl-SI" dirty="0" err="1"/>
                  <a:t>finding</a:t>
                </a:r>
                <a:r>
                  <a:rPr lang="sl-SI" dirty="0"/>
                  <a:t> </a:t>
                </a:r>
                <a:r>
                  <a:rPr lang="sl-SI" dirty="0" err="1"/>
                  <a:t>algorithms</a:t>
                </a:r>
                <a:r>
                  <a:rPr lang="sl-SI" dirty="0"/>
                  <a:t> </a:t>
                </a:r>
                <a:r>
                  <a:rPr lang="sl-SI" dirty="0" err="1"/>
                  <a:t>for</a:t>
                </a:r>
                <a:r>
                  <a:rPr lang="sl-SI" dirty="0"/>
                  <a:t> </a:t>
                </a:r>
                <a:r>
                  <a:rPr lang="sl-SI" dirty="0" err="1"/>
                  <a:t>finding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sl-SI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l-SI" dirty="0"/>
                  <a:t> </a:t>
                </a:r>
                <a:r>
                  <a:rPr lang="sl-SI" dirty="0" err="1"/>
                  <a:t>can</a:t>
                </a:r>
                <a:r>
                  <a:rPr lang="sl-SI" dirty="0"/>
                  <a:t> be </a:t>
                </a:r>
                <a:r>
                  <a:rPr lang="sl-SI" dirty="0" err="1"/>
                  <a:t>calculated</a:t>
                </a:r>
                <a:r>
                  <a:rPr lang="sl-SI" dirty="0"/>
                  <a:t> </a:t>
                </a:r>
                <a:r>
                  <a:rPr lang="sl-SI" dirty="0" err="1"/>
                  <a:t>anallytically</a:t>
                </a:r>
                <a:r>
                  <a:rPr lang="sl-SI" dirty="0"/>
                  <a:t> </a:t>
                </a:r>
                <a:r>
                  <a:rPr lang="sl-SI" dirty="0" err="1"/>
                  <a:t>or</a:t>
                </a:r>
                <a:r>
                  <a:rPr lang="sl-SI" dirty="0"/>
                  <a:t> </a:t>
                </a:r>
                <a:r>
                  <a:rPr lang="sl-SI" dirty="0" err="1"/>
                  <a:t>implemented</a:t>
                </a:r>
                <a:r>
                  <a:rPr lang="sl-SI" dirty="0"/>
                  <a:t> </a:t>
                </a:r>
                <a:r>
                  <a:rPr lang="sl-SI" dirty="0" err="1"/>
                  <a:t>differently</a:t>
                </a:r>
                <a:r>
                  <a:rPr lang="sl-SI" dirty="0"/>
                  <a:t>, </a:t>
                </a:r>
                <a:r>
                  <a:rPr lang="sl-SI" dirty="0" err="1"/>
                  <a:t>which</a:t>
                </a:r>
                <a:r>
                  <a:rPr lang="sl-SI" dirty="0"/>
                  <a:t> </a:t>
                </a:r>
                <a:r>
                  <a:rPr lang="sl-SI" dirty="0" err="1"/>
                  <a:t>could</a:t>
                </a:r>
                <a:r>
                  <a:rPr lang="sl-SI" dirty="0"/>
                  <a:t> </a:t>
                </a:r>
                <a:r>
                  <a:rPr lang="sl-SI" dirty="0" err="1"/>
                  <a:t>mean</a:t>
                </a:r>
                <a:r>
                  <a:rPr lang="sl-SI" dirty="0"/>
                  <a:t> </a:t>
                </a:r>
                <a:r>
                  <a:rPr lang="sl-SI" dirty="0" err="1"/>
                  <a:t>shorter</a:t>
                </a:r>
                <a:r>
                  <a:rPr lang="sl-SI" dirty="0"/>
                  <a:t> </a:t>
                </a:r>
                <a:r>
                  <a:rPr lang="sl-SI" dirty="0" err="1"/>
                  <a:t>runtime</a:t>
                </a:r>
                <a:endParaRPr lang="sl-SI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57BB4B5F-32F0-1450-4C4D-DAA9DD242A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66146"/>
                <a:ext cx="9826951" cy="2589866"/>
              </a:xfrm>
              <a:blipFill>
                <a:blip r:embed="rId3"/>
                <a:stretch>
                  <a:fillRect l="-1117" t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Slika, ki vsebuje besede vrstica, diagram, grafični prikaz, smučišče&#10;&#10;Opis je samodejno ustvarjen">
            <a:extLst>
              <a:ext uri="{FF2B5EF4-FFF2-40B4-BE49-F238E27FC236}">
                <a16:creationId xmlns:a16="http://schemas.microsoft.com/office/drawing/2014/main" id="{D803B9CB-009C-144E-280B-47F86444FD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449" y="905855"/>
            <a:ext cx="7077551" cy="241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7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656E9C-828D-3C9B-7721-5BCC2DBEB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To be </a:t>
            </a:r>
            <a:r>
              <a:rPr lang="sl-SI" dirty="0" err="1"/>
              <a:t>added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F3EFEC-84B9-1383-32E1-8ECE60309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Extended</a:t>
            </a:r>
            <a:r>
              <a:rPr lang="sl-SI" dirty="0"/>
              <a:t> </a:t>
            </a:r>
            <a:r>
              <a:rPr lang="sl-SI" dirty="0" err="1"/>
              <a:t>bounce</a:t>
            </a:r>
            <a:endParaRPr lang="sl-SI" dirty="0"/>
          </a:p>
          <a:p>
            <a:r>
              <a:rPr lang="sl-SI" dirty="0" err="1"/>
              <a:t>Multifield</a:t>
            </a:r>
            <a:r>
              <a:rPr lang="sl-SI" dirty="0"/>
              <a:t> </a:t>
            </a:r>
            <a:r>
              <a:rPr lang="sl-SI" dirty="0" err="1"/>
              <a:t>bounce</a:t>
            </a:r>
            <a:endParaRPr lang="sl-SI" dirty="0"/>
          </a:p>
          <a:p>
            <a:r>
              <a:rPr lang="sl-SI" dirty="0" err="1"/>
              <a:t>Code</a:t>
            </a:r>
            <a:r>
              <a:rPr lang="sl-SI" dirty="0"/>
              <a:t> </a:t>
            </a:r>
            <a:r>
              <a:rPr lang="sl-SI" dirty="0" err="1"/>
              <a:t>generalization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9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31F02E-4735-2FDF-05B4-D20ABFE3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Introduction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9C2AD26A-007F-F1E3-8526-ABF864AAA1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sl-SI" dirty="0"/>
                  <a:t> </a:t>
                </a:r>
                <a:r>
                  <a:rPr lang="sl-SI" dirty="0" err="1"/>
                  <a:t>Theory</a:t>
                </a:r>
                <a:r>
                  <a:rPr lang="sl-SI" dirty="0"/>
                  <a:t> </a:t>
                </a:r>
                <a:r>
                  <a:rPr lang="sl-SI" dirty="0" err="1"/>
                  <a:t>overview</a:t>
                </a:r>
                <a:r>
                  <a:rPr lang="sl-SI" dirty="0"/>
                  <a:t> (</a:t>
                </a:r>
                <a:r>
                  <a:rPr lang="sl-SI" dirty="0" err="1"/>
                  <a:t>what</a:t>
                </a:r>
                <a:r>
                  <a:rPr lang="sl-SI" dirty="0"/>
                  <a:t> </a:t>
                </a:r>
                <a:r>
                  <a:rPr lang="sl-SI" dirty="0" err="1"/>
                  <a:t>PyBounce</a:t>
                </a:r>
                <a:r>
                  <a:rPr lang="sl-SI" dirty="0"/>
                  <a:t> </a:t>
                </a:r>
                <a:r>
                  <a:rPr lang="sl-SI" dirty="0" err="1"/>
                  <a:t>tries</a:t>
                </a:r>
                <a:r>
                  <a:rPr lang="sl-SI" dirty="0"/>
                  <a:t> to </a:t>
                </a:r>
                <a:r>
                  <a:rPr lang="sl-SI" dirty="0" err="1"/>
                  <a:t>reproduce</a:t>
                </a:r>
                <a:r>
                  <a:rPr lang="sl-SI" dirty="0"/>
                  <a:t>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sl-SI" dirty="0"/>
                  <a:t> 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endParaRPr lang="sl-SI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sl-SI" dirty="0"/>
                  <a:t>Comparrison </a:t>
                </a:r>
                <a:r>
                  <a:rPr lang="sl-SI" dirty="0" err="1"/>
                  <a:t>with</a:t>
                </a:r>
                <a:r>
                  <a:rPr lang="sl-SI" dirty="0"/>
                  <a:t> </a:t>
                </a:r>
                <a:r>
                  <a:rPr lang="sl-SI" dirty="0" err="1"/>
                  <a:t>FindBounce</a:t>
                </a:r>
                <a:endParaRPr lang="sl-SI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sl-SI" dirty="0"/>
                  <a:t> </a:t>
                </a:r>
                <a:r>
                  <a:rPr lang="sl-SI" dirty="0" err="1"/>
                  <a:t>Extended</a:t>
                </a:r>
                <a:r>
                  <a:rPr lang="sl-SI" dirty="0"/>
                  <a:t> </a:t>
                </a:r>
                <a:r>
                  <a:rPr lang="sl-SI" dirty="0" err="1"/>
                  <a:t>bounce</a:t>
                </a:r>
                <a:endParaRPr lang="sl-SI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sl-SI" dirty="0" err="1"/>
                  <a:t>What</a:t>
                </a:r>
                <a:r>
                  <a:rPr lang="sl-SI" dirty="0"/>
                  <a:t> </a:t>
                </a:r>
                <a:r>
                  <a:rPr lang="sl-SI" dirty="0" err="1"/>
                  <a:t>still</a:t>
                </a:r>
                <a:r>
                  <a:rPr lang="sl-SI" dirty="0"/>
                  <a:t> </a:t>
                </a:r>
                <a:r>
                  <a:rPr lang="sl-SI" dirty="0" err="1"/>
                  <a:t>has</a:t>
                </a:r>
                <a:r>
                  <a:rPr lang="sl-SI" dirty="0"/>
                  <a:t> to be done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dirty="0"/>
              </a:p>
            </p:txBody>
          </p:sp>
        </mc:Choice>
        <mc:Fallback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9C2AD26A-007F-F1E3-8526-ABF864AAA1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86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BAC24B-116C-41E3-7161-03453C1B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Field Polygonal Bounce</a:t>
            </a:r>
          </a:p>
        </p:txBody>
      </p:sp>
      <p:pic>
        <p:nvPicPr>
          <p:cNvPr id="10" name="Označba mesta vsebine 9" descr="Slika, ki vsebuje besede pisava, diagram, besedilo, vrstica&#10;&#10;Opis je samodejno ustvarjen">
            <a:extLst>
              <a:ext uri="{FF2B5EF4-FFF2-40B4-BE49-F238E27FC236}">
                <a16:creationId xmlns:a16="http://schemas.microsoft.com/office/drawing/2014/main" id="{588528B5-BDE4-74F1-769F-E6ADD0973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5" y="5376227"/>
            <a:ext cx="3930107" cy="1015999"/>
          </a:xfrm>
        </p:spPr>
      </p:pic>
      <p:pic>
        <p:nvPicPr>
          <p:cNvPr id="5" name="Slika 4" descr="Slika, ki vsebuje besede pisava, rokopis, besedilo, bela&#10;&#10;Opis je samodejno ustvarjen">
            <a:extLst>
              <a:ext uri="{FF2B5EF4-FFF2-40B4-BE49-F238E27FC236}">
                <a16:creationId xmlns:a16="http://schemas.microsoft.com/office/drawing/2014/main" id="{18297258-7FF3-B910-F460-AFF7B0599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92" y="1862441"/>
            <a:ext cx="4084435" cy="681974"/>
          </a:xfrm>
          <a:prstGeom prst="rect">
            <a:avLst/>
          </a:prstGeom>
        </p:spPr>
      </p:pic>
      <p:pic>
        <p:nvPicPr>
          <p:cNvPr id="8" name="Slika 7" descr="Slika, ki vsebuje besede besedilo, pisava, vrstica, bela&#10;&#10;Opis je samodejno ustvarjen">
            <a:extLst>
              <a:ext uri="{FF2B5EF4-FFF2-40B4-BE49-F238E27FC236}">
                <a16:creationId xmlns:a16="http://schemas.microsoft.com/office/drawing/2014/main" id="{7A202468-F5F0-C8A8-8FE8-E27F319106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4" y="3922520"/>
            <a:ext cx="3904745" cy="815692"/>
          </a:xfrm>
          <a:prstGeom prst="rect">
            <a:avLst/>
          </a:prstGeom>
        </p:spPr>
      </p:pic>
      <p:pic>
        <p:nvPicPr>
          <p:cNvPr id="14" name="Slika 13" descr="Slika, ki vsebuje besede vrstica, diagram, besedilo, grafični prikaz&#10;&#10;Opis je samodejno ustvarjen">
            <a:extLst>
              <a:ext uri="{FF2B5EF4-FFF2-40B4-BE49-F238E27FC236}">
                <a16:creationId xmlns:a16="http://schemas.microsoft.com/office/drawing/2014/main" id="{0EBAA2B3-18C3-68AE-DAF9-28ACF5DA87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7837"/>
            <a:ext cx="5915186" cy="4436390"/>
          </a:xfrm>
          <a:prstGeom prst="rect">
            <a:avLst/>
          </a:prstGeom>
        </p:spPr>
      </p:pic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61AE99E0-4381-DAA4-C59D-71E309C5D51F}"/>
              </a:ext>
            </a:extLst>
          </p:cNvPr>
          <p:cNvSpPr txBox="1"/>
          <p:nvPr/>
        </p:nvSpPr>
        <p:spPr>
          <a:xfrm>
            <a:off x="838200" y="2831231"/>
            <a:ext cx="320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Solving Euler-Lagrange equation</a:t>
            </a:r>
          </a:p>
        </p:txBody>
      </p: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id="{C94C344D-64D5-47F3-D89D-F2805FB068A9}"/>
              </a:ext>
            </a:extLst>
          </p:cNvPr>
          <p:cNvCxnSpPr/>
          <p:nvPr/>
        </p:nvCxnSpPr>
        <p:spPr>
          <a:xfrm>
            <a:off x="2452643" y="3372316"/>
            <a:ext cx="0" cy="44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827FE1EF-F859-874E-866A-B01017B8CCF8}"/>
              </a:ext>
            </a:extLst>
          </p:cNvPr>
          <p:cNvSpPr txBox="1"/>
          <p:nvPr/>
        </p:nvSpPr>
        <p:spPr>
          <a:xfrm>
            <a:off x="838200" y="5006895"/>
            <a:ext cx="37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Linear approximation of the potential</a:t>
            </a:r>
            <a:r>
              <a:rPr lang="sl-SI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8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 descr="Slika, ki vsebuje besede pisava, rokopis, vrstica, besedilo&#10;&#10;Opis je samodejno ustvarjen">
            <a:extLst>
              <a:ext uri="{FF2B5EF4-FFF2-40B4-BE49-F238E27FC236}">
                <a16:creationId xmlns:a16="http://schemas.microsoft.com/office/drawing/2014/main" id="{94010102-FABF-899C-D964-F5CCC135D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33615"/>
            <a:ext cx="3953427" cy="666843"/>
          </a:xfrm>
        </p:spPr>
      </p:pic>
      <p:pic>
        <p:nvPicPr>
          <p:cNvPr id="7" name="Slika 6" descr="Slika, ki vsebuje besede besedilo, diagram, vrstica, grafični prikaz">
            <a:extLst>
              <a:ext uri="{FF2B5EF4-FFF2-40B4-BE49-F238E27FC236}">
                <a16:creationId xmlns:a16="http://schemas.microsoft.com/office/drawing/2014/main" id="{159B11FF-FB00-0504-AD4F-0A7A47B38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2201"/>
            <a:ext cx="5852172" cy="4389129"/>
          </a:xfrm>
          <a:prstGeom prst="rect">
            <a:avLst/>
          </a:prstGeom>
        </p:spPr>
      </p:pic>
      <p:pic>
        <p:nvPicPr>
          <p:cNvPr id="11" name="Slika 10" descr="Slika, ki vsebuje besede besedilo, pisava, vrstica, bela&#10;&#10;Opis je samodejno ustvarjen">
            <a:extLst>
              <a:ext uri="{FF2B5EF4-FFF2-40B4-BE49-F238E27FC236}">
                <a16:creationId xmlns:a16="http://schemas.microsoft.com/office/drawing/2014/main" id="{313376CC-6C59-D3D1-8F75-2D5D46C3F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925112" cy="1028844"/>
          </a:xfrm>
          <a:prstGeom prst="rect">
            <a:avLst/>
          </a:prstGeom>
        </p:spPr>
      </p:pic>
      <p:sp>
        <p:nvSpPr>
          <p:cNvPr id="14" name="Naslov 1">
            <a:extLst>
              <a:ext uri="{FF2B5EF4-FFF2-40B4-BE49-F238E27FC236}">
                <a16:creationId xmlns:a16="http://schemas.microsoft.com/office/drawing/2014/main" id="{FD24B034-E622-9F0F-2864-2E157270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 err="1"/>
              <a:t>Bounce</a:t>
            </a:r>
            <a:r>
              <a:rPr lang="sl-SI" dirty="0"/>
              <a:t> </a:t>
            </a:r>
            <a:r>
              <a:rPr lang="sl-SI" dirty="0" err="1"/>
              <a:t>function</a:t>
            </a:r>
            <a:endParaRPr lang="en-US" dirty="0"/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0983ABB2-1F92-E55D-DF1D-252D09666570}"/>
              </a:ext>
            </a:extLst>
          </p:cNvPr>
          <p:cNvSpPr txBox="1"/>
          <p:nvPr/>
        </p:nvSpPr>
        <p:spPr>
          <a:xfrm>
            <a:off x="825207" y="3030963"/>
            <a:ext cx="247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Linear</a:t>
            </a:r>
            <a:r>
              <a:rPr lang="sl-SI" dirty="0"/>
              <a:t> </a:t>
            </a:r>
            <a:r>
              <a:rPr lang="sl-SI" dirty="0" err="1"/>
              <a:t>potential</a:t>
            </a:r>
            <a:r>
              <a:rPr lang="sl-SI" dirty="0"/>
              <a:t> </a:t>
            </a:r>
            <a:r>
              <a:rPr lang="sl-SI" dirty="0" err="1"/>
              <a:t>solution</a:t>
            </a:r>
            <a:endParaRPr lang="en-US" dirty="0"/>
          </a:p>
        </p:txBody>
      </p: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id="{FD047AD3-A064-E152-203E-0A715A27B355}"/>
              </a:ext>
            </a:extLst>
          </p:cNvPr>
          <p:cNvCxnSpPr/>
          <p:nvPr/>
        </p:nvCxnSpPr>
        <p:spPr>
          <a:xfrm>
            <a:off x="2062981" y="3546505"/>
            <a:ext cx="0" cy="487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8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F7F02E-BF2B-CC1B-783A-E7FFC070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cases</a:t>
            </a:r>
            <a:endParaRPr lang="en-US" dirty="0"/>
          </a:p>
        </p:txBody>
      </p:sp>
      <p:pic>
        <p:nvPicPr>
          <p:cNvPr id="5" name="Označba mesta vsebine 4" descr="Slika, ki vsebuje besede vrstica, diagram, grafični prikaz, smučišče&#10;&#10;Opis je samodejno ustvarjen">
            <a:extLst>
              <a:ext uri="{FF2B5EF4-FFF2-40B4-BE49-F238E27FC236}">
                <a16:creationId xmlns:a16="http://schemas.microsoft.com/office/drawing/2014/main" id="{A4E765E5-495B-8028-A8D9-DFA38EBED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2"/>
          <a:stretch/>
        </p:blipFill>
        <p:spPr>
          <a:xfrm>
            <a:off x="5184046" y="1485589"/>
            <a:ext cx="7007953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>
                <a:extLst>
                  <a:ext uri="{FF2B5EF4-FFF2-40B4-BE49-F238E27FC236}">
                    <a16:creationId xmlns:a16="http://schemas.microsoft.com/office/drawing/2014/main" id="{82829D9A-6CAC-03EF-36CF-AE07601B83C5}"/>
                  </a:ext>
                </a:extLst>
              </p:cNvPr>
              <p:cNvSpPr txBox="1"/>
              <p:nvPr/>
            </p:nvSpPr>
            <p:spPr>
              <a:xfrm>
                <a:off x="810270" y="1559927"/>
                <a:ext cx="4345847" cy="271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/>
                  <a:t>Case a) </a:t>
                </a:r>
                <a:r>
                  <a:rPr lang="sl-SI" dirty="0" err="1"/>
                  <a:t>starts</a:t>
                </a:r>
                <a:r>
                  <a:rPr lang="sl-SI" dirty="0"/>
                  <a:t> </a:t>
                </a:r>
                <a:r>
                  <a:rPr lang="sl-SI" dirty="0" err="1"/>
                  <a:t>from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sl-SI" dirty="0"/>
                  <a:t> at </a:t>
                </a:r>
                <a:r>
                  <a:rPr lang="el-GR" dirty="0"/>
                  <a:t>ρ</a:t>
                </a:r>
                <a:r>
                  <a:rPr lang="sl-SI" dirty="0"/>
                  <a:t> = 0 </a:t>
                </a:r>
                <a:r>
                  <a:rPr lang="sl-SI" dirty="0" err="1"/>
                  <a:t>with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sl-SI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</m:acc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sl-SI" dirty="0"/>
                  <a:t>, </a:t>
                </a:r>
                <a:r>
                  <a:rPr lang="sl-SI" dirty="0" err="1"/>
                  <a:t>which</a:t>
                </a:r>
                <a:r>
                  <a:rPr lang="sl-SI" dirty="0"/>
                  <a:t> </a:t>
                </a:r>
                <a:r>
                  <a:rPr lang="sl-SI" dirty="0" err="1"/>
                  <a:t>gives</a:t>
                </a:r>
                <a:r>
                  <a:rPr lang="sl-SI" dirty="0"/>
                  <a:t>:</a:t>
                </a:r>
              </a:p>
              <a:p>
                <a:endParaRPr lang="sl-SI" dirty="0"/>
              </a:p>
              <a:p>
                <a:r>
                  <a:rPr lang="sl-SI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sl-SI" dirty="0"/>
                  <a:t> </a:t>
                </a:r>
                <a:r>
                  <a:rPr lang="sl-SI" dirty="0" err="1"/>
                  <a:t>and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sl-SI" dirty="0"/>
                  <a:t>.</a:t>
                </a:r>
              </a:p>
              <a:p>
                <a:endParaRPr lang="sl-SI" dirty="0"/>
              </a:p>
              <a:p>
                <a:r>
                  <a:rPr lang="sl-SI" dirty="0" err="1"/>
                  <a:t>Case</a:t>
                </a:r>
                <a:r>
                  <a:rPr lang="sl-SI" dirty="0"/>
                  <a:t> b) </a:t>
                </a:r>
                <a:r>
                  <a:rPr lang="sl-SI" dirty="0" err="1"/>
                  <a:t>waits</a:t>
                </a:r>
                <a:r>
                  <a:rPr lang="sl-SI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l-SI" dirty="0" err="1"/>
                  <a:t>until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ρ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l-SI" dirty="0"/>
                  <a:t>: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sSub>
                      <m:sSub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sl-SI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l-S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sSub>
                      <m:sSub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sl-SI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PoljeZBesedilom 5">
                <a:extLst>
                  <a:ext uri="{FF2B5EF4-FFF2-40B4-BE49-F238E27FC236}">
                    <a16:creationId xmlns:a16="http://schemas.microsoft.com/office/drawing/2014/main" id="{82829D9A-6CAC-03EF-36CF-AE07601B8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70" y="1559927"/>
                <a:ext cx="4345847" cy="2711640"/>
              </a:xfrm>
              <a:prstGeom prst="rect">
                <a:avLst/>
              </a:prstGeom>
              <a:blipFill>
                <a:blip r:embed="rId4"/>
                <a:stretch>
                  <a:fillRect l="-1262" t="-674" r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91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9977A7-9B15-8F98-BA57-87EC287B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Recursive</a:t>
            </a:r>
            <a:r>
              <a:rPr lang="sl-SI" dirty="0"/>
              <a:t> </a:t>
            </a:r>
            <a:r>
              <a:rPr lang="sl-SI" dirty="0" err="1"/>
              <a:t>formulas</a:t>
            </a:r>
            <a:endParaRPr lang="en-US" dirty="0"/>
          </a:p>
        </p:txBody>
      </p:sp>
      <p:pic>
        <p:nvPicPr>
          <p:cNvPr id="8" name="Slika 7" descr="Slika, ki vsebuje besede pisava, besedilo, bela, vrstica&#10;&#10;Opis je samodejno ustvarjen">
            <a:extLst>
              <a:ext uri="{FF2B5EF4-FFF2-40B4-BE49-F238E27FC236}">
                <a16:creationId xmlns:a16="http://schemas.microsoft.com/office/drawing/2014/main" id="{74FC4958-D7DB-71C9-CC40-CC029206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83" y="2033277"/>
            <a:ext cx="3454659" cy="748104"/>
          </a:xfrm>
          <a:prstGeom prst="rect">
            <a:avLst/>
          </a:prstGeom>
        </p:spPr>
      </p:pic>
      <p:pic>
        <p:nvPicPr>
          <p:cNvPr id="10" name="Slika 9" descr="Slika, ki vsebuje besede pisava, besedilo, vrstica, bela&#10;&#10;Opis je samodejno ustvarjen">
            <a:extLst>
              <a:ext uri="{FF2B5EF4-FFF2-40B4-BE49-F238E27FC236}">
                <a16:creationId xmlns:a16="http://schemas.microsoft.com/office/drawing/2014/main" id="{271AE5BD-BB61-6B82-6C9A-12C90EE2D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83" y="2673108"/>
            <a:ext cx="3968755" cy="748104"/>
          </a:xfrm>
          <a:prstGeom prst="rect">
            <a:avLst/>
          </a:prstGeom>
        </p:spPr>
      </p:pic>
      <p:pic>
        <p:nvPicPr>
          <p:cNvPr id="12" name="Slika 11" descr="Slika, ki vsebuje besede pisava, rokopis, vrstica, bela&#10;&#10;Opis je samodejno ustvarjen">
            <a:extLst>
              <a:ext uri="{FF2B5EF4-FFF2-40B4-BE49-F238E27FC236}">
                <a16:creationId xmlns:a16="http://schemas.microsoft.com/office/drawing/2014/main" id="{A414FD62-F44E-292F-6666-3DD9161E8E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83" y="3509828"/>
            <a:ext cx="4072983" cy="680913"/>
          </a:xfrm>
          <a:prstGeom prst="rect">
            <a:avLst/>
          </a:prstGeom>
        </p:spPr>
      </p:pic>
      <p:pic>
        <p:nvPicPr>
          <p:cNvPr id="14" name="Slika 13" descr="Slika, ki vsebuje besede pisava, vrstica, besedilo, kaligrafija&#10;&#10;Opis je samodejno ustvarjen">
            <a:extLst>
              <a:ext uri="{FF2B5EF4-FFF2-40B4-BE49-F238E27FC236}">
                <a16:creationId xmlns:a16="http://schemas.microsoft.com/office/drawing/2014/main" id="{C141F912-6D1D-52FE-41E2-A2DA86D7F57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8"/>
          <a:stretch/>
        </p:blipFill>
        <p:spPr>
          <a:xfrm>
            <a:off x="1057950" y="2346508"/>
            <a:ext cx="3023831" cy="326600"/>
          </a:xfrm>
          <a:prstGeom prst="rect">
            <a:avLst/>
          </a:prstGeom>
        </p:spPr>
      </p:pic>
      <p:pic>
        <p:nvPicPr>
          <p:cNvPr id="16" name="Slika 15" descr="Slika, ki vsebuje besede pisava, tipografija, besedilo, bela&#10;&#10;Opis je samodejno ustvarjen">
            <a:extLst>
              <a:ext uri="{FF2B5EF4-FFF2-40B4-BE49-F238E27FC236}">
                <a16:creationId xmlns:a16="http://schemas.microsoft.com/office/drawing/2014/main" id="{9D683346-8AD2-F7D1-A672-40553EA890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50" y="2796611"/>
            <a:ext cx="2078357" cy="346393"/>
          </a:xfrm>
          <a:prstGeom prst="rect">
            <a:avLst/>
          </a:prstGeom>
        </p:spPr>
      </p:pic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6E88A515-C95A-91B7-4BC5-074C2FA7DD2D}"/>
              </a:ext>
            </a:extLst>
          </p:cNvPr>
          <p:cNvSpPr txBox="1"/>
          <p:nvPr/>
        </p:nvSpPr>
        <p:spPr>
          <a:xfrm>
            <a:off x="975587" y="1854881"/>
            <a:ext cx="216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Matching</a:t>
            </a:r>
            <a:r>
              <a:rPr lang="sl-SI" dirty="0"/>
              <a:t> </a:t>
            </a:r>
            <a:r>
              <a:rPr lang="sl-SI" dirty="0" err="1"/>
              <a:t>conditions</a:t>
            </a:r>
            <a:r>
              <a:rPr lang="sl-SI" dirty="0"/>
              <a:t>:</a:t>
            </a:r>
            <a:endParaRPr lang="en-US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CB608D2F-182B-0AC3-CA10-B9E50E579407}"/>
              </a:ext>
            </a:extLst>
          </p:cNvPr>
          <p:cNvSpPr txBox="1"/>
          <p:nvPr/>
        </p:nvSpPr>
        <p:spPr>
          <a:xfrm>
            <a:off x="6793907" y="1575329"/>
            <a:ext cx="201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Recursive</a:t>
            </a:r>
            <a:r>
              <a:rPr lang="sl-SI" dirty="0"/>
              <a:t> </a:t>
            </a:r>
            <a:r>
              <a:rPr lang="sl-SI" dirty="0" err="1"/>
              <a:t>formulas</a:t>
            </a:r>
            <a:r>
              <a:rPr lang="sl-SI" dirty="0"/>
              <a:t>:</a:t>
            </a:r>
            <a:endParaRPr lang="en-US" dirty="0"/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4778F560-B1B6-6758-B034-41B4D1F20F80}"/>
              </a:ext>
            </a:extLst>
          </p:cNvPr>
          <p:cNvSpPr/>
          <p:nvPr/>
        </p:nvSpPr>
        <p:spPr>
          <a:xfrm>
            <a:off x="975587" y="2346508"/>
            <a:ext cx="3106194" cy="8667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BD85EE4E-311C-65E1-3A2A-8841FA452277}"/>
              </a:ext>
            </a:extLst>
          </p:cNvPr>
          <p:cNvSpPr/>
          <p:nvPr/>
        </p:nvSpPr>
        <p:spPr>
          <a:xfrm>
            <a:off x="6793906" y="1973973"/>
            <a:ext cx="4397523" cy="23053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uščica: desno 20">
            <a:extLst>
              <a:ext uri="{FF2B5EF4-FFF2-40B4-BE49-F238E27FC236}">
                <a16:creationId xmlns:a16="http://schemas.microsoft.com/office/drawing/2014/main" id="{19CF3B3A-587C-0A07-A316-5C50162552CE}"/>
              </a:ext>
            </a:extLst>
          </p:cNvPr>
          <p:cNvSpPr/>
          <p:nvPr/>
        </p:nvSpPr>
        <p:spPr>
          <a:xfrm>
            <a:off x="4469451" y="2538101"/>
            <a:ext cx="2023264" cy="60490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Slika 22" descr="Slika, ki vsebuje besede pisava, rokopis, vrstica, bela&#10;&#10;Opis je samodejno ustvarjen">
            <a:extLst>
              <a:ext uri="{FF2B5EF4-FFF2-40B4-BE49-F238E27FC236}">
                <a16:creationId xmlns:a16="http://schemas.microsoft.com/office/drawing/2014/main" id="{8D87A6C4-8A3F-1737-3E5E-6472358DE2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87" y="4884259"/>
            <a:ext cx="3523373" cy="708157"/>
          </a:xfrm>
          <a:prstGeom prst="rect">
            <a:avLst/>
          </a:prstGeom>
        </p:spPr>
      </p:pic>
      <p:pic>
        <p:nvPicPr>
          <p:cNvPr id="25" name="Slika 24" descr="Slika, ki vsebuje besede pisava, besedilo, rokopis, vrstica&#10;&#10;Opis je samodejno ustvarjen">
            <a:extLst>
              <a:ext uri="{FF2B5EF4-FFF2-40B4-BE49-F238E27FC236}">
                <a16:creationId xmlns:a16="http://schemas.microsoft.com/office/drawing/2014/main" id="{97814487-4689-0F0F-208B-46E329ABAD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71" y="4279356"/>
            <a:ext cx="4521800" cy="604903"/>
          </a:xfrm>
          <a:prstGeom prst="rect">
            <a:avLst/>
          </a:prstGeom>
        </p:spPr>
      </p:pic>
      <p:pic>
        <p:nvPicPr>
          <p:cNvPr id="27" name="Slika 26" descr="Slika, ki vsebuje besede pisava, rokopis, kaligrafija, vrstica&#10;&#10;Opis je samodejno ustvarjen">
            <a:extLst>
              <a:ext uri="{FF2B5EF4-FFF2-40B4-BE49-F238E27FC236}">
                <a16:creationId xmlns:a16="http://schemas.microsoft.com/office/drawing/2014/main" id="{44C562C2-F9A2-C46C-4533-92194C7512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73" y="5747123"/>
            <a:ext cx="2961990" cy="40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3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2F53996B-6EFC-2605-4045-CF3B9657BA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l-SI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2F53996B-6EFC-2605-4045-CF3B9657BA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51B68B8C-56D1-F1D0-2E5D-4B14023C71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21665" cy="4351338"/>
              </a:xfrm>
            </p:spPr>
            <p:txBody>
              <a:bodyPr/>
              <a:lstStyle/>
              <a:p>
                <a:r>
                  <a:rPr lang="sl-SI" dirty="0"/>
                  <a:t>Boundary </a:t>
                </a:r>
                <a:r>
                  <a:rPr lang="sl-SI" dirty="0" err="1"/>
                  <a:t>equation</a:t>
                </a:r>
                <a:r>
                  <a:rPr lang="sl-SI" dirty="0"/>
                  <a:t>:</a:t>
                </a:r>
              </a:p>
              <a:p>
                <a:endParaRPr lang="sl-SI" dirty="0"/>
              </a:p>
              <a:p>
                <a:endParaRPr lang="sl-SI" dirty="0"/>
              </a:p>
              <a:p>
                <a:r>
                  <a:rPr lang="sl-SI" dirty="0" err="1"/>
                  <a:t>Looking</a:t>
                </a:r>
                <a:r>
                  <a:rPr lang="sl-SI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sl-SI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l-SI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sl-SI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sl-SI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sl-SI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l-SI" dirty="0"/>
              </a:p>
              <a:p>
                <a:endParaRPr lang="sl-SI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51B68B8C-56D1-F1D0-2E5D-4B14023C71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21665" cy="4351338"/>
              </a:xfrm>
              <a:blipFill>
                <a:blip r:embed="rId4"/>
                <a:stretch>
                  <a:fillRect l="-223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Slika, ki vsebuje besede pisava, bela, besedilo, tipografija&#10;&#10;Opis je samodejno ustvarjen">
            <a:extLst>
              <a:ext uri="{FF2B5EF4-FFF2-40B4-BE49-F238E27FC236}">
                <a16:creationId xmlns:a16="http://schemas.microsoft.com/office/drawing/2014/main" id="{979554E7-C114-6D92-D019-E223F4B91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097" y="2254087"/>
            <a:ext cx="2888006" cy="886418"/>
          </a:xfrm>
          <a:prstGeom prst="rect">
            <a:avLst/>
          </a:prstGeom>
        </p:spPr>
      </p:pic>
      <p:pic>
        <p:nvPicPr>
          <p:cNvPr id="8" name="Slika 7" descr="Slika, ki vsebuje besede besedilo, diagram, vrstica, grafični prikaz">
            <a:extLst>
              <a:ext uri="{FF2B5EF4-FFF2-40B4-BE49-F238E27FC236}">
                <a16:creationId xmlns:a16="http://schemas.microsoft.com/office/drawing/2014/main" id="{F3EC3F41-8A13-A4BC-6A7B-1951C9C008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43" y="4180999"/>
            <a:ext cx="3232567" cy="2424426"/>
          </a:xfrm>
          <a:prstGeom prst="rect">
            <a:avLst/>
          </a:prstGeom>
        </p:spPr>
      </p:pic>
      <p:sp>
        <p:nvSpPr>
          <p:cNvPr id="9" name="Elipsa 8">
            <a:extLst>
              <a:ext uri="{FF2B5EF4-FFF2-40B4-BE49-F238E27FC236}">
                <a16:creationId xmlns:a16="http://schemas.microsoft.com/office/drawing/2014/main" id="{0584E771-434E-B754-9A72-BEB3DFEA5A21}"/>
              </a:ext>
            </a:extLst>
          </p:cNvPr>
          <p:cNvSpPr/>
          <p:nvPr/>
        </p:nvSpPr>
        <p:spPr>
          <a:xfrm>
            <a:off x="3529413" y="4546363"/>
            <a:ext cx="170916" cy="1709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Povezovalnik: ukrivljeno 10">
            <a:extLst>
              <a:ext uri="{FF2B5EF4-FFF2-40B4-BE49-F238E27FC236}">
                <a16:creationId xmlns:a16="http://schemas.microsoft.com/office/drawing/2014/main" id="{A0C40147-AA88-DB7D-DE86-D452A75EDC67}"/>
              </a:ext>
            </a:extLst>
          </p:cNvPr>
          <p:cNvCxnSpPr>
            <a:cxnSpLocks/>
            <a:stCxn id="9" idx="4"/>
          </p:cNvCxnSpPr>
          <p:nvPr/>
        </p:nvCxnSpPr>
        <p:spPr>
          <a:xfrm rot="16200000" flipH="1">
            <a:off x="3802879" y="4529271"/>
            <a:ext cx="358922" cy="734938"/>
          </a:xfrm>
          <a:prstGeom prst="curved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>
                <a:extLst>
                  <a:ext uri="{FF2B5EF4-FFF2-40B4-BE49-F238E27FC236}">
                    <a16:creationId xmlns:a16="http://schemas.microsoft.com/office/drawing/2014/main" id="{BCB49DF8-EC0D-8CD6-5A41-F19D1D72E0B7}"/>
                  </a:ext>
                </a:extLst>
              </p:cNvPr>
              <p:cNvSpPr txBox="1"/>
              <p:nvPr/>
            </p:nvSpPr>
            <p:spPr>
              <a:xfrm>
                <a:off x="4249964" y="4877755"/>
                <a:ext cx="740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PoljeZBesedilom 15">
                <a:extLst>
                  <a:ext uri="{FF2B5EF4-FFF2-40B4-BE49-F238E27FC236}">
                    <a16:creationId xmlns:a16="http://schemas.microsoft.com/office/drawing/2014/main" id="{BCB49DF8-EC0D-8CD6-5A41-F19D1D72E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64" y="4877755"/>
                <a:ext cx="74078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Slika 17" descr="Slika, ki vsebuje besede besedilo, vrstica, grafični prikaz, diagram&#10;&#10;Opis je samodejno ustvarjen">
            <a:extLst>
              <a:ext uri="{FF2B5EF4-FFF2-40B4-BE49-F238E27FC236}">
                <a16:creationId xmlns:a16="http://schemas.microsoft.com/office/drawing/2014/main" id="{07E8C475-C1F3-C722-D906-036FABB425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44" y="699524"/>
            <a:ext cx="6509283" cy="488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43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6F9C89-9500-B13A-5B00-A45BF14E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Bounce</a:t>
            </a:r>
            <a:r>
              <a:rPr lang="sl-SI" dirty="0"/>
              <a:t> </a:t>
            </a:r>
            <a:r>
              <a:rPr lang="sl-SI" dirty="0" err="1"/>
              <a:t>action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Derrick‘s</a:t>
            </a:r>
            <a:r>
              <a:rPr lang="sl-SI" dirty="0"/>
              <a:t> </a:t>
            </a:r>
            <a:r>
              <a:rPr lang="sl-SI" dirty="0" err="1"/>
              <a:t>theorem</a:t>
            </a:r>
            <a:endParaRPr lang="en-US" dirty="0"/>
          </a:p>
        </p:txBody>
      </p:sp>
      <p:pic>
        <p:nvPicPr>
          <p:cNvPr id="15" name="Slika 14" descr="Slika, ki vsebuje besede besedilo, pisava, rokopis, bela&#10;&#10;Opis je samodejno ustvarjen">
            <a:extLst>
              <a:ext uri="{FF2B5EF4-FFF2-40B4-BE49-F238E27FC236}">
                <a16:creationId xmlns:a16="http://schemas.microsoft.com/office/drawing/2014/main" id="{18145EB4-547A-FB34-C2B2-5169DF41F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7" y="1557564"/>
            <a:ext cx="7733943" cy="1572025"/>
          </a:xfrm>
          <a:prstGeom prst="rect">
            <a:avLst/>
          </a:prstGeom>
        </p:spPr>
      </p:pic>
      <p:pic>
        <p:nvPicPr>
          <p:cNvPr id="19" name="Slika 18" descr="Slika, ki vsebuje besede pisava, besedilo, rokopis, bela&#10;&#10;Opis je samodejno ustvarjen">
            <a:extLst>
              <a:ext uri="{FF2B5EF4-FFF2-40B4-BE49-F238E27FC236}">
                <a16:creationId xmlns:a16="http://schemas.microsoft.com/office/drawing/2014/main" id="{AA969C5B-EFF0-26D0-7262-D881BA4877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22" y="3728411"/>
            <a:ext cx="3326277" cy="670334"/>
          </a:xfrm>
          <a:prstGeom prst="rect">
            <a:avLst/>
          </a:prstGeom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17580A3D-BDA1-ECDF-DCEE-3DFD004538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164" y="3931193"/>
            <a:ext cx="2118167" cy="264771"/>
          </a:xfrm>
          <a:prstGeom prst="rect">
            <a:avLst/>
          </a:prstGeom>
        </p:spPr>
      </p:pic>
      <p:pic>
        <p:nvPicPr>
          <p:cNvPr id="23" name="Slika 22" descr="Slika, ki vsebuje besede pisava, simbol, tipografija, besedilo&#10;&#10;Opis je samodejno ustvarjen">
            <a:extLst>
              <a:ext uri="{FF2B5EF4-FFF2-40B4-BE49-F238E27FC236}">
                <a16:creationId xmlns:a16="http://schemas.microsoft.com/office/drawing/2014/main" id="{6EF72D6B-BE7D-FBA7-6EA2-CEC6D0D545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4" y="3867938"/>
            <a:ext cx="1484013" cy="337275"/>
          </a:xfrm>
          <a:prstGeom prst="rect">
            <a:avLst/>
          </a:prstGeom>
        </p:spPr>
      </p:pic>
      <p:sp>
        <p:nvSpPr>
          <p:cNvPr id="24" name="Puščica: desno 23">
            <a:extLst>
              <a:ext uri="{FF2B5EF4-FFF2-40B4-BE49-F238E27FC236}">
                <a16:creationId xmlns:a16="http://schemas.microsoft.com/office/drawing/2014/main" id="{86A57373-B278-8DD1-C132-D0068187E554}"/>
              </a:ext>
            </a:extLst>
          </p:cNvPr>
          <p:cNvSpPr/>
          <p:nvPr/>
        </p:nvSpPr>
        <p:spPr>
          <a:xfrm>
            <a:off x="2451931" y="3906278"/>
            <a:ext cx="743484" cy="260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uščica: desno 24">
            <a:extLst>
              <a:ext uri="{FF2B5EF4-FFF2-40B4-BE49-F238E27FC236}">
                <a16:creationId xmlns:a16="http://schemas.microsoft.com/office/drawing/2014/main" id="{B6DC648B-0DB2-C298-975D-72312E2A704A}"/>
              </a:ext>
            </a:extLst>
          </p:cNvPr>
          <p:cNvSpPr/>
          <p:nvPr/>
        </p:nvSpPr>
        <p:spPr>
          <a:xfrm>
            <a:off x="7334906" y="3927717"/>
            <a:ext cx="743484" cy="260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Slika 25" descr="Slika, ki vsebuje besede pisava, vrstica, diagram, bela&#10;&#10;Opis je samodejno ustvarjen">
            <a:extLst>
              <a:ext uri="{FF2B5EF4-FFF2-40B4-BE49-F238E27FC236}">
                <a16:creationId xmlns:a16="http://schemas.microsoft.com/office/drawing/2014/main" id="{8541AE19-7DDB-9CA8-60CF-02828530B3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76" y="4997567"/>
            <a:ext cx="2598202" cy="788614"/>
          </a:xfrm>
          <a:prstGeom prst="rect">
            <a:avLst/>
          </a:prstGeom>
        </p:spPr>
      </p:pic>
      <p:sp>
        <p:nvSpPr>
          <p:cNvPr id="27" name="Pravokotnik 26">
            <a:extLst>
              <a:ext uri="{FF2B5EF4-FFF2-40B4-BE49-F238E27FC236}">
                <a16:creationId xmlns:a16="http://schemas.microsoft.com/office/drawing/2014/main" id="{56009EAD-F7FF-8BAD-17E4-14571C08D42C}"/>
              </a:ext>
            </a:extLst>
          </p:cNvPr>
          <p:cNvSpPr/>
          <p:nvPr/>
        </p:nvSpPr>
        <p:spPr>
          <a:xfrm>
            <a:off x="4042161" y="4896740"/>
            <a:ext cx="2803020" cy="982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9C70CC-D8C1-301D-2EDA-78741B8F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The</a:t>
            </a:r>
            <a:r>
              <a:rPr lang="sl-SI" dirty="0"/>
              <a:t> test </a:t>
            </a:r>
            <a:r>
              <a:rPr lang="sl-SI" dirty="0" err="1"/>
              <a:t>potential</a:t>
            </a:r>
            <a:endParaRPr lang="en-US" dirty="0"/>
          </a:p>
        </p:txBody>
      </p:sp>
      <p:pic>
        <p:nvPicPr>
          <p:cNvPr id="5" name="Označba mesta vsebine 4" descr="Slika, ki vsebuje besede diagram, besedilo, grafični prikaz, vrstica&#10;&#10;Opis je samodejno ustvarjen">
            <a:extLst>
              <a:ext uri="{FF2B5EF4-FFF2-40B4-BE49-F238E27FC236}">
                <a16:creationId xmlns:a16="http://schemas.microsoft.com/office/drawing/2014/main" id="{E020D5D7-2144-C884-7096-AEEA3236D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463" y="1127793"/>
            <a:ext cx="5801784" cy="4351338"/>
          </a:xfrm>
        </p:spPr>
      </p:pic>
      <p:sp>
        <p:nvSpPr>
          <p:cNvPr id="10" name="Označba mesta vsebine 2">
            <a:extLst>
              <a:ext uri="{FF2B5EF4-FFF2-40B4-BE49-F238E27FC236}">
                <a16:creationId xmlns:a16="http://schemas.microsoft.com/office/drawing/2014/main" id="{47E0B8C0-4861-CF98-7AFF-3299719D0A8E}"/>
              </a:ext>
            </a:extLst>
          </p:cNvPr>
          <p:cNvSpPr txBox="1">
            <a:spLocks/>
          </p:cNvSpPr>
          <p:nvPr/>
        </p:nvSpPr>
        <p:spPr>
          <a:xfrm>
            <a:off x="1097280" y="3429000"/>
            <a:ext cx="4810225" cy="26921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sl-SI" dirty="0" err="1"/>
              <a:t>Simple</a:t>
            </a:r>
            <a:r>
              <a:rPr lang="sl-SI" dirty="0"/>
              <a:t>: </a:t>
            </a:r>
            <a:r>
              <a:rPr lang="sl-SI" dirty="0" err="1"/>
              <a:t>Only</a:t>
            </a:r>
            <a:r>
              <a:rPr lang="sl-SI" dirty="0"/>
              <a:t> one parameter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dirty="0"/>
              <a:t>Large </a:t>
            </a:r>
            <a:r>
              <a:rPr lang="el-GR" dirty="0"/>
              <a:t>Δ</a:t>
            </a:r>
            <a:r>
              <a:rPr lang="sl-SI" dirty="0"/>
              <a:t> → </a:t>
            </a:r>
            <a:r>
              <a:rPr lang="sl-SI" dirty="0" err="1"/>
              <a:t>Inflection</a:t>
            </a:r>
            <a:endParaRPr lang="sl-SI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dirty="0" err="1"/>
              <a:t>Small</a:t>
            </a:r>
            <a:r>
              <a:rPr lang="sl-SI" dirty="0"/>
              <a:t> </a:t>
            </a:r>
            <a:r>
              <a:rPr lang="el-GR" dirty="0"/>
              <a:t>Δ</a:t>
            </a:r>
            <a:r>
              <a:rPr lang="sl-SI" dirty="0"/>
              <a:t> → </a:t>
            </a:r>
            <a:r>
              <a:rPr lang="sl-SI" dirty="0" err="1"/>
              <a:t>Degeneration</a:t>
            </a:r>
            <a:endParaRPr lang="en-US" dirty="0"/>
          </a:p>
        </p:txBody>
      </p:sp>
      <p:pic>
        <p:nvPicPr>
          <p:cNvPr id="14" name="Slika 13" descr="Slika, ki vsebuje besede pisava, tipografija, rokopis, kaligrafija&#10;&#10;Opis je samodejno ustvarjen">
            <a:extLst>
              <a:ext uri="{FF2B5EF4-FFF2-40B4-BE49-F238E27FC236}">
                <a16:creationId xmlns:a16="http://schemas.microsoft.com/office/drawing/2014/main" id="{06C900A9-5453-FD52-DF1B-7EE7B88EB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176797"/>
            <a:ext cx="4392732" cy="76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9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940</Words>
  <Application>Microsoft Office PowerPoint</Application>
  <PresentationFormat>Širokozaslonsko</PresentationFormat>
  <Paragraphs>114</Paragraphs>
  <Slides>14</Slides>
  <Notes>12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Wingdings</vt:lpstr>
      <vt:lpstr>Officeova tema</vt:lpstr>
      <vt:lpstr>PyBounce package: advances report</vt:lpstr>
      <vt:lpstr>Introduction</vt:lpstr>
      <vt:lpstr>Single Field Polygonal Bounce</vt:lpstr>
      <vt:lpstr>Bounce function</vt:lpstr>
      <vt:lpstr>Two cases</vt:lpstr>
      <vt:lpstr>Recursive formulas</vt:lpstr>
      <vt:lpstr>Finding R_in</vt:lpstr>
      <vt:lpstr>Bounce action and Derrick‘s theorem</vt:lpstr>
      <vt:lpstr>The test potential</vt:lpstr>
      <vt:lpstr>Comparing FindBounce and PyBounce</vt:lpstr>
      <vt:lpstr>Close to the inflection point</vt:lpstr>
      <vt:lpstr>Close to the degeneration point</vt:lpstr>
      <vt:lpstr>Extended Bounce</vt:lpstr>
      <vt:lpstr>To be added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PyBounce package: advances report</dc:title>
  <dc:creator>Alen Fetahi</dc:creator>
  <cp:lastModifiedBy>Alen Fetahi</cp:lastModifiedBy>
  <cp:revision>5</cp:revision>
  <dcterms:created xsi:type="dcterms:W3CDTF">2024-01-28T16:08:46Z</dcterms:created>
  <dcterms:modified xsi:type="dcterms:W3CDTF">2024-01-30T10:03:11Z</dcterms:modified>
</cp:coreProperties>
</file>