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0"/>
  </p:notesMasterIdLst>
  <p:sldIdLst>
    <p:sldId id="301" r:id="rId2"/>
    <p:sldId id="331" r:id="rId3"/>
    <p:sldId id="335" r:id="rId4"/>
    <p:sldId id="383" r:id="rId5"/>
    <p:sldId id="338" r:id="rId6"/>
    <p:sldId id="399" r:id="rId7"/>
    <p:sldId id="400" r:id="rId8"/>
    <p:sldId id="401" r:id="rId9"/>
    <p:sldId id="345" r:id="rId10"/>
    <p:sldId id="404" r:id="rId11"/>
    <p:sldId id="349" r:id="rId12"/>
    <p:sldId id="350" r:id="rId13"/>
    <p:sldId id="352" r:id="rId14"/>
    <p:sldId id="339" r:id="rId15"/>
    <p:sldId id="403" r:id="rId16"/>
    <p:sldId id="378" r:id="rId17"/>
    <p:sldId id="354" r:id="rId18"/>
    <p:sldId id="381" r:id="rId19"/>
    <p:sldId id="353" r:id="rId20"/>
    <p:sldId id="303" r:id="rId21"/>
    <p:sldId id="357" r:id="rId22"/>
    <p:sldId id="359" r:id="rId23"/>
    <p:sldId id="360" r:id="rId24"/>
    <p:sldId id="391" r:id="rId25"/>
    <p:sldId id="362" r:id="rId26"/>
    <p:sldId id="367" r:id="rId27"/>
    <p:sldId id="366" r:id="rId28"/>
    <p:sldId id="363" r:id="rId29"/>
    <p:sldId id="368" r:id="rId30"/>
    <p:sldId id="370" r:id="rId31"/>
    <p:sldId id="371" r:id="rId32"/>
    <p:sldId id="372" r:id="rId33"/>
    <p:sldId id="373" r:id="rId34"/>
    <p:sldId id="374" r:id="rId35"/>
    <p:sldId id="375" r:id="rId36"/>
    <p:sldId id="334" r:id="rId37"/>
    <p:sldId id="376" r:id="rId38"/>
    <p:sldId id="324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D6803"/>
    <a:srgbClr val="FF2EFF"/>
    <a:srgbClr val="FFFFFF"/>
    <a:srgbClr val="1CADE4"/>
    <a:srgbClr val="0054A0"/>
    <a:srgbClr val="318B71"/>
    <a:srgbClr val="FFF2CC"/>
    <a:srgbClr val="25AEE0"/>
    <a:srgbClr val="D3D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5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jan\work\presentations\20240207-hgtd_week\IT_summary_plo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jan\work\presentations\20240207-hgtd_week\IT_summary_plo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jan\work\presentations\20240207-hgtd_week\IHEP-IME-PreProduc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jan\work\presentations\20240207-hgtd_week\IHEP-IME-PreProduc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jan\work\presentations\20240207-hgtd_week\IHEP-IME-PreProducti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TCT-IT V</a:t>
            </a:r>
            <a:r>
              <a:rPr lang="en-US" sz="1800" baseline="-25000"/>
              <a:t>gl</a:t>
            </a:r>
            <a:r>
              <a:rPr lang="en-US" sz="1800"/>
              <a:t> vs Fluence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I"/>
        </a:p>
      </c:txPr>
    </c:title>
    <c:autoTitleDeleted val="0"/>
    <c:plotArea>
      <c:layout>
        <c:manualLayout>
          <c:layoutTarget val="inner"/>
          <c:xMode val="edge"/>
          <c:yMode val="edge"/>
          <c:x val="0.15361177640772208"/>
          <c:y val="9.6500877550914396E-2"/>
          <c:w val="0.72471614854479649"/>
          <c:h val="0.6922454049056279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IHEP W1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Sheet1!$C$2:$C$7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800000000000000</c:v>
                </c:pt>
                <c:pt idx="2">
                  <c:v>1500000000000000</c:v>
                </c:pt>
                <c:pt idx="3">
                  <c:v>1500000000000000</c:v>
                </c:pt>
                <c:pt idx="4">
                  <c:v>2500000000000000</c:v>
                </c:pt>
                <c:pt idx="5">
                  <c:v>2500000000000000</c:v>
                </c:pt>
              </c:numCache>
            </c:numRef>
          </c:xVal>
          <c:yVal>
            <c:numRef>
              <c:f>Sheet1!$D$2:$D$7</c:f>
              <c:numCache>
                <c:formatCode>General</c:formatCode>
                <c:ptCount val="6"/>
                <c:pt idx="0">
                  <c:v>23.2</c:v>
                </c:pt>
                <c:pt idx="1">
                  <c:v>20.3</c:v>
                </c:pt>
                <c:pt idx="2">
                  <c:v>18.3</c:v>
                </c:pt>
                <c:pt idx="3">
                  <c:v>19.399999999999999</c:v>
                </c:pt>
                <c:pt idx="4">
                  <c:v>17.8</c:v>
                </c:pt>
                <c:pt idx="5">
                  <c:v>17.7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B1-4C8A-B501-8A5A5FE47401}"/>
            </c:ext>
          </c:extLst>
        </c:ser>
        <c:ser>
          <c:idx val="2"/>
          <c:order val="1"/>
          <c:tx>
            <c:strRef>
              <c:f>Sheet1!$B$16</c:f>
              <c:strCache>
                <c:ptCount val="1"/>
                <c:pt idx="0">
                  <c:v>IHEP W2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Sheet1!$C$15:$C$17</c:f>
              <c:numCache>
                <c:formatCode>0.00E+00</c:formatCode>
                <c:ptCount val="3"/>
                <c:pt idx="0">
                  <c:v>0</c:v>
                </c:pt>
                <c:pt idx="1">
                  <c:v>3000000000000000</c:v>
                </c:pt>
                <c:pt idx="2">
                  <c:v>3500000000000000</c:v>
                </c:pt>
              </c:numCache>
            </c:numRef>
          </c:xVal>
          <c:yVal>
            <c:numRef>
              <c:f>Sheet1!$D$15:$D$17</c:f>
              <c:numCache>
                <c:formatCode>General</c:formatCode>
                <c:ptCount val="3"/>
                <c:pt idx="0">
                  <c:v>23.9</c:v>
                </c:pt>
                <c:pt idx="1">
                  <c:v>16.3</c:v>
                </c:pt>
                <c:pt idx="2">
                  <c:v>15.9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B1-4C8A-B501-8A5A5FE47401}"/>
            </c:ext>
          </c:extLst>
        </c:ser>
        <c:ser>
          <c:idx val="3"/>
          <c:order val="2"/>
          <c:tx>
            <c:strRef>
              <c:f>Sheet1!$B$20</c:f>
              <c:strCache>
                <c:ptCount val="1"/>
                <c:pt idx="0">
                  <c:v>IHEP W3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rgbClr val="FF00FF"/>
                </a:solidFill>
              </a:ln>
              <a:effectLst/>
            </c:spPr>
          </c:marker>
          <c:xVal>
            <c:numRef>
              <c:f>Sheet1!$C$19:$C$21</c:f>
              <c:numCache>
                <c:formatCode>0.00E+00</c:formatCode>
                <c:ptCount val="3"/>
                <c:pt idx="0">
                  <c:v>0</c:v>
                </c:pt>
                <c:pt idx="1">
                  <c:v>3000000000000000</c:v>
                </c:pt>
                <c:pt idx="2">
                  <c:v>3500000000000000</c:v>
                </c:pt>
              </c:numCache>
            </c:numRef>
          </c:xVal>
          <c:yVal>
            <c:numRef>
              <c:f>Sheet1!$D$19:$D$21</c:f>
              <c:numCache>
                <c:formatCode>General</c:formatCode>
                <c:ptCount val="3"/>
                <c:pt idx="0">
                  <c:v>23.4</c:v>
                </c:pt>
                <c:pt idx="1">
                  <c:v>16.399999999999999</c:v>
                </c:pt>
                <c:pt idx="2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9B1-4C8A-B501-8A5A5FE47401}"/>
            </c:ext>
          </c:extLst>
        </c:ser>
        <c:ser>
          <c:idx val="1"/>
          <c:order val="3"/>
          <c:tx>
            <c:strRef>
              <c:f>Sheet1!$B$11</c:f>
              <c:strCache>
                <c:ptCount val="1"/>
                <c:pt idx="0">
                  <c:v>IHEP W4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Sheet1!$C$11:$C$13</c:f>
              <c:numCache>
                <c:formatCode>0.00E+00</c:formatCode>
                <c:ptCount val="3"/>
                <c:pt idx="0">
                  <c:v>800000000000000</c:v>
                </c:pt>
                <c:pt idx="1">
                  <c:v>1500000000000000</c:v>
                </c:pt>
                <c:pt idx="2">
                  <c:v>1500000000000000</c:v>
                </c:pt>
              </c:numCache>
            </c:numRef>
          </c:xVal>
          <c:yVal>
            <c:numRef>
              <c:f>Sheet1!$D$11:$D$13</c:f>
              <c:numCache>
                <c:formatCode>General</c:formatCode>
                <c:ptCount val="3"/>
                <c:pt idx="0">
                  <c:v>20.5</c:v>
                </c:pt>
                <c:pt idx="1">
                  <c:v>19.7</c:v>
                </c:pt>
                <c:pt idx="2">
                  <c:v>18.7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9B1-4C8A-B501-8A5A5FE47401}"/>
            </c:ext>
          </c:extLst>
        </c:ser>
        <c:ser>
          <c:idx val="4"/>
          <c:order val="4"/>
          <c:tx>
            <c:strRef>
              <c:f>Sheet1!$B$24</c:f>
              <c:strCache>
                <c:ptCount val="1"/>
                <c:pt idx="0">
                  <c:v>USTC W2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6F400"/>
                </a:solidFill>
              </a:ln>
              <a:effectLst/>
            </c:spPr>
          </c:marker>
          <c:xVal>
            <c:numRef>
              <c:f>Sheet1!$C$24:$C$25</c:f>
              <c:numCache>
                <c:formatCode>0.00E+00</c:formatCode>
                <c:ptCount val="2"/>
                <c:pt idx="0">
                  <c:v>800000000000000</c:v>
                </c:pt>
                <c:pt idx="1">
                  <c:v>1500000000000000</c:v>
                </c:pt>
              </c:numCache>
            </c:numRef>
          </c:xVal>
          <c:yVal>
            <c:numRef>
              <c:f>Sheet1!$D$24:$D$25</c:f>
              <c:numCache>
                <c:formatCode>General</c:formatCode>
                <c:ptCount val="2"/>
                <c:pt idx="0">
                  <c:v>20.399999999999999</c:v>
                </c:pt>
                <c:pt idx="1">
                  <c:v>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9B1-4C8A-B501-8A5A5FE47401}"/>
            </c:ext>
          </c:extLst>
        </c:ser>
        <c:ser>
          <c:idx val="5"/>
          <c:order val="5"/>
          <c:tx>
            <c:strRef>
              <c:f>Sheet1!$B$26</c:f>
              <c:strCache>
                <c:ptCount val="1"/>
                <c:pt idx="0">
                  <c:v>USTC W24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6F400"/>
              </a:solidFill>
              <a:ln w="9525">
                <a:noFill/>
              </a:ln>
              <a:effectLst/>
            </c:spPr>
          </c:marker>
          <c:xVal>
            <c:numRef>
              <c:f>Sheet1!$C$26:$C$27</c:f>
              <c:numCache>
                <c:formatCode>0.00E+00</c:formatCode>
                <c:ptCount val="2"/>
                <c:pt idx="0">
                  <c:v>800000000000000</c:v>
                </c:pt>
                <c:pt idx="1">
                  <c:v>1500000000000000</c:v>
                </c:pt>
              </c:numCache>
            </c:numRef>
          </c:xVal>
          <c:yVal>
            <c:numRef>
              <c:f>Sheet1!$D$26:$D$27</c:f>
              <c:numCache>
                <c:formatCode>General</c:formatCode>
                <c:ptCount val="2"/>
                <c:pt idx="0">
                  <c:v>19.3</c:v>
                </c:pt>
                <c:pt idx="1">
                  <c:v>17.5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9B1-4C8A-B501-8A5A5FE47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400048"/>
        <c:axId val="300401712"/>
      </c:scatterChart>
      <c:valAx>
        <c:axId val="300400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Neutron</a:t>
                </a:r>
                <a:r>
                  <a:rPr lang="en-US" sz="1600" baseline="0"/>
                  <a:t> fluence (n</a:t>
                </a:r>
                <a:r>
                  <a:rPr lang="en-US" sz="1600" baseline="-25000"/>
                  <a:t>eq</a:t>
                </a:r>
                <a:r>
                  <a:rPr lang="en-US" sz="1600" baseline="0"/>
                  <a:t>/cm</a:t>
                </a:r>
                <a:r>
                  <a:rPr lang="en-US" sz="1600" baseline="30000"/>
                  <a:t>2</a:t>
                </a:r>
                <a:r>
                  <a:rPr lang="en-US" sz="1600" baseline="0"/>
                  <a:t>)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49521196989081051"/>
              <c:y val="0.894897045761351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I"/>
          </a:p>
        </c:txPr>
        <c:crossAx val="300401712"/>
        <c:crosses val="autoZero"/>
        <c:crossBetween val="midCat"/>
        <c:majorUnit val="1000000000000000"/>
        <c:minorUnit val="500000000000000"/>
      </c:valAx>
      <c:valAx>
        <c:axId val="300401712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V</a:t>
                </a:r>
                <a:r>
                  <a:rPr lang="en-US" sz="2000" baseline="-25000"/>
                  <a:t>gl</a:t>
                </a:r>
                <a:r>
                  <a:rPr lang="en-US" sz="2000"/>
                  <a:t> (V)</a:t>
                </a:r>
              </a:p>
            </c:rich>
          </c:tx>
          <c:layout>
            <c:manualLayout>
              <c:xMode val="edge"/>
              <c:yMode val="edge"/>
              <c:x val="1.4872100411582073E-2"/>
              <c:y val="0.110449012470167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I"/>
          </a:p>
        </c:txPr>
        <c:crossAx val="3004000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576204422139515"/>
          <c:y val="0.10076743254440793"/>
          <c:w val="0.21055736157986782"/>
          <c:h val="0.47917917368614554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baseline="0">
                <a:effectLst/>
              </a:rPr>
              <a:t>TCT-IT Gain@100 V vs Fluence</a:t>
            </a:r>
            <a:endParaRPr lang="en-SI" sz="2000">
              <a:effectLst/>
            </a:endParaRPr>
          </a:p>
        </c:rich>
      </c:tx>
      <c:layout>
        <c:manualLayout>
          <c:xMode val="edge"/>
          <c:yMode val="edge"/>
          <c:x val="0.27218356114127573"/>
          <c:y val="3.38531189708651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I"/>
        </a:p>
      </c:txPr>
    </c:title>
    <c:autoTitleDeleted val="0"/>
    <c:plotArea>
      <c:layout>
        <c:manualLayout>
          <c:layoutTarget val="inner"/>
          <c:xMode val="edge"/>
          <c:yMode val="edge"/>
          <c:x val="0.12758201302632771"/>
          <c:y val="0.11482517102610726"/>
          <c:w val="0.69087763540465519"/>
          <c:h val="0.6739210106062171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IHEP W1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Sheet1!$C$2:$C$7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800000000000000</c:v>
                </c:pt>
                <c:pt idx="2">
                  <c:v>1500000000000000</c:v>
                </c:pt>
                <c:pt idx="3">
                  <c:v>1500000000000000</c:v>
                </c:pt>
                <c:pt idx="4">
                  <c:v>2500000000000000</c:v>
                </c:pt>
                <c:pt idx="5">
                  <c:v>2500000000000000</c:v>
                </c:pt>
              </c:numCache>
            </c:numRef>
          </c:xVal>
          <c:yVal>
            <c:numRef>
              <c:f>Sheet1!$E$2:$E$7</c:f>
              <c:numCache>
                <c:formatCode>General</c:formatCode>
                <c:ptCount val="6"/>
                <c:pt idx="0">
                  <c:v>13</c:v>
                </c:pt>
                <c:pt idx="1">
                  <c:v>5.9</c:v>
                </c:pt>
                <c:pt idx="2">
                  <c:v>4.2</c:v>
                </c:pt>
                <c:pt idx="3">
                  <c:v>4.3</c:v>
                </c:pt>
                <c:pt idx="4">
                  <c:v>3.4</c:v>
                </c:pt>
                <c:pt idx="5">
                  <c:v>3.4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882-49A2-8EE7-35491EAF627D}"/>
            </c:ext>
          </c:extLst>
        </c:ser>
        <c:ser>
          <c:idx val="2"/>
          <c:order val="1"/>
          <c:tx>
            <c:strRef>
              <c:f>Sheet1!$B$16</c:f>
              <c:strCache>
                <c:ptCount val="1"/>
                <c:pt idx="0">
                  <c:v>IHEP W2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Sheet1!$C$15:$C$17</c:f>
              <c:numCache>
                <c:formatCode>0.00E+00</c:formatCode>
                <c:ptCount val="3"/>
                <c:pt idx="0">
                  <c:v>0</c:v>
                </c:pt>
                <c:pt idx="1">
                  <c:v>3000000000000000</c:v>
                </c:pt>
                <c:pt idx="2">
                  <c:v>3500000000000000</c:v>
                </c:pt>
              </c:numCache>
            </c:numRef>
          </c:xVal>
          <c:yVal>
            <c:numRef>
              <c:f>Sheet1!$E$15:$E$17</c:f>
              <c:numCache>
                <c:formatCode>General</c:formatCode>
                <c:ptCount val="3"/>
                <c:pt idx="0">
                  <c:v>20</c:v>
                </c:pt>
                <c:pt idx="1">
                  <c:v>3.1</c:v>
                </c:pt>
                <c:pt idx="2">
                  <c:v>3.2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882-49A2-8EE7-35491EAF627D}"/>
            </c:ext>
          </c:extLst>
        </c:ser>
        <c:ser>
          <c:idx val="3"/>
          <c:order val="2"/>
          <c:tx>
            <c:strRef>
              <c:f>Sheet1!$B$20</c:f>
              <c:strCache>
                <c:ptCount val="1"/>
                <c:pt idx="0">
                  <c:v>IHEP W3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rgbClr val="FF00FF"/>
                </a:solidFill>
              </a:ln>
              <a:effectLst/>
            </c:spPr>
          </c:marker>
          <c:xVal>
            <c:numRef>
              <c:f>Sheet1!$C$19:$C$21</c:f>
              <c:numCache>
                <c:formatCode>0.00E+00</c:formatCode>
                <c:ptCount val="3"/>
                <c:pt idx="0">
                  <c:v>0</c:v>
                </c:pt>
                <c:pt idx="1">
                  <c:v>3000000000000000</c:v>
                </c:pt>
                <c:pt idx="2">
                  <c:v>3500000000000000</c:v>
                </c:pt>
              </c:numCache>
            </c:numRef>
          </c:xVal>
          <c:yVal>
            <c:numRef>
              <c:f>Sheet1!$E$19:$E$21</c:f>
              <c:numCache>
                <c:formatCode>General</c:formatCode>
                <c:ptCount val="3"/>
                <c:pt idx="0">
                  <c:v>23</c:v>
                </c:pt>
                <c:pt idx="1">
                  <c:v>3.2</c:v>
                </c:pt>
                <c:pt idx="2">
                  <c:v>2.6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882-49A2-8EE7-35491EAF627D}"/>
            </c:ext>
          </c:extLst>
        </c:ser>
        <c:ser>
          <c:idx val="1"/>
          <c:order val="3"/>
          <c:tx>
            <c:strRef>
              <c:f>Sheet1!$B$11</c:f>
              <c:strCache>
                <c:ptCount val="1"/>
                <c:pt idx="0">
                  <c:v>IHEP W4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Sheet1!$C$11:$C$13</c:f>
              <c:numCache>
                <c:formatCode>0.00E+00</c:formatCode>
                <c:ptCount val="3"/>
                <c:pt idx="0">
                  <c:v>800000000000000</c:v>
                </c:pt>
                <c:pt idx="1">
                  <c:v>1500000000000000</c:v>
                </c:pt>
                <c:pt idx="2">
                  <c:v>1500000000000000</c:v>
                </c:pt>
              </c:numCache>
            </c:numRef>
          </c:xVal>
          <c:yVal>
            <c:numRef>
              <c:f>Sheet1!$E$11:$E$13</c:f>
              <c:numCache>
                <c:formatCode>General</c:formatCode>
                <c:ptCount val="3"/>
                <c:pt idx="0">
                  <c:v>5.8</c:v>
                </c:pt>
                <c:pt idx="1">
                  <c:v>3.7</c:v>
                </c:pt>
                <c:pt idx="2">
                  <c:v>3.8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882-49A2-8EE7-35491EAF627D}"/>
            </c:ext>
          </c:extLst>
        </c:ser>
        <c:ser>
          <c:idx val="4"/>
          <c:order val="4"/>
          <c:tx>
            <c:strRef>
              <c:f>Sheet1!$B$24</c:f>
              <c:strCache>
                <c:ptCount val="1"/>
                <c:pt idx="0">
                  <c:v>USTC W2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6F400"/>
                </a:solidFill>
              </a:ln>
              <a:effectLst/>
            </c:spPr>
          </c:marker>
          <c:xVal>
            <c:numRef>
              <c:f>Sheet1!$C$24:$C$25</c:f>
              <c:numCache>
                <c:formatCode>0.00E+00</c:formatCode>
                <c:ptCount val="2"/>
                <c:pt idx="0">
                  <c:v>800000000000000</c:v>
                </c:pt>
                <c:pt idx="1">
                  <c:v>1500000000000000</c:v>
                </c:pt>
              </c:numCache>
            </c:numRef>
          </c:xVal>
          <c:yVal>
            <c:numRef>
              <c:f>Sheet1!$E$24:$E$25</c:f>
              <c:numCache>
                <c:formatCode>General</c:formatCode>
                <c:ptCount val="2"/>
                <c:pt idx="0">
                  <c:v>4</c:v>
                </c:pt>
                <c:pt idx="1">
                  <c:v>2.2999999999999998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882-49A2-8EE7-35491EAF627D}"/>
            </c:ext>
          </c:extLst>
        </c:ser>
        <c:ser>
          <c:idx val="5"/>
          <c:order val="5"/>
          <c:tx>
            <c:strRef>
              <c:f>Sheet1!$B$26</c:f>
              <c:strCache>
                <c:ptCount val="1"/>
                <c:pt idx="0">
                  <c:v>USTC W24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6F400"/>
              </a:solidFill>
              <a:ln w="9525">
                <a:noFill/>
              </a:ln>
              <a:effectLst/>
            </c:spPr>
          </c:marker>
          <c:xVal>
            <c:numRef>
              <c:f>Sheet1!$C$26:$C$27</c:f>
              <c:numCache>
                <c:formatCode>0.00E+00</c:formatCode>
                <c:ptCount val="2"/>
                <c:pt idx="0">
                  <c:v>800000000000000</c:v>
                </c:pt>
                <c:pt idx="1">
                  <c:v>1500000000000000</c:v>
                </c:pt>
              </c:numCache>
            </c:numRef>
          </c:xVal>
          <c:yVal>
            <c:numRef>
              <c:f>Sheet1!$E$26:$E$27</c:f>
              <c:numCache>
                <c:formatCode>General</c:formatCode>
                <c:ptCount val="2"/>
                <c:pt idx="0">
                  <c:v>4.8</c:v>
                </c:pt>
                <c:pt idx="1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882-49A2-8EE7-35491EAF6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400048"/>
        <c:axId val="300401712"/>
      </c:scatterChart>
      <c:valAx>
        <c:axId val="300400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Neutron</a:t>
                </a:r>
                <a:r>
                  <a:rPr lang="en-US" sz="1600" baseline="0"/>
                  <a:t> fluence (n</a:t>
                </a:r>
                <a:r>
                  <a:rPr lang="en-US" sz="1600" baseline="-25000"/>
                  <a:t>eq</a:t>
                </a:r>
                <a:r>
                  <a:rPr lang="en-US" sz="1600" baseline="0"/>
                  <a:t>/cm</a:t>
                </a:r>
                <a:r>
                  <a:rPr lang="en-US" sz="1600" baseline="30000"/>
                  <a:t>2</a:t>
                </a:r>
                <a:r>
                  <a:rPr lang="en-US" sz="1600" baseline="0"/>
                  <a:t>)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56166392162942336"/>
              <c:y val="0.868298229603733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I"/>
          </a:p>
        </c:txPr>
        <c:crossAx val="300401712"/>
        <c:crosses val="autoZero"/>
        <c:crossBetween val="midCat"/>
        <c:majorUnit val="1000000000000000"/>
        <c:minorUnit val="500000000000000"/>
      </c:valAx>
      <c:valAx>
        <c:axId val="300401712"/>
        <c:scaling>
          <c:orientation val="minMax"/>
          <c:max val="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Gain at 100 V bias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I"/>
          </a:p>
        </c:txPr>
        <c:crossAx val="3004000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505771305632585"/>
          <c:y val="0.121249572314013"/>
          <c:w val="0.23382602568291069"/>
          <c:h val="0.4791793051619386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Collected charge (-30 °C)</a:t>
            </a:r>
          </a:p>
        </c:rich>
      </c:tx>
      <c:layout>
        <c:manualLayout>
          <c:xMode val="edge"/>
          <c:yMode val="edge"/>
          <c:x val="0.25957864733221508"/>
          <c:y val="1.82741595901062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I"/>
        </a:p>
      </c:txPr>
    </c:title>
    <c:autoTitleDeleted val="0"/>
    <c:plotArea>
      <c:layout>
        <c:manualLayout>
          <c:layoutTarget val="inner"/>
          <c:xMode val="edge"/>
          <c:yMode val="edge"/>
          <c:x val="0.12752529761421663"/>
          <c:y val="0.11927529575360332"/>
          <c:w val="0.60312147006805661"/>
          <c:h val="0.70322189261585799"/>
        </c:manualLayout>
      </c:layout>
      <c:scatterChart>
        <c:scatterStyle val="lineMarker"/>
        <c:varyColors val="0"/>
        <c:ser>
          <c:idx val="0"/>
          <c:order val="0"/>
          <c:tx>
            <c:strRef>
              <c:f>'IHEP data'!$A$1</c:f>
              <c:strCache>
                <c:ptCount val="1"/>
                <c:pt idx="0">
                  <c:v>W1 0e14 (IHEP)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'IHEP data'!$B$3:$B$7</c:f>
              <c:numCache>
                <c:formatCode>General</c:formatCode>
                <c:ptCount val="5"/>
                <c:pt idx="0">
                  <c:v>120</c:v>
                </c:pt>
                <c:pt idx="1">
                  <c:v>130</c:v>
                </c:pt>
                <c:pt idx="2">
                  <c:v>140</c:v>
                </c:pt>
                <c:pt idx="3">
                  <c:v>150</c:v>
                </c:pt>
                <c:pt idx="4">
                  <c:v>160</c:v>
                </c:pt>
              </c:numCache>
            </c:numRef>
          </c:xVal>
          <c:yVal>
            <c:numRef>
              <c:f>'IHEP data'!$C$3:$C$7</c:f>
              <c:numCache>
                <c:formatCode>General</c:formatCode>
                <c:ptCount val="5"/>
                <c:pt idx="0">
                  <c:v>9</c:v>
                </c:pt>
                <c:pt idx="1">
                  <c:v>11.5</c:v>
                </c:pt>
                <c:pt idx="2">
                  <c:v>13.7</c:v>
                </c:pt>
                <c:pt idx="3">
                  <c:v>16.5</c:v>
                </c:pt>
                <c:pt idx="4">
                  <c:v>21.5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39A-4068-867A-18BF165F3734}"/>
            </c:ext>
          </c:extLst>
        </c:ser>
        <c:ser>
          <c:idx val="1"/>
          <c:order val="2"/>
          <c:tx>
            <c:strRef>
              <c:f>'IHEP data'!$A$9</c:f>
              <c:strCache>
                <c:ptCount val="1"/>
                <c:pt idx="0">
                  <c:v>W1 8e14 (IHEP)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'IHEP data'!$B$10:$B$17</c:f>
              <c:numCache>
                <c:formatCode>General</c:formatCode>
                <c:ptCount val="8"/>
                <c:pt idx="0">
                  <c:v>133</c:v>
                </c:pt>
                <c:pt idx="1">
                  <c:v>150</c:v>
                </c:pt>
                <c:pt idx="2">
                  <c:v>166</c:v>
                </c:pt>
                <c:pt idx="3">
                  <c:v>183</c:v>
                </c:pt>
                <c:pt idx="4">
                  <c:v>200</c:v>
                </c:pt>
                <c:pt idx="5">
                  <c:v>233</c:v>
                </c:pt>
                <c:pt idx="6">
                  <c:v>266</c:v>
                </c:pt>
                <c:pt idx="7">
                  <c:v>320</c:v>
                </c:pt>
              </c:numCache>
            </c:numRef>
          </c:xVal>
          <c:yVal>
            <c:numRef>
              <c:f>'IHEP data'!$C$10:$C$17</c:f>
              <c:numCache>
                <c:formatCode>General</c:formatCode>
                <c:ptCount val="8"/>
                <c:pt idx="0">
                  <c:v>7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11</c:v>
                </c:pt>
                <c:pt idx="5">
                  <c:v>14</c:v>
                </c:pt>
                <c:pt idx="6">
                  <c:v>20</c:v>
                </c:pt>
                <c:pt idx="7">
                  <c:v>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39A-4068-867A-18BF165F3734}"/>
            </c:ext>
          </c:extLst>
        </c:ser>
        <c:ser>
          <c:idx val="5"/>
          <c:order val="3"/>
          <c:tx>
            <c:strRef>
              <c:f>'IHEP data'!$I$2</c:f>
              <c:strCache>
                <c:ptCount val="1"/>
                <c:pt idx="0">
                  <c:v>W1 8e14 (JSI)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'Timing-Plots'!$C$20:$C$28</c:f>
              <c:numCache>
                <c:formatCode>General</c:formatCode>
                <c:ptCount val="9"/>
                <c:pt idx="0">
                  <c:v>100</c:v>
                </c:pt>
                <c:pt idx="1">
                  <c:v>125</c:v>
                </c:pt>
                <c:pt idx="2">
                  <c:v>150</c:v>
                </c:pt>
                <c:pt idx="3">
                  <c:v>175</c:v>
                </c:pt>
                <c:pt idx="4">
                  <c:v>194</c:v>
                </c:pt>
                <c:pt idx="5">
                  <c:v>225</c:v>
                </c:pt>
                <c:pt idx="6">
                  <c:v>250</c:v>
                </c:pt>
                <c:pt idx="7">
                  <c:v>275</c:v>
                </c:pt>
                <c:pt idx="8">
                  <c:v>300</c:v>
                </c:pt>
              </c:numCache>
            </c:numRef>
          </c:xVal>
          <c:yVal>
            <c:numRef>
              <c:f>'Timing-Plots'!$F$20:$F$28</c:f>
              <c:numCache>
                <c:formatCode>General</c:formatCode>
                <c:ptCount val="9"/>
                <c:pt idx="2">
                  <c:v>4</c:v>
                </c:pt>
                <c:pt idx="3">
                  <c:v>7.8144</c:v>
                </c:pt>
                <c:pt idx="4">
                  <c:v>9.5096799999999995</c:v>
                </c:pt>
                <c:pt idx="5">
                  <c:v>13.112159999999999</c:v>
                </c:pt>
                <c:pt idx="6">
                  <c:v>17.992000000000001</c:v>
                </c:pt>
                <c:pt idx="7">
                  <c:v>23.613200000000003</c:v>
                </c:pt>
                <c:pt idx="8">
                  <c:v>26.96088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39A-4068-867A-18BF165F3734}"/>
            </c:ext>
          </c:extLst>
        </c:ser>
        <c:ser>
          <c:idx val="2"/>
          <c:order val="4"/>
          <c:tx>
            <c:strRef>
              <c:f>'IHEP data'!$A$19</c:f>
              <c:strCache>
                <c:ptCount val="1"/>
                <c:pt idx="0">
                  <c:v>W1 15e14 (IHEP)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'IHEP data'!$B$20:$B$28</c:f>
              <c:numCache>
                <c:formatCode>General</c:formatCode>
                <c:ptCount val="9"/>
                <c:pt idx="0">
                  <c:v>250</c:v>
                </c:pt>
                <c:pt idx="1">
                  <c:v>280</c:v>
                </c:pt>
                <c:pt idx="2">
                  <c:v>310</c:v>
                </c:pt>
                <c:pt idx="3">
                  <c:v>340</c:v>
                </c:pt>
                <c:pt idx="4">
                  <c:v>350</c:v>
                </c:pt>
                <c:pt idx="5">
                  <c:v>375</c:v>
                </c:pt>
                <c:pt idx="6">
                  <c:v>400</c:v>
                </c:pt>
                <c:pt idx="7">
                  <c:v>450</c:v>
                </c:pt>
                <c:pt idx="8">
                  <c:v>500</c:v>
                </c:pt>
              </c:numCache>
            </c:numRef>
          </c:xVal>
          <c:yVal>
            <c:numRef>
              <c:f>'IHEP data'!$C$20:$C$28</c:f>
              <c:numCache>
                <c:formatCode>General</c:formatCode>
                <c:ptCount val="9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8</c:v>
                </c:pt>
                <c:pt idx="5">
                  <c:v>9.5</c:v>
                </c:pt>
                <c:pt idx="6">
                  <c:v>11.5</c:v>
                </c:pt>
                <c:pt idx="7">
                  <c:v>17</c:v>
                </c:pt>
                <c:pt idx="8">
                  <c:v>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39A-4068-867A-18BF165F3734}"/>
            </c:ext>
          </c:extLst>
        </c:ser>
        <c:ser>
          <c:idx val="6"/>
          <c:order val="5"/>
          <c:tx>
            <c:strRef>
              <c:f>'IHEP data'!$I$3</c:f>
              <c:strCache>
                <c:ptCount val="1"/>
                <c:pt idx="0">
                  <c:v>W1 15e14 (JSI)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'Timing-Plots'!$B$51:$B$62</c:f>
              <c:numCache>
                <c:formatCode>General</c:formatCode>
                <c:ptCount val="12"/>
                <c:pt idx="0">
                  <c:v>150</c:v>
                </c:pt>
                <c:pt idx="1">
                  <c:v>170</c:v>
                </c:pt>
                <c:pt idx="2">
                  <c:v>190</c:v>
                </c:pt>
                <c:pt idx="3">
                  <c:v>210</c:v>
                </c:pt>
                <c:pt idx="4">
                  <c:v>230</c:v>
                </c:pt>
                <c:pt idx="5">
                  <c:v>250</c:v>
                </c:pt>
                <c:pt idx="6">
                  <c:v>300</c:v>
                </c:pt>
                <c:pt idx="7">
                  <c:v>350</c:v>
                </c:pt>
                <c:pt idx="8">
                  <c:v>400</c:v>
                </c:pt>
                <c:pt idx="9">
                  <c:v>450</c:v>
                </c:pt>
                <c:pt idx="10">
                  <c:v>475</c:v>
                </c:pt>
                <c:pt idx="11">
                  <c:v>500</c:v>
                </c:pt>
              </c:numCache>
            </c:numRef>
          </c:xVal>
          <c:yVal>
            <c:numRef>
              <c:f>'Timing-Plots'!$E$51:$E$62</c:f>
              <c:numCache>
                <c:formatCode>General</c:formatCode>
                <c:ptCount val="12"/>
                <c:pt idx="5">
                  <c:v>4</c:v>
                </c:pt>
                <c:pt idx="6">
                  <c:v>4.9340800000000007</c:v>
                </c:pt>
                <c:pt idx="7">
                  <c:v>7.1657599999999997</c:v>
                </c:pt>
                <c:pt idx="8">
                  <c:v>10.758799999999999</c:v>
                </c:pt>
                <c:pt idx="9">
                  <c:v>16.550879999999999</c:v>
                </c:pt>
                <c:pt idx="10">
                  <c:v>20.344799999999999</c:v>
                </c:pt>
                <c:pt idx="11">
                  <c:v>25.501760000000001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39A-4068-867A-18BF165F3734}"/>
            </c:ext>
          </c:extLst>
        </c:ser>
        <c:ser>
          <c:idx val="11"/>
          <c:order val="7"/>
          <c:tx>
            <c:strRef>
              <c:f>'IHEP data'!$A$118</c:f>
              <c:strCache>
                <c:ptCount val="1"/>
                <c:pt idx="0">
                  <c:v>USTC W2 15e14 (JSI)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FF"/>
              </a:solidFill>
              <a:ln w="9525">
                <a:noFill/>
              </a:ln>
              <a:effectLst/>
            </c:spPr>
          </c:marker>
          <c:xVal>
            <c:numRef>
              <c:f>'IHEP data'!$E$119:$E$124</c:f>
              <c:numCache>
                <c:formatCode>General</c:formatCode>
                <c:ptCount val="6"/>
                <c:pt idx="0">
                  <c:v>250</c:v>
                </c:pt>
                <c:pt idx="1">
                  <c:v>300</c:v>
                </c:pt>
                <c:pt idx="2">
                  <c:v>350</c:v>
                </c:pt>
                <c:pt idx="3">
                  <c:v>400</c:v>
                </c:pt>
                <c:pt idx="4">
                  <c:v>450</c:v>
                </c:pt>
                <c:pt idx="5">
                  <c:v>500</c:v>
                </c:pt>
              </c:numCache>
            </c:numRef>
          </c:xVal>
          <c:yVal>
            <c:numRef>
              <c:f>'IHEP data'!$I$119:$I$124</c:f>
              <c:numCache>
                <c:formatCode>0.0</c:formatCode>
                <c:ptCount val="6"/>
                <c:pt idx="0">
                  <c:v>5.6460080000000001</c:v>
                </c:pt>
                <c:pt idx="1">
                  <c:v>6.6400000000000006</c:v>
                </c:pt>
                <c:pt idx="2">
                  <c:v>8.6802399999999995</c:v>
                </c:pt>
                <c:pt idx="3">
                  <c:v>12.11992</c:v>
                </c:pt>
                <c:pt idx="4">
                  <c:v>17.511199999999999</c:v>
                </c:pt>
                <c:pt idx="5">
                  <c:v>23.128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39A-4068-867A-18BF165F3734}"/>
            </c:ext>
          </c:extLst>
        </c:ser>
        <c:ser>
          <c:idx val="3"/>
          <c:order val="8"/>
          <c:tx>
            <c:strRef>
              <c:f>'IHEP data'!$A$30</c:f>
              <c:strCache>
                <c:ptCount val="1"/>
                <c:pt idx="0">
                  <c:v>W1 25e14 (IHEP)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0C800"/>
                </a:solidFill>
              </a:ln>
              <a:effectLst/>
            </c:spPr>
          </c:marker>
          <c:xVal>
            <c:numRef>
              <c:f>'IHEP data'!$B$31:$B$52</c:f>
              <c:numCache>
                <c:formatCode>General</c:formatCode>
                <c:ptCount val="22"/>
                <c:pt idx="0">
                  <c:v>300</c:v>
                </c:pt>
                <c:pt idx="1">
                  <c:v>330</c:v>
                </c:pt>
                <c:pt idx="2">
                  <c:v>360</c:v>
                </c:pt>
                <c:pt idx="3">
                  <c:v>390</c:v>
                </c:pt>
                <c:pt idx="4">
                  <c:v>420</c:v>
                </c:pt>
                <c:pt idx="5">
                  <c:v>470</c:v>
                </c:pt>
                <c:pt idx="6">
                  <c:v>520</c:v>
                </c:pt>
                <c:pt idx="7">
                  <c:v>570</c:v>
                </c:pt>
                <c:pt idx="10">
                  <c:v>300</c:v>
                </c:pt>
                <c:pt idx="11">
                  <c:v>310</c:v>
                </c:pt>
                <c:pt idx="12">
                  <c:v>320</c:v>
                </c:pt>
                <c:pt idx="13">
                  <c:v>330</c:v>
                </c:pt>
                <c:pt idx="14">
                  <c:v>340</c:v>
                </c:pt>
                <c:pt idx="15">
                  <c:v>350</c:v>
                </c:pt>
                <c:pt idx="16">
                  <c:v>360</c:v>
                </c:pt>
                <c:pt idx="17">
                  <c:v>370</c:v>
                </c:pt>
                <c:pt idx="18">
                  <c:v>400</c:v>
                </c:pt>
                <c:pt idx="19">
                  <c:v>450</c:v>
                </c:pt>
                <c:pt idx="20">
                  <c:v>500</c:v>
                </c:pt>
                <c:pt idx="21">
                  <c:v>530</c:v>
                </c:pt>
              </c:numCache>
            </c:numRef>
          </c:xVal>
          <c:yVal>
            <c:numRef>
              <c:f>'IHEP data'!$C$31:$C$52</c:f>
              <c:numCache>
                <c:formatCode>General</c:formatCode>
                <c:ptCount val="22"/>
                <c:pt idx="0">
                  <c:v>4</c:v>
                </c:pt>
                <c:pt idx="1">
                  <c:v>4.3</c:v>
                </c:pt>
                <c:pt idx="2">
                  <c:v>4.5999999999999996</c:v>
                </c:pt>
                <c:pt idx="3">
                  <c:v>5</c:v>
                </c:pt>
                <c:pt idx="4">
                  <c:v>6</c:v>
                </c:pt>
                <c:pt idx="5">
                  <c:v>7.5</c:v>
                </c:pt>
                <c:pt idx="6">
                  <c:v>10.5</c:v>
                </c:pt>
                <c:pt idx="7">
                  <c:v>14.5</c:v>
                </c:pt>
                <c:pt idx="10">
                  <c:v>4</c:v>
                </c:pt>
                <c:pt idx="11">
                  <c:v>4</c:v>
                </c:pt>
                <c:pt idx="12">
                  <c:v>4.2</c:v>
                </c:pt>
                <c:pt idx="13">
                  <c:v>4.5</c:v>
                </c:pt>
                <c:pt idx="14">
                  <c:v>4.5999999999999996</c:v>
                </c:pt>
                <c:pt idx="15">
                  <c:v>4.7</c:v>
                </c:pt>
                <c:pt idx="16">
                  <c:v>4.9000000000000004</c:v>
                </c:pt>
                <c:pt idx="17">
                  <c:v>5</c:v>
                </c:pt>
                <c:pt idx="18">
                  <c:v>5.5</c:v>
                </c:pt>
                <c:pt idx="19">
                  <c:v>7</c:v>
                </c:pt>
                <c:pt idx="20">
                  <c:v>9</c:v>
                </c:pt>
                <c:pt idx="21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F39A-4068-867A-18BF165F3734}"/>
            </c:ext>
          </c:extLst>
        </c:ser>
        <c:ser>
          <c:idx val="7"/>
          <c:order val="9"/>
          <c:tx>
            <c:strRef>
              <c:f>'IHEP data'!$I$4</c:f>
              <c:strCache>
                <c:ptCount val="1"/>
                <c:pt idx="0">
                  <c:v>W1 25e14 (JSI)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C800"/>
              </a:solidFill>
              <a:ln w="9525">
                <a:noFill/>
              </a:ln>
              <a:effectLst/>
            </c:spPr>
          </c:marker>
          <c:xVal>
            <c:numRef>
              <c:f>'Timing-Plots'!$B$85:$B$96</c:f>
              <c:numCache>
                <c:formatCode>General</c:formatCode>
                <c:ptCount val="12"/>
                <c:pt idx="0">
                  <c:v>350</c:v>
                </c:pt>
                <c:pt idx="1">
                  <c:v>375</c:v>
                </c:pt>
                <c:pt idx="2">
                  <c:v>400</c:v>
                </c:pt>
                <c:pt idx="3">
                  <c:v>425</c:v>
                </c:pt>
                <c:pt idx="4">
                  <c:v>450</c:v>
                </c:pt>
                <c:pt idx="5">
                  <c:v>475</c:v>
                </c:pt>
                <c:pt idx="6">
                  <c:v>500</c:v>
                </c:pt>
                <c:pt idx="7">
                  <c:v>510</c:v>
                </c:pt>
                <c:pt idx="8">
                  <c:v>520</c:v>
                </c:pt>
                <c:pt idx="9">
                  <c:v>530</c:v>
                </c:pt>
                <c:pt idx="10">
                  <c:v>540</c:v>
                </c:pt>
                <c:pt idx="11">
                  <c:v>550</c:v>
                </c:pt>
              </c:numCache>
            </c:numRef>
          </c:xVal>
          <c:yVal>
            <c:numRef>
              <c:f>'Timing-Plots'!$E$85:$E$96</c:f>
              <c:numCache>
                <c:formatCode>General</c:formatCode>
                <c:ptCount val="12"/>
                <c:pt idx="0">
                  <c:v>4.0371199999999998</c:v>
                </c:pt>
                <c:pt idx="1">
                  <c:v>4.5988800000000003</c:v>
                </c:pt>
                <c:pt idx="2">
                  <c:v>5.0713600000000003</c:v>
                </c:pt>
                <c:pt idx="3">
                  <c:v>6.2991760000000001</c:v>
                </c:pt>
                <c:pt idx="4">
                  <c:v>7.3160800000000004</c:v>
                </c:pt>
                <c:pt idx="5">
                  <c:v>8.0514399999999995</c:v>
                </c:pt>
                <c:pt idx="6">
                  <c:v>9.1863199999999985</c:v>
                </c:pt>
                <c:pt idx="7">
                  <c:v>10.079519999999999</c:v>
                </c:pt>
                <c:pt idx="8">
                  <c:v>10.165839999999999</c:v>
                </c:pt>
                <c:pt idx="9">
                  <c:v>11.48536</c:v>
                </c:pt>
                <c:pt idx="10">
                  <c:v>12.003279999999998</c:v>
                </c:pt>
                <c:pt idx="11">
                  <c:v>12.70168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39A-4068-867A-18BF165F37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852351"/>
        <c:axId val="437850271"/>
        <c:extLst>
          <c:ext xmlns:c15="http://schemas.microsoft.com/office/drawing/2012/chart" uri="{02D57815-91ED-43cb-92C2-25804820EDAC}">
            <c15:filteredScatterSeries>
              <c15:ser>
                <c:idx val="8"/>
                <c:order val="1"/>
                <c:tx>
                  <c:strRef>
                    <c:extLst>
                      <c:ext uri="{02D57815-91ED-43cb-92C2-25804820EDAC}">
                        <c15:formulaRef>
                          <c15:sqref>'IHEP data'!$I$1</c15:sqref>
                        </c15:formulaRef>
                      </c:ext>
                    </c:extLst>
                    <c:strCache>
                      <c:ptCount val="1"/>
                      <c:pt idx="0">
                        <c:v>W1 0e14 (JSI)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'Timing-Plots'!$B$113:$B$118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60</c:v>
                      </c:pt>
                      <c:pt idx="1">
                        <c:v>70</c:v>
                      </c:pt>
                      <c:pt idx="2">
                        <c:v>80</c:v>
                      </c:pt>
                      <c:pt idx="3">
                        <c:v>90</c:v>
                      </c:pt>
                      <c:pt idx="4">
                        <c:v>100</c:v>
                      </c:pt>
                      <c:pt idx="5">
                        <c:v>110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'Timing-Plots'!$E$113:$E$118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11.159999999999998</c:v>
                      </c:pt>
                      <c:pt idx="1">
                        <c:v>11.36</c:v>
                      </c:pt>
                      <c:pt idx="2">
                        <c:v>14.951999999999998</c:v>
                      </c:pt>
                      <c:pt idx="3">
                        <c:v>17.695999999999998</c:v>
                      </c:pt>
                      <c:pt idx="4">
                        <c:v>22.608000000000001</c:v>
                      </c:pt>
                      <c:pt idx="5">
                        <c:v>27.831999999999997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8-F39A-4068-867A-18BF165F3734}"/>
                  </c:ext>
                </c:extLst>
              </c15:ser>
            </c15:filteredScatterSeries>
            <c15:filteredScatterSeries>
              <c15:ser>
                <c:idx val="4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'IHEP data'!$A$40</c15:sqref>
                        </c15:formulaRef>
                      </c:ext>
                    </c:extLst>
                    <c:strCache>
                      <c:ptCount val="1"/>
                      <c:pt idx="0">
                        <c:v>W1 25e14 (IHEP)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'IHEP data'!$B$41:$B$52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300</c:v>
                      </c:pt>
                      <c:pt idx="1">
                        <c:v>310</c:v>
                      </c:pt>
                      <c:pt idx="2">
                        <c:v>320</c:v>
                      </c:pt>
                      <c:pt idx="3">
                        <c:v>330</c:v>
                      </c:pt>
                      <c:pt idx="4">
                        <c:v>340</c:v>
                      </c:pt>
                      <c:pt idx="5">
                        <c:v>350</c:v>
                      </c:pt>
                      <c:pt idx="6">
                        <c:v>360</c:v>
                      </c:pt>
                      <c:pt idx="7">
                        <c:v>370</c:v>
                      </c:pt>
                      <c:pt idx="8">
                        <c:v>400</c:v>
                      </c:pt>
                      <c:pt idx="9">
                        <c:v>450</c:v>
                      </c:pt>
                      <c:pt idx="10">
                        <c:v>500</c:v>
                      </c:pt>
                      <c:pt idx="11">
                        <c:v>530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'IHEP data'!$C$41:$C$52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4</c:v>
                      </c:pt>
                      <c:pt idx="1">
                        <c:v>4</c:v>
                      </c:pt>
                      <c:pt idx="2">
                        <c:v>4.2</c:v>
                      </c:pt>
                      <c:pt idx="3">
                        <c:v>4.5</c:v>
                      </c:pt>
                      <c:pt idx="4">
                        <c:v>4.5999999999999996</c:v>
                      </c:pt>
                      <c:pt idx="5">
                        <c:v>4.7</c:v>
                      </c:pt>
                      <c:pt idx="6">
                        <c:v>4.9000000000000004</c:v>
                      </c:pt>
                      <c:pt idx="7">
                        <c:v>5</c:v>
                      </c:pt>
                      <c:pt idx="8">
                        <c:v>5.5</c:v>
                      </c:pt>
                      <c:pt idx="9">
                        <c:v>7</c:v>
                      </c:pt>
                      <c:pt idx="10">
                        <c:v>9</c:v>
                      </c:pt>
                      <c:pt idx="11">
                        <c:v>12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39A-4068-867A-18BF165F3734}"/>
                  </c:ext>
                </c:extLst>
              </c15:ser>
            </c15:filteredScatterSeries>
            <c15:filteredScatterSeries>
              <c15:ser>
                <c:idx val="9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'IHEP data'!$A$86</c15:sqref>
                        </c15:formulaRef>
                      </c:ext>
                    </c:extLst>
                    <c:strCache>
                      <c:ptCount val="1"/>
                      <c:pt idx="0">
                        <c:v>V1R3 30e14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'IHEP data'!$B$87:$B$93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475</c:v>
                      </c:pt>
                      <c:pt idx="1">
                        <c:v>500</c:v>
                      </c:pt>
                      <c:pt idx="2">
                        <c:v>525</c:v>
                      </c:pt>
                      <c:pt idx="3">
                        <c:v>550</c:v>
                      </c:pt>
                      <c:pt idx="4">
                        <c:v>575</c:v>
                      </c:pt>
                      <c:pt idx="5">
                        <c:v>576</c:v>
                      </c:pt>
                      <c:pt idx="6">
                        <c:v>601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'IHEP data'!$C$87:$C$93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3.6466959999999999</c:v>
                      </c:pt>
                      <c:pt idx="1">
                        <c:v>3.92232</c:v>
                      </c:pt>
                      <c:pt idx="2">
                        <c:v>4.6811039999999995</c:v>
                      </c:pt>
                      <c:pt idx="3">
                        <c:v>4.7305440000000001</c:v>
                      </c:pt>
                      <c:pt idx="4">
                        <c:v>5.2366320000000002</c:v>
                      </c:pt>
                      <c:pt idx="5">
                        <c:v>5.1470479999999998</c:v>
                      </c:pt>
                      <c:pt idx="6">
                        <c:v>5.393008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39A-4068-867A-18BF165F3734}"/>
                  </c:ext>
                </c:extLst>
              </c15:ser>
            </c15:filteredScatterSeries>
            <c15:filteredScatterSeries>
              <c15:ser>
                <c:idx val="10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'IHEP data'!$A$75</c15:sqref>
                        </c15:formulaRef>
                      </c:ext>
                    </c:extLst>
                    <c:strCache>
                      <c:ptCount val="1"/>
                      <c:pt idx="0">
                        <c:v>V1R3 35e14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'IHEP data'!$B$76:$B$82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450</c:v>
                      </c:pt>
                      <c:pt idx="1">
                        <c:v>475</c:v>
                      </c:pt>
                      <c:pt idx="2">
                        <c:v>500</c:v>
                      </c:pt>
                      <c:pt idx="3">
                        <c:v>525</c:v>
                      </c:pt>
                      <c:pt idx="4">
                        <c:v>550</c:v>
                      </c:pt>
                      <c:pt idx="5">
                        <c:v>575</c:v>
                      </c:pt>
                      <c:pt idx="6">
                        <c:v>600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'IHEP data'!$C$76:$C$82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4.0245600000000001</c:v>
                      </c:pt>
                      <c:pt idx="1">
                        <c:v>4.0150880000000004</c:v>
                      </c:pt>
                      <c:pt idx="2">
                        <c:v>4.7048079999999999</c:v>
                      </c:pt>
                      <c:pt idx="3">
                        <c:v>4.7282400000000004</c:v>
                      </c:pt>
                      <c:pt idx="4">
                        <c:v>5.4945200000000005</c:v>
                      </c:pt>
                      <c:pt idx="5">
                        <c:v>6.4</c:v>
                      </c:pt>
                      <c:pt idx="6">
                        <c:v>6.9732159999999999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39A-4068-867A-18BF165F3734}"/>
                  </c:ext>
                </c:extLst>
              </c15:ser>
            </c15:filteredScatterSeries>
          </c:ext>
        </c:extLst>
      </c:scatterChart>
      <c:valAx>
        <c:axId val="4378523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Bias</a:t>
                </a:r>
                <a:r>
                  <a:rPr lang="en-US" sz="1400" baseline="0"/>
                  <a:t> voltage (V)</a:t>
                </a:r>
                <a:endParaRPr lang="en-US" sz="1400"/>
              </a:p>
            </c:rich>
          </c:tx>
          <c:layout>
            <c:manualLayout>
              <c:xMode val="edge"/>
              <c:yMode val="edge"/>
              <c:x val="0.54231783436737047"/>
              <c:y val="0.911569471160210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I"/>
          </a:p>
        </c:txPr>
        <c:crossAx val="437850271"/>
        <c:crosses val="autoZero"/>
        <c:crossBetween val="midCat"/>
        <c:majorUnit val="100"/>
      </c:valAx>
      <c:valAx>
        <c:axId val="437850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Charge (fC)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I"/>
          </a:p>
        </c:txPr>
        <c:crossAx val="437852351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Time resolution Wafer 1 (-30 °C)</a:t>
            </a:r>
          </a:p>
        </c:rich>
      </c:tx>
      <c:layout>
        <c:manualLayout>
          <c:xMode val="edge"/>
          <c:yMode val="edge"/>
          <c:x val="0.19350974981604122"/>
          <c:y val="4.27609427609427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I"/>
        </a:p>
      </c:txPr>
    </c:title>
    <c:autoTitleDeleted val="0"/>
    <c:plotArea>
      <c:layout>
        <c:manualLayout>
          <c:layoutTarget val="inner"/>
          <c:xMode val="edge"/>
          <c:yMode val="edge"/>
          <c:x val="0.13963539367181751"/>
          <c:y val="0.12341863075196409"/>
          <c:w val="0.61238576158940394"/>
          <c:h val="0.66788439955106627"/>
        </c:manualLayout>
      </c:layout>
      <c:scatterChart>
        <c:scatterStyle val="lineMarker"/>
        <c:varyColors val="0"/>
        <c:ser>
          <c:idx val="0"/>
          <c:order val="0"/>
          <c:tx>
            <c:strRef>
              <c:f>'IHEP data'!$A$1</c:f>
              <c:strCache>
                <c:ptCount val="1"/>
                <c:pt idx="0">
                  <c:v>W1 0e14 (IHEP)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'IHEP data'!$B$3:$B$7</c:f>
              <c:numCache>
                <c:formatCode>General</c:formatCode>
                <c:ptCount val="5"/>
                <c:pt idx="0">
                  <c:v>120</c:v>
                </c:pt>
                <c:pt idx="1">
                  <c:v>130</c:v>
                </c:pt>
                <c:pt idx="2">
                  <c:v>140</c:v>
                </c:pt>
                <c:pt idx="3">
                  <c:v>150</c:v>
                </c:pt>
                <c:pt idx="4">
                  <c:v>160</c:v>
                </c:pt>
              </c:numCache>
            </c:numRef>
          </c:xVal>
          <c:yVal>
            <c:numRef>
              <c:f>'IHEP data'!$D$3:$D$7</c:f>
              <c:numCache>
                <c:formatCode>General</c:formatCode>
                <c:ptCount val="5"/>
                <c:pt idx="0">
                  <c:v>40</c:v>
                </c:pt>
                <c:pt idx="1">
                  <c:v>36.5</c:v>
                </c:pt>
                <c:pt idx="2">
                  <c:v>29.5</c:v>
                </c:pt>
                <c:pt idx="3">
                  <c:v>27.5</c:v>
                </c:pt>
                <c:pt idx="4">
                  <c:v>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BD8-49EE-AD6A-AFA8A067EA8A}"/>
            </c:ext>
          </c:extLst>
        </c:ser>
        <c:ser>
          <c:idx val="1"/>
          <c:order val="1"/>
          <c:tx>
            <c:strRef>
              <c:f>'IHEP data'!$A$9</c:f>
              <c:strCache>
                <c:ptCount val="1"/>
                <c:pt idx="0">
                  <c:v>W1 8e14 (IHEP)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'IHEP data'!$B$10:$B$17</c:f>
              <c:numCache>
                <c:formatCode>General</c:formatCode>
                <c:ptCount val="8"/>
                <c:pt idx="0">
                  <c:v>133</c:v>
                </c:pt>
                <c:pt idx="1">
                  <c:v>150</c:v>
                </c:pt>
                <c:pt idx="2">
                  <c:v>166</c:v>
                </c:pt>
                <c:pt idx="3">
                  <c:v>183</c:v>
                </c:pt>
                <c:pt idx="4">
                  <c:v>200</c:v>
                </c:pt>
                <c:pt idx="5">
                  <c:v>233</c:v>
                </c:pt>
                <c:pt idx="6">
                  <c:v>266</c:v>
                </c:pt>
                <c:pt idx="7">
                  <c:v>320</c:v>
                </c:pt>
              </c:numCache>
            </c:numRef>
          </c:xVal>
          <c:yVal>
            <c:numRef>
              <c:f>'IHEP data'!$D$10:$D$17</c:f>
              <c:numCache>
                <c:formatCode>General</c:formatCode>
                <c:ptCount val="8"/>
                <c:pt idx="0">
                  <c:v>55</c:v>
                </c:pt>
                <c:pt idx="1">
                  <c:v>49</c:v>
                </c:pt>
                <c:pt idx="2">
                  <c:v>46</c:v>
                </c:pt>
                <c:pt idx="3">
                  <c:v>43</c:v>
                </c:pt>
                <c:pt idx="4">
                  <c:v>42</c:v>
                </c:pt>
                <c:pt idx="5">
                  <c:v>37.5</c:v>
                </c:pt>
                <c:pt idx="6">
                  <c:v>38</c:v>
                </c:pt>
                <c:pt idx="7">
                  <c:v>29.5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BD8-49EE-AD6A-AFA8A067EA8A}"/>
            </c:ext>
          </c:extLst>
        </c:ser>
        <c:ser>
          <c:idx val="5"/>
          <c:order val="2"/>
          <c:tx>
            <c:strRef>
              <c:f>'IHEP data'!$I$2</c:f>
              <c:strCache>
                <c:ptCount val="1"/>
                <c:pt idx="0">
                  <c:v>W1 8e14 (JSI)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'Timing-Plots'!$C$20:$C$28</c:f>
              <c:numCache>
                <c:formatCode>General</c:formatCode>
                <c:ptCount val="9"/>
                <c:pt idx="0">
                  <c:v>100</c:v>
                </c:pt>
                <c:pt idx="1">
                  <c:v>125</c:v>
                </c:pt>
                <c:pt idx="2">
                  <c:v>150</c:v>
                </c:pt>
                <c:pt idx="3">
                  <c:v>175</c:v>
                </c:pt>
                <c:pt idx="4">
                  <c:v>194</c:v>
                </c:pt>
                <c:pt idx="5">
                  <c:v>225</c:v>
                </c:pt>
                <c:pt idx="6">
                  <c:v>250</c:v>
                </c:pt>
                <c:pt idx="7">
                  <c:v>275</c:v>
                </c:pt>
                <c:pt idx="8">
                  <c:v>300</c:v>
                </c:pt>
              </c:numCache>
            </c:numRef>
          </c:xVal>
          <c:yVal>
            <c:numRef>
              <c:f>'Timing-Plots'!$M$20:$M$28</c:f>
              <c:numCache>
                <c:formatCode>General</c:formatCode>
                <c:ptCount val="9"/>
                <c:pt idx="3">
                  <c:v>43.342358034606285</c:v>
                </c:pt>
                <c:pt idx="4">
                  <c:v>39.564389291381715</c:v>
                </c:pt>
                <c:pt idx="5">
                  <c:v>36.244171945293495</c:v>
                </c:pt>
                <c:pt idx="6">
                  <c:v>35.775479032432251</c:v>
                </c:pt>
                <c:pt idx="7">
                  <c:v>33.486153854989077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BD8-49EE-AD6A-AFA8A067EA8A}"/>
            </c:ext>
          </c:extLst>
        </c:ser>
        <c:ser>
          <c:idx val="2"/>
          <c:order val="3"/>
          <c:tx>
            <c:strRef>
              <c:f>'IHEP data'!$A$19</c:f>
              <c:strCache>
                <c:ptCount val="1"/>
                <c:pt idx="0">
                  <c:v>W1 15e14 (IHEP)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'IHEP data'!$B$20:$B$28</c:f>
              <c:numCache>
                <c:formatCode>General</c:formatCode>
                <c:ptCount val="9"/>
                <c:pt idx="0">
                  <c:v>250</c:v>
                </c:pt>
                <c:pt idx="1">
                  <c:v>280</c:v>
                </c:pt>
                <c:pt idx="2">
                  <c:v>310</c:v>
                </c:pt>
                <c:pt idx="3">
                  <c:v>340</c:v>
                </c:pt>
                <c:pt idx="4">
                  <c:v>350</c:v>
                </c:pt>
                <c:pt idx="5">
                  <c:v>375</c:v>
                </c:pt>
                <c:pt idx="6">
                  <c:v>400</c:v>
                </c:pt>
                <c:pt idx="7">
                  <c:v>450</c:v>
                </c:pt>
                <c:pt idx="8">
                  <c:v>500</c:v>
                </c:pt>
              </c:numCache>
            </c:numRef>
          </c:xVal>
          <c:yVal>
            <c:numRef>
              <c:f>'IHEP data'!$D$20:$D$28</c:f>
              <c:numCache>
                <c:formatCode>General</c:formatCode>
                <c:ptCount val="9"/>
                <c:pt idx="0">
                  <c:v>60</c:v>
                </c:pt>
                <c:pt idx="1">
                  <c:v>57</c:v>
                </c:pt>
                <c:pt idx="2">
                  <c:v>56.5</c:v>
                </c:pt>
                <c:pt idx="3">
                  <c:v>49</c:v>
                </c:pt>
                <c:pt idx="4">
                  <c:v>46</c:v>
                </c:pt>
                <c:pt idx="5">
                  <c:v>44</c:v>
                </c:pt>
                <c:pt idx="6">
                  <c:v>43</c:v>
                </c:pt>
                <c:pt idx="7">
                  <c:v>38</c:v>
                </c:pt>
                <c:pt idx="8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BD8-49EE-AD6A-AFA8A067EA8A}"/>
            </c:ext>
          </c:extLst>
        </c:ser>
        <c:ser>
          <c:idx val="6"/>
          <c:order val="4"/>
          <c:tx>
            <c:strRef>
              <c:f>'IHEP data'!$I$3</c:f>
              <c:strCache>
                <c:ptCount val="1"/>
                <c:pt idx="0">
                  <c:v>W1 15e14 (JSI)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'Timing-Plots'!$B$51:$B$62</c:f>
              <c:numCache>
                <c:formatCode>General</c:formatCode>
                <c:ptCount val="12"/>
                <c:pt idx="0">
                  <c:v>150</c:v>
                </c:pt>
                <c:pt idx="1">
                  <c:v>170</c:v>
                </c:pt>
                <c:pt idx="2">
                  <c:v>190</c:v>
                </c:pt>
                <c:pt idx="3">
                  <c:v>210</c:v>
                </c:pt>
                <c:pt idx="4">
                  <c:v>230</c:v>
                </c:pt>
                <c:pt idx="5">
                  <c:v>250</c:v>
                </c:pt>
                <c:pt idx="6">
                  <c:v>300</c:v>
                </c:pt>
                <c:pt idx="7">
                  <c:v>350</c:v>
                </c:pt>
                <c:pt idx="8">
                  <c:v>400</c:v>
                </c:pt>
                <c:pt idx="9">
                  <c:v>450</c:v>
                </c:pt>
                <c:pt idx="10">
                  <c:v>475</c:v>
                </c:pt>
                <c:pt idx="11">
                  <c:v>500</c:v>
                </c:pt>
              </c:numCache>
            </c:numRef>
          </c:xVal>
          <c:yVal>
            <c:numRef>
              <c:f>'Timing-Plots'!$L$51:$L$62</c:f>
              <c:numCache>
                <c:formatCode>General</c:formatCode>
                <c:ptCount val="12"/>
                <c:pt idx="5">
                  <c:v>43.81780460041329</c:v>
                </c:pt>
                <c:pt idx="6">
                  <c:v>45.705141942674238</c:v>
                </c:pt>
                <c:pt idx="7">
                  <c:v>41.098332082944687</c:v>
                </c:pt>
                <c:pt idx="8">
                  <c:v>40.418917600549371</c:v>
                </c:pt>
                <c:pt idx="9">
                  <c:v>36.936736455729282</c:v>
                </c:pt>
                <c:pt idx="10">
                  <c:v>37.112263471795941</c:v>
                </c:pt>
                <c:pt idx="11">
                  <c:v>35.444730214800622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BD8-49EE-AD6A-AFA8A067EA8A}"/>
            </c:ext>
          </c:extLst>
        </c:ser>
        <c:ser>
          <c:idx val="3"/>
          <c:order val="6"/>
          <c:tx>
            <c:strRef>
              <c:f>'IHEP data'!$A$30</c:f>
              <c:strCache>
                <c:ptCount val="1"/>
                <c:pt idx="0">
                  <c:v>W1 25e14 (IHEP)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0C800"/>
                </a:solidFill>
              </a:ln>
              <a:effectLst/>
            </c:spPr>
          </c:marker>
          <c:xVal>
            <c:numRef>
              <c:f>'IHEP data'!$B$31:$B$52</c:f>
              <c:numCache>
                <c:formatCode>General</c:formatCode>
                <c:ptCount val="22"/>
                <c:pt idx="0">
                  <c:v>300</c:v>
                </c:pt>
                <c:pt idx="1">
                  <c:v>330</c:v>
                </c:pt>
                <c:pt idx="2">
                  <c:v>360</c:v>
                </c:pt>
                <c:pt idx="3">
                  <c:v>390</c:v>
                </c:pt>
                <c:pt idx="4">
                  <c:v>420</c:v>
                </c:pt>
                <c:pt idx="5">
                  <c:v>470</c:v>
                </c:pt>
                <c:pt idx="6">
                  <c:v>520</c:v>
                </c:pt>
                <c:pt idx="7">
                  <c:v>570</c:v>
                </c:pt>
                <c:pt idx="10">
                  <c:v>300</c:v>
                </c:pt>
                <c:pt idx="11">
                  <c:v>310</c:v>
                </c:pt>
                <c:pt idx="12">
                  <c:v>320</c:v>
                </c:pt>
                <c:pt idx="13">
                  <c:v>330</c:v>
                </c:pt>
                <c:pt idx="14">
                  <c:v>340</c:v>
                </c:pt>
                <c:pt idx="15">
                  <c:v>350</c:v>
                </c:pt>
                <c:pt idx="16">
                  <c:v>360</c:v>
                </c:pt>
                <c:pt idx="17">
                  <c:v>370</c:v>
                </c:pt>
                <c:pt idx="18">
                  <c:v>400</c:v>
                </c:pt>
                <c:pt idx="19">
                  <c:v>450</c:v>
                </c:pt>
                <c:pt idx="20">
                  <c:v>500</c:v>
                </c:pt>
                <c:pt idx="21">
                  <c:v>530</c:v>
                </c:pt>
              </c:numCache>
            </c:numRef>
          </c:xVal>
          <c:yVal>
            <c:numRef>
              <c:f>'IHEP data'!$D$31:$D$52</c:f>
              <c:numCache>
                <c:formatCode>General</c:formatCode>
                <c:ptCount val="22"/>
                <c:pt idx="0">
                  <c:v>63</c:v>
                </c:pt>
                <c:pt idx="1">
                  <c:v>58</c:v>
                </c:pt>
                <c:pt idx="2">
                  <c:v>55</c:v>
                </c:pt>
                <c:pt idx="3">
                  <c:v>51</c:v>
                </c:pt>
                <c:pt idx="4">
                  <c:v>47</c:v>
                </c:pt>
                <c:pt idx="5">
                  <c:v>45</c:v>
                </c:pt>
                <c:pt idx="6">
                  <c:v>40</c:v>
                </c:pt>
                <c:pt idx="7">
                  <c:v>38.5</c:v>
                </c:pt>
                <c:pt idx="10">
                  <c:v>56</c:v>
                </c:pt>
                <c:pt idx="11">
                  <c:v>55</c:v>
                </c:pt>
                <c:pt idx="12">
                  <c:v>54</c:v>
                </c:pt>
                <c:pt idx="13">
                  <c:v>55</c:v>
                </c:pt>
                <c:pt idx="14">
                  <c:v>52</c:v>
                </c:pt>
                <c:pt idx="15">
                  <c:v>54</c:v>
                </c:pt>
                <c:pt idx="16">
                  <c:v>54</c:v>
                </c:pt>
                <c:pt idx="17">
                  <c:v>50</c:v>
                </c:pt>
                <c:pt idx="18">
                  <c:v>49</c:v>
                </c:pt>
                <c:pt idx="19">
                  <c:v>44</c:v>
                </c:pt>
                <c:pt idx="20">
                  <c:v>37.5</c:v>
                </c:pt>
                <c:pt idx="21">
                  <c:v>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BD8-49EE-AD6A-AFA8A067EA8A}"/>
            </c:ext>
          </c:extLst>
        </c:ser>
        <c:ser>
          <c:idx val="7"/>
          <c:order val="7"/>
          <c:tx>
            <c:strRef>
              <c:f>'IHEP data'!$I$4</c:f>
              <c:strCache>
                <c:ptCount val="1"/>
                <c:pt idx="0">
                  <c:v>W1 25e14 (JSI)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C800"/>
              </a:solidFill>
              <a:ln w="9525">
                <a:noFill/>
              </a:ln>
              <a:effectLst/>
            </c:spPr>
          </c:marker>
          <c:xVal>
            <c:numRef>
              <c:f>'Timing-Plots'!$B$85:$B$96</c:f>
              <c:numCache>
                <c:formatCode>General</c:formatCode>
                <c:ptCount val="12"/>
                <c:pt idx="0">
                  <c:v>350</c:v>
                </c:pt>
                <c:pt idx="1">
                  <c:v>375</c:v>
                </c:pt>
                <c:pt idx="2">
                  <c:v>400</c:v>
                </c:pt>
                <c:pt idx="3">
                  <c:v>425</c:v>
                </c:pt>
                <c:pt idx="4">
                  <c:v>450</c:v>
                </c:pt>
                <c:pt idx="5">
                  <c:v>475</c:v>
                </c:pt>
                <c:pt idx="6">
                  <c:v>500</c:v>
                </c:pt>
                <c:pt idx="7">
                  <c:v>510</c:v>
                </c:pt>
                <c:pt idx="8">
                  <c:v>520</c:v>
                </c:pt>
                <c:pt idx="9">
                  <c:v>530</c:v>
                </c:pt>
                <c:pt idx="10">
                  <c:v>540</c:v>
                </c:pt>
                <c:pt idx="11">
                  <c:v>550</c:v>
                </c:pt>
              </c:numCache>
            </c:numRef>
          </c:xVal>
          <c:yVal>
            <c:numRef>
              <c:f>'Timing-Plots'!$L$85:$L$96</c:f>
              <c:numCache>
                <c:formatCode>General</c:formatCode>
                <c:ptCount val="12"/>
                <c:pt idx="0">
                  <c:v>46.173585522460776</c:v>
                </c:pt>
                <c:pt idx="1">
                  <c:v>43.81780460041329</c:v>
                </c:pt>
                <c:pt idx="3">
                  <c:v>45.341196499430843</c:v>
                </c:pt>
                <c:pt idx="4">
                  <c:v>40.868222373868917</c:v>
                </c:pt>
                <c:pt idx="5">
                  <c:v>40.185249527780712</c:v>
                </c:pt>
                <c:pt idx="7">
                  <c:v>38.462717337702493</c:v>
                </c:pt>
                <c:pt idx="8">
                  <c:v>38.982252577294709</c:v>
                </c:pt>
                <c:pt idx="9">
                  <c:v>37.256221292557306</c:v>
                </c:pt>
                <c:pt idx="10">
                  <c:v>38.419416965904105</c:v>
                </c:pt>
                <c:pt idx="11">
                  <c:v>36.681679473546467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BD8-49EE-AD6A-AFA8A067EA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852351"/>
        <c:axId val="437850271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5"/>
                <c:tx>
                  <c:strRef>
                    <c:extLst>
                      <c:ext uri="{02D57815-91ED-43cb-92C2-25804820EDAC}">
                        <c15:formulaRef>
                          <c15:sqref>'IHEP data'!$A$40</c15:sqref>
                        </c15:formulaRef>
                      </c:ext>
                    </c:extLst>
                    <c:strCache>
                      <c:ptCount val="1"/>
                      <c:pt idx="0">
                        <c:v>W1 25e14 (IHEP)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'IHEP data'!$B$41:$B$52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300</c:v>
                      </c:pt>
                      <c:pt idx="1">
                        <c:v>310</c:v>
                      </c:pt>
                      <c:pt idx="2">
                        <c:v>320</c:v>
                      </c:pt>
                      <c:pt idx="3">
                        <c:v>330</c:v>
                      </c:pt>
                      <c:pt idx="4">
                        <c:v>340</c:v>
                      </c:pt>
                      <c:pt idx="5">
                        <c:v>350</c:v>
                      </c:pt>
                      <c:pt idx="6">
                        <c:v>360</c:v>
                      </c:pt>
                      <c:pt idx="7">
                        <c:v>370</c:v>
                      </c:pt>
                      <c:pt idx="8">
                        <c:v>400</c:v>
                      </c:pt>
                      <c:pt idx="9">
                        <c:v>450</c:v>
                      </c:pt>
                      <c:pt idx="10">
                        <c:v>500</c:v>
                      </c:pt>
                      <c:pt idx="11">
                        <c:v>530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'IHEP data'!$C$41:$C$52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4</c:v>
                      </c:pt>
                      <c:pt idx="1">
                        <c:v>4</c:v>
                      </c:pt>
                      <c:pt idx="2">
                        <c:v>4.2</c:v>
                      </c:pt>
                      <c:pt idx="3">
                        <c:v>4.5</c:v>
                      </c:pt>
                      <c:pt idx="4">
                        <c:v>4.5999999999999996</c:v>
                      </c:pt>
                      <c:pt idx="5">
                        <c:v>4.7</c:v>
                      </c:pt>
                      <c:pt idx="6">
                        <c:v>4.9000000000000004</c:v>
                      </c:pt>
                      <c:pt idx="7">
                        <c:v>5</c:v>
                      </c:pt>
                      <c:pt idx="8">
                        <c:v>5.5</c:v>
                      </c:pt>
                      <c:pt idx="9">
                        <c:v>7</c:v>
                      </c:pt>
                      <c:pt idx="10">
                        <c:v>9</c:v>
                      </c:pt>
                      <c:pt idx="11">
                        <c:v>12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7-CBD8-49EE-AD6A-AFA8A067EA8A}"/>
                  </c:ext>
                </c:extLst>
              </c15:ser>
            </c15:filteredScatterSeries>
          </c:ext>
        </c:extLst>
      </c:scatterChart>
      <c:valAx>
        <c:axId val="4378523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Bias</a:t>
                </a:r>
                <a:r>
                  <a:rPr lang="en-US" sz="1400" baseline="0"/>
                  <a:t> voltage (V)</a:t>
                </a:r>
                <a:endParaRPr lang="en-US" sz="1400"/>
              </a:p>
            </c:rich>
          </c:tx>
          <c:layout>
            <c:manualLayout>
              <c:xMode val="edge"/>
              <c:yMode val="edge"/>
              <c:x val="0.37957043537496737"/>
              <c:y val="0.904259780914785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I"/>
          </a:p>
        </c:txPr>
        <c:crossAx val="437850271"/>
        <c:crosses val="autoZero"/>
        <c:crossBetween val="midCat"/>
        <c:majorUnit val="100"/>
      </c:valAx>
      <c:valAx>
        <c:axId val="437850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Time resolution (ps)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I"/>
          </a:p>
        </c:txPr>
        <c:crossAx val="43785235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Collected charge  (-30 °C)</a:t>
            </a:r>
          </a:p>
        </c:rich>
      </c:tx>
      <c:layout>
        <c:manualLayout>
          <c:xMode val="edge"/>
          <c:yMode val="edge"/>
          <c:x val="0.33646923335448814"/>
          <c:y val="2.1449738870541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I"/>
        </a:p>
      </c:txPr>
    </c:title>
    <c:autoTitleDeleted val="0"/>
    <c:plotArea>
      <c:layout>
        <c:manualLayout>
          <c:layoutTarget val="inner"/>
          <c:xMode val="edge"/>
          <c:yMode val="edge"/>
          <c:x val="0.18133903194577719"/>
          <c:y val="0.11249729344830392"/>
          <c:w val="0.72699090911487951"/>
          <c:h val="0.69873115505323768"/>
        </c:manualLayout>
      </c:layout>
      <c:scatterChart>
        <c:scatterStyle val="lineMarker"/>
        <c:varyColors val="0"/>
        <c:ser>
          <c:idx val="9"/>
          <c:order val="0"/>
          <c:tx>
            <c:strRef>
              <c:f>'IHEP data'!$A$87</c:f>
              <c:strCache>
                <c:ptCount val="1"/>
                <c:pt idx="0">
                  <c:v>W2 30e14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'IHEP data'!$B$87:$B$93</c:f>
              <c:numCache>
                <c:formatCode>General</c:formatCode>
                <c:ptCount val="7"/>
                <c:pt idx="0">
                  <c:v>475</c:v>
                </c:pt>
                <c:pt idx="1">
                  <c:v>500</c:v>
                </c:pt>
                <c:pt idx="2">
                  <c:v>525</c:v>
                </c:pt>
                <c:pt idx="3">
                  <c:v>550</c:v>
                </c:pt>
                <c:pt idx="4">
                  <c:v>575</c:v>
                </c:pt>
                <c:pt idx="5">
                  <c:v>576</c:v>
                </c:pt>
                <c:pt idx="6">
                  <c:v>601</c:v>
                </c:pt>
              </c:numCache>
              <c:extLst xmlns:c15="http://schemas.microsoft.com/office/drawing/2012/chart"/>
            </c:numRef>
          </c:xVal>
          <c:yVal>
            <c:numRef>
              <c:f>'IHEP data'!$C$87:$C$93</c:f>
              <c:numCache>
                <c:formatCode>0.0</c:formatCode>
                <c:ptCount val="7"/>
                <c:pt idx="0">
                  <c:v>3.6466959999999999</c:v>
                </c:pt>
                <c:pt idx="1">
                  <c:v>3.92232</c:v>
                </c:pt>
                <c:pt idx="2">
                  <c:v>4.6811039999999995</c:v>
                </c:pt>
                <c:pt idx="3">
                  <c:v>4.7305440000000001</c:v>
                </c:pt>
                <c:pt idx="4">
                  <c:v>5.2366320000000002</c:v>
                </c:pt>
                <c:pt idx="5">
                  <c:v>5.1470479999999998</c:v>
                </c:pt>
                <c:pt idx="6">
                  <c:v>5.393008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0-3E89-4DC1-A891-4B94AE4C4EA9}"/>
            </c:ext>
          </c:extLst>
        </c:ser>
        <c:ser>
          <c:idx val="10"/>
          <c:order val="1"/>
          <c:tx>
            <c:strRef>
              <c:f>'IHEP data'!$A$76</c:f>
              <c:strCache>
                <c:ptCount val="1"/>
                <c:pt idx="0">
                  <c:v>W2 35e14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'IHEP data'!$B$76:$B$82</c:f>
              <c:numCache>
                <c:formatCode>General</c:formatCode>
                <c:ptCount val="7"/>
                <c:pt idx="0">
                  <c:v>450</c:v>
                </c:pt>
                <c:pt idx="1">
                  <c:v>475</c:v>
                </c:pt>
                <c:pt idx="2">
                  <c:v>500</c:v>
                </c:pt>
                <c:pt idx="3">
                  <c:v>525</c:v>
                </c:pt>
                <c:pt idx="4">
                  <c:v>550</c:v>
                </c:pt>
                <c:pt idx="5">
                  <c:v>575</c:v>
                </c:pt>
                <c:pt idx="6">
                  <c:v>600</c:v>
                </c:pt>
              </c:numCache>
              <c:extLst xmlns:c15="http://schemas.microsoft.com/office/drawing/2012/chart"/>
            </c:numRef>
          </c:xVal>
          <c:yVal>
            <c:numRef>
              <c:f>'IHEP data'!$C$76:$C$82</c:f>
              <c:numCache>
                <c:formatCode>0.0</c:formatCode>
                <c:ptCount val="7"/>
                <c:pt idx="0">
                  <c:v>4.0245600000000001</c:v>
                </c:pt>
                <c:pt idx="1">
                  <c:v>4.0150880000000004</c:v>
                </c:pt>
                <c:pt idx="2">
                  <c:v>4.7048079999999999</c:v>
                </c:pt>
                <c:pt idx="3">
                  <c:v>4.7282400000000004</c:v>
                </c:pt>
                <c:pt idx="4">
                  <c:v>5.4945200000000005</c:v>
                </c:pt>
                <c:pt idx="5">
                  <c:v>6.4</c:v>
                </c:pt>
                <c:pt idx="6">
                  <c:v>6.9732159999999999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1-3E89-4DC1-A891-4B94AE4C4EA9}"/>
            </c:ext>
          </c:extLst>
        </c:ser>
        <c:ser>
          <c:idx val="1"/>
          <c:order val="2"/>
          <c:tx>
            <c:strRef>
              <c:f>'IHEP data'!$A$108</c:f>
              <c:strCache>
                <c:ptCount val="1"/>
                <c:pt idx="0">
                  <c:v>W3 30e14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'IHEP data'!$A$109:$A$115</c:f>
              <c:numCache>
                <c:formatCode>General</c:formatCode>
                <c:ptCount val="7"/>
                <c:pt idx="0">
                  <c:v>450</c:v>
                </c:pt>
                <c:pt idx="1">
                  <c:v>475</c:v>
                </c:pt>
                <c:pt idx="2">
                  <c:v>500</c:v>
                </c:pt>
                <c:pt idx="3">
                  <c:v>525</c:v>
                </c:pt>
                <c:pt idx="4">
                  <c:v>550</c:v>
                </c:pt>
                <c:pt idx="5">
                  <c:v>575</c:v>
                </c:pt>
                <c:pt idx="6">
                  <c:v>600</c:v>
                </c:pt>
              </c:numCache>
            </c:numRef>
          </c:xVal>
          <c:yVal>
            <c:numRef>
              <c:f>'IHEP data'!$J$109:$J$115</c:f>
              <c:numCache>
                <c:formatCode>General</c:formatCode>
                <c:ptCount val="7"/>
                <c:pt idx="0">
                  <c:v>4.6334160000000004</c:v>
                </c:pt>
                <c:pt idx="1">
                  <c:v>4.8</c:v>
                </c:pt>
                <c:pt idx="2">
                  <c:v>5.1142319999999994</c:v>
                </c:pt>
                <c:pt idx="3">
                  <c:v>4.9313919999999998</c:v>
                </c:pt>
                <c:pt idx="4">
                  <c:v>4.7791839999999999</c:v>
                </c:pt>
                <c:pt idx="5">
                  <c:v>7.2047600000000003</c:v>
                </c:pt>
                <c:pt idx="6">
                  <c:v>8.176639999999999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E89-4DC1-A891-4B94AE4C4EA9}"/>
            </c:ext>
          </c:extLst>
        </c:ser>
        <c:ser>
          <c:idx val="0"/>
          <c:order val="3"/>
          <c:tx>
            <c:strRef>
              <c:f>'IHEP data'!$A$97</c:f>
              <c:strCache>
                <c:ptCount val="1"/>
                <c:pt idx="0">
                  <c:v>W3 35e14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'IHEP data'!$A$98:$A$104</c:f>
              <c:numCache>
                <c:formatCode>General</c:formatCode>
                <c:ptCount val="7"/>
                <c:pt idx="0">
                  <c:v>450</c:v>
                </c:pt>
                <c:pt idx="1">
                  <c:v>475</c:v>
                </c:pt>
                <c:pt idx="2">
                  <c:v>500</c:v>
                </c:pt>
                <c:pt idx="3">
                  <c:v>525</c:v>
                </c:pt>
                <c:pt idx="4">
                  <c:v>550</c:v>
                </c:pt>
                <c:pt idx="5">
                  <c:v>575</c:v>
                </c:pt>
                <c:pt idx="6">
                  <c:v>600</c:v>
                </c:pt>
              </c:numCache>
            </c:numRef>
          </c:xVal>
          <c:yVal>
            <c:numRef>
              <c:f>'IHEP data'!$J$98:$J$104</c:f>
              <c:numCache>
                <c:formatCode>General</c:formatCode>
                <c:ptCount val="7"/>
                <c:pt idx="0">
                  <c:v>2.6795119999999999</c:v>
                </c:pt>
                <c:pt idx="1">
                  <c:v>2.96</c:v>
                </c:pt>
                <c:pt idx="2">
                  <c:v>3.5139680000000002</c:v>
                </c:pt>
                <c:pt idx="3">
                  <c:v>4.24</c:v>
                </c:pt>
                <c:pt idx="4">
                  <c:v>5.3703199999999995</c:v>
                </c:pt>
                <c:pt idx="5">
                  <c:v>5.7794559999999997</c:v>
                </c:pt>
                <c:pt idx="6">
                  <c:v>7.3930160000000003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E89-4DC1-A891-4B94AE4C4E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852351"/>
        <c:axId val="437850271"/>
        <c:extLst/>
      </c:scatterChart>
      <c:valAx>
        <c:axId val="437852351"/>
        <c:scaling>
          <c:orientation val="minMax"/>
          <c:max val="650"/>
          <c:min val="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Bias</a:t>
                </a:r>
                <a:r>
                  <a:rPr lang="en-US" sz="1400" baseline="0"/>
                  <a:t> voltage (V)</a:t>
                </a:r>
                <a:endParaRPr lang="en-US" sz="1400"/>
              </a:p>
            </c:rich>
          </c:tx>
          <c:layout>
            <c:manualLayout>
              <c:xMode val="edge"/>
              <c:yMode val="edge"/>
              <c:x val="0.75822719931331073"/>
              <c:y val="0.902841127695531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I"/>
          </a:p>
        </c:txPr>
        <c:crossAx val="437850271"/>
        <c:crosses val="autoZero"/>
        <c:crossBetween val="midCat"/>
      </c:valAx>
      <c:valAx>
        <c:axId val="437850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Charge (fC)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SI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I"/>
          </a:p>
        </c:txPr>
        <c:crossAx val="43785235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235532641573378"/>
          <c:y val="0.45545601657763357"/>
          <c:w val="0.21838305522782178"/>
          <c:h val="0.27691653262791283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0FAD5-9433-40A9-9055-47207FCE2B07}" type="datetimeFigureOut">
              <a:rPr lang="LID4096" smtClean="0"/>
              <a:t>02/12/2024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16382-001D-46BB-8AAE-19822EB0F97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39401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4778" y="278874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4778" y="396830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‹#›</a:t>
            </a:fld>
            <a:endParaRPr lang="LID4096"/>
          </a:p>
        </p:txBody>
      </p:sp>
      <p:cxnSp>
        <p:nvCxnSpPr>
          <p:cNvPr id="9" name="Straight Connector 8"/>
          <p:cNvCxnSpPr/>
          <p:nvPr/>
        </p:nvCxnSpPr>
        <p:spPr>
          <a:xfrm>
            <a:off x="1097280" y="3888283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49FF1A6-9907-4E29-9EDA-21316DE07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3178" y="0"/>
            <a:ext cx="1121761" cy="11583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B01FA4-C1FE-4A99-ABF9-02F26C9158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940"/>
            <a:ext cx="955723" cy="446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12968F-4A64-43F4-BB68-476A9396F3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43892" y="6362631"/>
            <a:ext cx="1848108" cy="4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04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99224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876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93406"/>
            <a:ext cx="10058400" cy="402336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845661-1A97-46CB-8DEE-DBBA978BE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BFA5A-87DA-4F11-BEDC-06066BB75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8C6411-E6C9-44D5-A088-EBD58632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‹#›</a:t>
            </a:fld>
            <a:endParaRPr lang="LID4096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43FDF49-9C53-48B2-8289-9DCF0E03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849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‹#›</a:t>
            </a:fld>
            <a:endParaRPr lang="LID4096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21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88720" y="-5207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118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-461852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22612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748" y="-461319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0284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97314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SI"/>
              <a:t>13.02.2024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2D73F1-E440-471F-A1D6-3101CD187FF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75449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06230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5949" y="-679341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092" y="1081699"/>
            <a:ext cx="10058400" cy="503076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0172"/>
            <a:ext cx="737261" cy="2378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SI"/>
              <a:t>13.02.2024</a:t>
            </a:r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093" y="6446837"/>
            <a:ext cx="7192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B. Hiti: HGTD, F9 Seminar</a:t>
            </a:r>
            <a:endParaRPr lang="LID4096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98324"/>
            <a:ext cx="596024" cy="1978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12D73F1-E440-471F-A1D6-3101CD187FFC}" type="slidenum">
              <a:rPr lang="LID4096" smtClean="0"/>
              <a:t>‹#›</a:t>
            </a:fld>
            <a:endParaRPr lang="LID4096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963488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F99B3AE-6792-4E0C-90AB-34B92565CA5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343892" y="6362631"/>
            <a:ext cx="1848108" cy="4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3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-2304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2304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2304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2304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2304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chart" Target="../charts/char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F8326-76CB-49F0-83E1-932745697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424" y="86850"/>
            <a:ext cx="10875516" cy="3566160"/>
          </a:xfrm>
        </p:spPr>
        <p:txBody>
          <a:bodyPr>
            <a:normAutofit/>
          </a:bodyPr>
          <a:lstStyle/>
          <a:p>
            <a:r>
              <a:rPr lang="en-US" sz="5400" dirty="0"/>
              <a:t>ATLAS High Granularity Timing Detector and Production Activities at F9</a:t>
            </a:r>
            <a:endParaRPr lang="LID4096" sz="54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BFBBBDE-47EC-4177-BBD1-3CBBA7434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4778" y="3968300"/>
            <a:ext cx="10770982" cy="2307372"/>
          </a:xfrm>
        </p:spPr>
        <p:txBody>
          <a:bodyPr>
            <a:normAutofit/>
          </a:bodyPr>
          <a:lstStyle/>
          <a:p>
            <a:r>
              <a:rPr lang="en-GB" dirty="0"/>
              <a:t>Bojan </a:t>
            </a:r>
            <a:r>
              <a:rPr lang="en-GB" dirty="0" err="1"/>
              <a:t>Hiti</a:t>
            </a:r>
            <a:endParaRPr lang="en-GB" dirty="0"/>
          </a:p>
          <a:p>
            <a:r>
              <a:rPr lang="en-GB" dirty="0" err="1"/>
              <a:t>Jožef</a:t>
            </a:r>
            <a:r>
              <a:rPr lang="en-GB" dirty="0"/>
              <a:t> Stefan Institute</a:t>
            </a:r>
          </a:p>
          <a:p>
            <a:endParaRPr lang="en-GB" dirty="0"/>
          </a:p>
          <a:p>
            <a:r>
              <a:rPr lang="en-US" dirty="0"/>
              <a:t>Seminar, February 2024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36199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935F567-193D-4FBC-94FC-2BEB2C75CF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9266" y="1226592"/>
                <a:ext cx="9158187" cy="4604713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Hit time resolution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I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I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hit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≤ 70 </a:t>
                </a:r>
                <a:r>
                  <a:rPr lang="en-US" sz="1800" dirty="0" err="1"/>
                  <a:t>ps</a:t>
                </a:r>
                <a:r>
                  <a:rPr lang="en-US" sz="1800" dirty="0"/>
                  <a:t> per layer is required - beyond standard HEP devices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SI" sz="1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I" sz="1400" b="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track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SI" sz="1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I" sz="1400" b="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hit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1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hits</m:t>
                            </m:r>
                          </m:sub>
                        </m:sSub>
                      </m:e>
                    </m:rad>
                  </m:oMath>
                </a14:m>
                <a:endParaRPr lang="en-US" sz="1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b="1" dirty="0"/>
                  <a:t>Low Gain Avalanche Detector (LGAD)</a:t>
                </a:r>
                <a:r>
                  <a:rPr lang="en-US" sz="2400" dirty="0"/>
                  <a:t> </a:t>
                </a:r>
                <a:r>
                  <a:rPr lang="en-US" sz="1600" dirty="0"/>
                  <a:t>– new silicon sensor technology pioneered by CNM Barcelona and CERN-RD50</a:t>
                </a:r>
                <a:endParaRPr lang="en-US" sz="10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1"/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n-on-p silicon sensor with additional </a:t>
                </a:r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p</a:t>
                </a:r>
                <a:r>
                  <a:rPr lang="en-US" sz="1600" b="1" baseline="30000" dirty="0">
                    <a:solidFill>
                      <a:schemeClr val="accent1">
                        <a:lumMod val="75000"/>
                      </a:schemeClr>
                    </a:solidFill>
                  </a:rPr>
                  <a:t>+</a:t>
                </a:r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 Gain Layer</a:t>
                </a:r>
              </a:p>
              <a:p>
                <a:pPr lvl="1"/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Charge multiplication by impact ionization – improved Signal-to-Noise</a:t>
                </a:r>
              </a:p>
              <a:p>
                <a:pPr lvl="1"/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Operation in linear regime with typical gain factor 10–20</a:t>
                </a: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Active sensor thickness 50 </a:t>
                </a:r>
                <a:r>
                  <a:rPr lang="en-SI" sz="1800" dirty="0">
                    <a:solidFill>
                      <a:schemeClr val="tx1"/>
                    </a:solidFill>
                  </a:rPr>
                  <a:t>μ</a:t>
                </a:r>
                <a:r>
                  <a:rPr lang="en-US" sz="1800" dirty="0">
                    <a:solidFill>
                      <a:schemeClr val="tx1"/>
                    </a:solidFill>
                  </a:rPr>
                  <a:t>m, physical thickness of silicon 300 </a:t>
                </a:r>
                <a:r>
                  <a:rPr lang="en-SI" sz="1800" dirty="0">
                    <a:solidFill>
                      <a:schemeClr val="tx1"/>
                    </a:solidFill>
                  </a:rPr>
                  <a:t>μ</a:t>
                </a:r>
                <a:r>
                  <a:rPr lang="en-US" sz="1800" dirty="0">
                    <a:solidFill>
                      <a:schemeClr val="tx1"/>
                    </a:solidFill>
                  </a:rPr>
                  <a:t>m</a:t>
                </a:r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935F567-193D-4FBC-94FC-2BEB2C75CF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9266" y="1226592"/>
                <a:ext cx="9158187" cy="4604713"/>
              </a:xfrm>
              <a:blipFill>
                <a:blip r:embed="rId2"/>
                <a:stretch>
                  <a:fillRect l="-1597" t="-1190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0B2D16-3764-4BB8-ACB9-1C191BD6F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2093" y="6671425"/>
            <a:ext cx="7192162" cy="365125"/>
          </a:xfrm>
        </p:spPr>
        <p:txBody>
          <a:bodyPr/>
          <a:lstStyle/>
          <a:p>
            <a:r>
              <a:rPr lang="sv-SE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FD57E5-CC4F-4D70-B9BD-C2791480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HGTD Sensors: Low Gain Avalanche Detector (LGAD)</a:t>
            </a:r>
            <a:endParaRPr lang="en-SI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A2C525-321D-4DC1-BBDB-072B853F4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629" y="2473955"/>
            <a:ext cx="4075688" cy="35592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97BD7FE-F274-4EE6-B865-C9075EDD6709}"/>
                  </a:ext>
                </a:extLst>
              </p:cNvPr>
              <p:cNvSpPr txBox="1"/>
              <p:nvPr/>
            </p:nvSpPr>
            <p:spPr>
              <a:xfrm>
                <a:off x="596024" y="3999438"/>
                <a:ext cx="4575189" cy="459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SI" sz="2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SI" sz="2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I" sz="2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22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𝐝𝐞𝐭</m:t>
                            </m:r>
                          </m:sub>
                        </m:sSub>
                      </m:e>
                      <m:sup>
                        <m:r>
                          <a:rPr lang="en-US" sz="2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SI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SI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2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𝐋𝐚𝐧𝐝𝐚𝐮</m:t>
                        </m:r>
                      </m:sub>
                      <m:sup>
                        <m:r>
                          <a:rPr lang="en-US" sz="2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SI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SI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2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𝐞𝐥𝐞𝐜</m:t>
                        </m:r>
                      </m:sub>
                      <m:sup>
                        <m: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sz="2200" b="1" dirty="0"/>
                  <a:t>+</a:t>
                </a:r>
                <a:r>
                  <a:rPr lang="en-SI" sz="22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SI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SI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2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𝐜𝐥𝐨𝐜𝐤</m:t>
                        </m:r>
                      </m:sub>
                      <m:sup>
                        <m: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endParaRPr lang="en-SI" sz="2200" b="1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97BD7FE-F274-4EE6-B865-C9075EDD6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024" y="3999438"/>
                <a:ext cx="4575189" cy="459549"/>
              </a:xfrm>
              <a:prstGeom prst="rect">
                <a:avLst/>
              </a:prstGeom>
              <a:blipFill>
                <a:blip r:embed="rId4"/>
                <a:stretch>
                  <a:fillRect t="-2667" b="-28000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157DD33-DF7C-4E3A-8460-E72CF3439993}"/>
                  </a:ext>
                </a:extLst>
              </p:cNvPr>
              <p:cNvSpPr txBox="1"/>
              <p:nvPr/>
            </p:nvSpPr>
            <p:spPr>
              <a:xfrm>
                <a:off x="596024" y="4535975"/>
                <a:ext cx="712746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SI" sz="16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baseline="-25000" dirty="0">
                    <a:solidFill>
                      <a:schemeClr val="accent1">
                        <a:lumMod val="75000"/>
                      </a:schemeClr>
                    </a:solidFill>
                  </a:rPr>
                  <a:t>Landau</a:t>
                </a:r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 .. non uniform charge deposition by MIP (limit 25 </a:t>
                </a:r>
                <a:r>
                  <a:rPr lang="en-US" sz="1600" dirty="0" err="1">
                    <a:solidFill>
                      <a:schemeClr val="accent1">
                        <a:lumMod val="75000"/>
                      </a:schemeClr>
                    </a:solidFill>
                  </a:rPr>
                  <a:t>ps</a:t>
                </a:r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 in 50 </a:t>
                </a:r>
                <a:r>
                  <a:rPr lang="en-SI" sz="1600" dirty="0">
                    <a:solidFill>
                      <a:schemeClr val="accent1">
                        <a:lumMod val="75000"/>
                      </a:schemeClr>
                    </a:solidFill>
                  </a:rPr>
                  <a:t>μ</a:t>
                </a:r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m thick sensors)</a:t>
                </a:r>
              </a:p>
              <a:p>
                <a14:m>
                  <m:oMath xmlns:m="http://schemas.openxmlformats.org/officeDocument/2006/math">
                    <m:r>
                      <a:rPr lang="en-SI" sz="16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baseline="-25000" dirty="0">
                    <a:solidFill>
                      <a:schemeClr val="accent1">
                        <a:lumMod val="75000"/>
                      </a:schemeClr>
                    </a:solidFill>
                  </a:rPr>
                  <a:t>Elec </a:t>
                </a:r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    .. due to readout electronics (25 </a:t>
                </a:r>
                <a:r>
                  <a:rPr lang="en-US" sz="1600" dirty="0" err="1">
                    <a:solidFill>
                      <a:schemeClr val="accent1">
                        <a:lumMod val="75000"/>
                      </a:schemeClr>
                    </a:solidFill>
                  </a:rPr>
                  <a:t>ps</a:t>
                </a:r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/70 </a:t>
                </a:r>
                <a:r>
                  <a:rPr lang="en-US" sz="1600" dirty="0" err="1">
                    <a:solidFill>
                      <a:schemeClr val="accent1">
                        <a:lumMod val="75000"/>
                      </a:schemeClr>
                    </a:solidFill>
                  </a:rPr>
                  <a:t>ps</a:t>
                </a:r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 – start of HL-LHC/4000 fb</a:t>
                </a:r>
                <a:r>
                  <a:rPr lang="en-US" sz="1600" baseline="30000" dirty="0">
                    <a:solidFill>
                      <a:schemeClr val="accent1">
                        <a:lumMod val="75000"/>
                      </a:schemeClr>
                    </a:solidFill>
                  </a:rPr>
                  <a:t>-1</a:t>
                </a:r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  <a:b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</a:br>
                <a14:m>
                  <m:oMath xmlns:m="http://schemas.openxmlformats.org/officeDocument/2006/math">
                    <m:r>
                      <a:rPr lang="en-SI" sz="16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baseline="-25000" dirty="0">
                    <a:solidFill>
                      <a:schemeClr val="accent1">
                        <a:lumMod val="75000"/>
                      </a:schemeClr>
                    </a:solidFill>
                  </a:rPr>
                  <a:t>Clock  </a:t>
                </a:r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  .. due to LHC clock jitter (15 </a:t>
                </a:r>
                <a:r>
                  <a:rPr lang="en-US" sz="1600" dirty="0" err="1">
                    <a:solidFill>
                      <a:schemeClr val="accent1">
                        <a:lumMod val="75000"/>
                      </a:schemeClr>
                    </a:solidFill>
                  </a:rPr>
                  <a:t>ps</a:t>
                </a:r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157DD33-DF7C-4E3A-8460-E72CF3439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024" y="4535975"/>
                <a:ext cx="7127464" cy="830997"/>
              </a:xfrm>
              <a:prstGeom prst="rect">
                <a:avLst/>
              </a:prstGeom>
              <a:blipFill>
                <a:blip r:embed="rId5"/>
                <a:stretch>
                  <a:fillRect t="-2206" b="-8824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5086DA-DD91-47D3-9A16-82755567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0172"/>
            <a:ext cx="737261" cy="237828"/>
          </a:xfrm>
        </p:spPr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B214BB-AE89-447B-9E20-87137F90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10</a:t>
            </a:fld>
            <a:endParaRPr lang="LID4096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4AC4D3-17E2-411E-A2B1-CFDF7BC82546}"/>
              </a:ext>
            </a:extLst>
          </p:cNvPr>
          <p:cNvSpPr txBox="1"/>
          <p:nvPr/>
        </p:nvSpPr>
        <p:spPr>
          <a:xfrm>
            <a:off x="9028598" y="1438023"/>
            <a:ext cx="31634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G. Pellegrini, G.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</a:rPr>
              <a:t>Kramberger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 et al.: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Technology developments and first measurements of Low Gain Avalanche Detectors (LGAD) for high energy physics applications, NIM A, 2014]</a:t>
            </a:r>
          </a:p>
        </p:txBody>
      </p:sp>
    </p:spTree>
    <p:extLst>
      <p:ext uri="{BB962C8B-B14F-4D97-AF65-F5344CB8AC3E}">
        <p14:creationId xmlns:p14="http://schemas.microsoft.com/office/powerpoint/2010/main" val="3803620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09A69-2F20-429C-A8C8-FA46CEE5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06378D-DD40-4DFD-AF02-643C33C8F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6CFC60-3BA6-431E-9B3E-B6DC2C485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Why gain?</a:t>
            </a:r>
            <a:endParaRPr lang="en-SI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4BF7E-D177-48C4-BB9A-40CFEDCE5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60" y="1211569"/>
            <a:ext cx="10446820" cy="451614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9EA4AAF-3FEE-4CB5-977F-D8A58D32E064}"/>
              </a:ext>
            </a:extLst>
          </p:cNvPr>
          <p:cNvSpPr/>
          <p:nvPr/>
        </p:nvSpPr>
        <p:spPr>
          <a:xfrm>
            <a:off x="8294255" y="796614"/>
            <a:ext cx="3731173" cy="23396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04B58E-3F25-4394-859E-54B1B64343BF}"/>
              </a:ext>
            </a:extLst>
          </p:cNvPr>
          <p:cNvSpPr/>
          <p:nvPr/>
        </p:nvSpPr>
        <p:spPr>
          <a:xfrm>
            <a:off x="3241039" y="1021508"/>
            <a:ext cx="675899" cy="11369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0E77AA-93B8-479F-BC25-9E3128AD206D}"/>
              </a:ext>
            </a:extLst>
          </p:cNvPr>
          <p:cNvSpPr txBox="1"/>
          <p:nvPr/>
        </p:nvSpPr>
        <p:spPr>
          <a:xfrm>
            <a:off x="10160" y="1939467"/>
            <a:ext cx="323087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To minimize noise jitter fast signals with high Signal-to-Noise ratio are required</a:t>
            </a:r>
            <a:endParaRPr lang="en-SI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99AF62-1B02-4291-9C42-A5392AEAEF14}"/>
              </a:ext>
            </a:extLst>
          </p:cNvPr>
          <p:cNvSpPr txBox="1"/>
          <p:nvPr/>
        </p:nvSpPr>
        <p:spPr>
          <a:xfrm>
            <a:off x="7376160" y="5244533"/>
            <a:ext cx="323087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To minimize Landau fluctuation contribution need thin detectors</a:t>
            </a:r>
          </a:p>
          <a:p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but less signal, need Gain</a:t>
            </a:r>
            <a:endParaRPr lang="en-SI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2357D0-D32D-4684-A96C-47868BD4E925}"/>
              </a:ext>
            </a:extLst>
          </p:cNvPr>
          <p:cNvSpPr txBox="1"/>
          <p:nvPr/>
        </p:nvSpPr>
        <p:spPr>
          <a:xfrm>
            <a:off x="249743" y="5024457"/>
            <a:ext cx="3329245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LGAD requirements for HGTD: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4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fC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collected charge after 2.5e15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50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ps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LGAD time resolution</a:t>
            </a:r>
            <a:endParaRPr lang="en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C92465-CD8C-4FFA-8304-441496C3DE3D}"/>
              </a:ext>
            </a:extLst>
          </p:cNvPr>
          <p:cNvSpPr txBox="1"/>
          <p:nvPr/>
        </p:nvSpPr>
        <p:spPr>
          <a:xfrm>
            <a:off x="2359209" y="5976202"/>
            <a:ext cx="114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 fc = 6250 e</a:t>
            </a:r>
            <a:r>
              <a:rPr lang="en-US" sz="1400" baseline="30000" dirty="0"/>
              <a:t>-</a:t>
            </a:r>
            <a:endParaRPr lang="en-SI" sz="1400" baseline="30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ABE8DE-E1E4-45A5-83B5-A3EA603E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08150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E3DC14-A384-459D-93F0-DF87EF245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698" y="1149246"/>
            <a:ext cx="11309130" cy="5051857"/>
          </a:xfrm>
        </p:spPr>
        <p:txBody>
          <a:bodyPr>
            <a:normAutofit/>
          </a:bodyPr>
          <a:lstStyle/>
          <a:p>
            <a:r>
              <a:rPr lang="en-US" sz="1800" dirty="0"/>
              <a:t>LGAD internal gain vital for a good time resolution</a:t>
            </a:r>
          </a:p>
          <a:p>
            <a:r>
              <a:rPr lang="en-US" sz="1800" dirty="0"/>
              <a:t>Impact ionization increases exponentially with electric field in gain layer</a:t>
            </a:r>
            <a:br>
              <a:rPr lang="en-US" sz="1800" dirty="0"/>
            </a:br>
            <a:r>
              <a:rPr lang="en-US" sz="1600" dirty="0">
                <a:sym typeface="Wingdings" panose="05000000000000000000" pitchFamily="2" charset="2"/>
              </a:rPr>
              <a:t> LGAD performance critically depends on voltage drop in Gain Layer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sz="1800" dirty="0">
                <a:sym typeface="Wingdings" panose="05000000000000000000" pitchFamily="2" charset="2"/>
              </a:rPr>
              <a:t>Displacement damage by irradiation reduces effective doping concentration in p-type silicon</a:t>
            </a:r>
          </a:p>
          <a:p>
            <a:pPr lvl="1"/>
            <a:r>
              <a:rPr lang="en-US" sz="1600" b="1" dirty="0">
                <a:solidFill>
                  <a:srgbClr val="C00000"/>
                </a:solidFill>
                <a:sym typeface="Wingdings" panose="05000000000000000000" pitchFamily="2" charset="2"/>
              </a:rPr>
              <a:t>Acceptor removal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: electrically active Boron gets deactivated by formation of the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B</a:t>
            </a:r>
            <a:r>
              <a:rPr lang="en-US" sz="1600" baseline="-25000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i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O</a:t>
            </a:r>
            <a:r>
              <a:rPr lang="en-US" sz="1600" baseline="-25000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defect  </a:t>
            </a:r>
            <a:r>
              <a:rPr lang="en-US" sz="1600" b="1" i="1" dirty="0">
                <a:solidFill>
                  <a:srgbClr val="C00000"/>
                </a:solidFill>
                <a:sym typeface="Wingdings" panose="05000000000000000000" pitchFamily="2" charset="2"/>
              </a:rPr>
              <a:t>N</a:t>
            </a:r>
            <a:r>
              <a:rPr lang="en-US" sz="1600" b="1" baseline="-25000" dirty="0">
                <a:solidFill>
                  <a:srgbClr val="C00000"/>
                </a:solidFill>
                <a:sym typeface="Wingdings" panose="05000000000000000000" pitchFamily="2" charset="2"/>
              </a:rPr>
              <a:t>B</a:t>
            </a:r>
            <a:r>
              <a:rPr lang="en-US" sz="1600" b="1" dirty="0">
                <a:solidFill>
                  <a:srgbClr val="C00000"/>
                </a:solidFill>
                <a:sym typeface="Wingdings" panose="05000000000000000000" pitchFamily="2" charset="2"/>
              </a:rPr>
              <a:t>, </a:t>
            </a:r>
            <a:r>
              <a:rPr lang="en-US" sz="1600" b="1" i="1" dirty="0" err="1">
                <a:solidFill>
                  <a:srgbClr val="C00000"/>
                </a:solidFill>
                <a:sym typeface="Wingdings" panose="05000000000000000000" pitchFamily="2" charset="2"/>
              </a:rPr>
              <a:t>V</a:t>
            </a:r>
            <a:r>
              <a:rPr lang="en-US" sz="1600" b="1" baseline="-25000" dirty="0" err="1">
                <a:solidFill>
                  <a:srgbClr val="C00000"/>
                </a:solidFill>
                <a:sym typeface="Wingdings" panose="05000000000000000000" pitchFamily="2" charset="2"/>
              </a:rPr>
              <a:t>gl</a:t>
            </a:r>
            <a:r>
              <a:rPr lang="en-US" sz="1600" b="1" dirty="0">
                <a:solidFill>
                  <a:srgbClr val="C00000"/>
                </a:solidFill>
                <a:sym typeface="Wingdings" panose="05000000000000000000" pitchFamily="2" charset="2"/>
              </a:rPr>
              <a:t> reduces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Larger bias voltage needed to sustain the same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-field/Gain  but physical limits</a:t>
            </a:r>
          </a:p>
          <a:p>
            <a:r>
              <a:rPr lang="en-US" sz="1800" dirty="0">
                <a:sym typeface="Wingdings" panose="05000000000000000000" pitchFamily="2" charset="2"/>
              </a:rPr>
              <a:t>Defect engineering to improve radiation hardness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Carbon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coimplantation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to screen Boron in the lattice  slower removal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48DD6E-FD80-41E1-B66A-69299C9CB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2B5C0B-7F27-4512-89E5-77876F38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F9EF65-C23A-4BDC-BE02-9D27B200A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LGAD radiation effects</a:t>
            </a:r>
            <a:endParaRPr lang="en-SI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37369A-5CEB-4E47-9E20-E828CE946A47}"/>
                  </a:ext>
                </a:extLst>
              </p:cNvPr>
              <p:cNvSpPr txBox="1"/>
              <p:nvPr/>
            </p:nvSpPr>
            <p:spPr>
              <a:xfrm>
                <a:off x="-233817" y="2399999"/>
                <a:ext cx="6096000" cy="762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gl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en-SI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37369A-5CEB-4E47-9E20-E828CE946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3817" y="2399999"/>
                <a:ext cx="6096000" cy="7623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2F5B7ED-E1A2-4A7D-AAC9-940BD28E4E6D}"/>
              </a:ext>
            </a:extLst>
          </p:cNvPr>
          <p:cNvSpPr txBox="1"/>
          <p:nvPr/>
        </p:nvSpPr>
        <p:spPr>
          <a:xfrm>
            <a:off x="1144910" y="3323604"/>
            <a:ext cx="3375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V</a:t>
            </a:r>
            <a:r>
              <a:rPr lang="en-US" sz="2400" b="1" baseline="-25000" dirty="0" err="1">
                <a:solidFill>
                  <a:srgbClr val="C00000"/>
                </a:solidFill>
                <a:sym typeface="Wingdings" panose="05000000000000000000" pitchFamily="2" charset="2"/>
              </a:rPr>
              <a:t>gl</a:t>
            </a:r>
            <a:r>
              <a:rPr lang="en-US" sz="2000" b="1" baseline="-250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.. </a:t>
            </a:r>
            <a:r>
              <a:rPr lang="en-US" b="1" dirty="0">
                <a:solidFill>
                  <a:srgbClr val="C00000"/>
                </a:solidFill>
              </a:rPr>
              <a:t>gain layer depletion voltage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depends on Gain Layer doping </a:t>
            </a:r>
            <a:r>
              <a:rPr lang="en-US" sz="1600" i="1" dirty="0">
                <a:solidFill>
                  <a:srgbClr val="C00000"/>
                </a:solidFill>
                <a:sym typeface="Wingdings" panose="05000000000000000000" pitchFamily="2" charset="2"/>
              </a:rPr>
              <a:t>N</a:t>
            </a:r>
            <a:r>
              <a:rPr lang="en-US" sz="1600" baseline="-25000" dirty="0">
                <a:solidFill>
                  <a:srgbClr val="C00000"/>
                </a:solidFill>
                <a:sym typeface="Wingdings" panose="05000000000000000000" pitchFamily="2" charset="2"/>
              </a:rPr>
              <a:t>B</a:t>
            </a:r>
            <a:endParaRPr lang="en-SI" sz="1600" baseline="-25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3454AF8-8726-46E3-93DC-52868174BE90}"/>
                  </a:ext>
                </a:extLst>
              </p:cNvPr>
              <p:cNvSpPr txBox="1"/>
              <p:nvPr/>
            </p:nvSpPr>
            <p:spPr>
              <a:xfrm>
                <a:off x="3741084" y="2433414"/>
                <a:ext cx="6096000" cy="681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gain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layer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gl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od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SI" sz="20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3454AF8-8726-46E3-93DC-52868174B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084" y="2433414"/>
                <a:ext cx="6096000" cy="6817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C146DC5-FC73-4430-8C0B-99B55FF0F27C}"/>
              </a:ext>
            </a:extLst>
          </p:cNvPr>
          <p:cNvSpPr txBox="1"/>
          <p:nvPr/>
        </p:nvSpPr>
        <p:spPr>
          <a:xfrm>
            <a:off x="5589123" y="3194451"/>
            <a:ext cx="3330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N</a:t>
            </a:r>
            <a:r>
              <a:rPr lang="en-US" sz="1600" baseline="-25000" dirty="0">
                <a:solidFill>
                  <a:srgbClr val="C00000"/>
                </a:solidFill>
              </a:rPr>
              <a:t>b</a:t>
            </a:r>
            <a:r>
              <a:rPr lang="en-US" sz="1600" dirty="0">
                <a:solidFill>
                  <a:srgbClr val="C00000"/>
                </a:solidFill>
              </a:rPr>
              <a:t>  .. effective acceptor concentration</a:t>
            </a:r>
          </a:p>
          <a:p>
            <a:r>
              <a:rPr lang="en-US" sz="1600" dirty="0">
                <a:solidFill>
                  <a:srgbClr val="C00000"/>
                </a:solidFill>
              </a:rPr>
              <a:t>w   .. gain layer thickness (1–2 </a:t>
            </a:r>
            <a:r>
              <a:rPr lang="el-GR" sz="1600" dirty="0">
                <a:solidFill>
                  <a:srgbClr val="C00000"/>
                </a:solidFill>
              </a:rPr>
              <a:t>μ</a:t>
            </a:r>
            <a:r>
              <a:rPr lang="en-US" sz="1600" dirty="0">
                <a:solidFill>
                  <a:srgbClr val="C00000"/>
                </a:solidFill>
              </a:rPr>
              <a:t>m)</a:t>
            </a:r>
          </a:p>
          <a:p>
            <a:r>
              <a:rPr lang="en-US" sz="1600" dirty="0">
                <a:solidFill>
                  <a:srgbClr val="C00000"/>
                </a:solidFill>
              </a:rPr>
              <a:t>d    .. active device thickness (50 </a:t>
            </a:r>
            <a:r>
              <a:rPr lang="el-GR" sz="1600" dirty="0">
                <a:solidFill>
                  <a:srgbClr val="C00000"/>
                </a:solidFill>
              </a:rPr>
              <a:t>μ</a:t>
            </a:r>
            <a:r>
              <a:rPr lang="en-US" sz="1600" dirty="0">
                <a:solidFill>
                  <a:srgbClr val="C00000"/>
                </a:solidFill>
              </a:rPr>
              <a:t>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0BEC69-46B5-443C-85E6-52F84B4ECD20}"/>
              </a:ext>
            </a:extLst>
          </p:cNvPr>
          <p:cNvSpPr txBox="1"/>
          <p:nvPr/>
        </p:nvSpPr>
        <p:spPr>
          <a:xfrm>
            <a:off x="6448926" y="2064082"/>
            <a:ext cx="1269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10s of Volts</a:t>
            </a:r>
            <a:endParaRPr lang="en-SI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ADF989-FFBF-4FAB-9C51-91BF18827E48}"/>
              </a:ext>
            </a:extLst>
          </p:cNvPr>
          <p:cNvSpPr txBox="1"/>
          <p:nvPr/>
        </p:nvSpPr>
        <p:spPr>
          <a:xfrm>
            <a:off x="8335483" y="2248748"/>
            <a:ext cx="2712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From sensor </a:t>
            </a:r>
            <a:r>
              <a:rPr lang="en-US" dirty="0" err="1">
                <a:solidFill>
                  <a:srgbClr val="C00000"/>
                </a:solidFill>
              </a:rPr>
              <a:t>overdepletion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100s of Volts</a:t>
            </a:r>
            <a:endParaRPr lang="en-SI" dirty="0">
              <a:solidFill>
                <a:srgbClr val="C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9512B2-7D80-4FEA-801E-9365D40C4441}"/>
              </a:ext>
            </a:extLst>
          </p:cNvPr>
          <p:cNvSpPr/>
          <p:nvPr/>
        </p:nvSpPr>
        <p:spPr>
          <a:xfrm>
            <a:off x="6821474" y="2399999"/>
            <a:ext cx="683394" cy="4594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D66AE1F-88DE-42F4-AA57-944F3507D66E}"/>
              </a:ext>
            </a:extLst>
          </p:cNvPr>
          <p:cNvSpPr/>
          <p:nvPr/>
        </p:nvSpPr>
        <p:spPr>
          <a:xfrm>
            <a:off x="7504868" y="2401287"/>
            <a:ext cx="683394" cy="4594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4CE0C5-20DA-4D35-9F9A-EA76F0E2C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812" y="2626676"/>
            <a:ext cx="2074647" cy="181177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5FF685-CFE2-4F22-9937-7B44F3FE3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13828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1DB3E9-928A-4AB5-B9AF-0C4233B93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905CF-639F-43C8-A8FC-5AFB12A7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1D5B14-8893-4AF1-8807-97B2C5ADE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LGAD Single Event Burnout (SEB)</a:t>
            </a:r>
            <a:endParaRPr lang="en-S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09D232-1553-4842-A1A1-B1BDF3AC7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750" y="1188198"/>
            <a:ext cx="5428650" cy="3560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DCBCAB-A9A9-434E-B829-866BFDA9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174" y="4921742"/>
            <a:ext cx="5276900" cy="19362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1CA868-1F37-40CA-AB15-432FFDF57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484" y="5102026"/>
            <a:ext cx="2294516" cy="1755974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863551E7-0AF4-4FB1-984C-CAB34C3AC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42" y="1788695"/>
            <a:ext cx="5276900" cy="4284846"/>
          </a:xfrm>
        </p:spPr>
        <p:txBody>
          <a:bodyPr>
            <a:normAutofit/>
          </a:bodyPr>
          <a:lstStyle/>
          <a:p>
            <a:r>
              <a:rPr lang="en-US" sz="1800" b="1" dirty="0"/>
              <a:t>Single Event Burnout </a:t>
            </a:r>
            <a:r>
              <a:rPr lang="en-US" sz="1800" dirty="0"/>
              <a:t>– Catastrophic failure in highly irradiated LGAD devices 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Caused in particle beam by rare events with massive charge deposition (10s MeV)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Localized destructive electrical breakdown, “crater”</a:t>
            </a:r>
          </a:p>
          <a:p>
            <a:r>
              <a:rPr lang="en-US" sz="1800" dirty="0"/>
              <a:t>Threshold at average electric field in LGAD exceeding </a:t>
            </a:r>
            <a:r>
              <a:rPr lang="en-US" sz="1800" b="1" dirty="0"/>
              <a:t>11 V/µm </a:t>
            </a:r>
            <a:r>
              <a:rPr lang="en-US" sz="1800" dirty="0"/>
              <a:t>(</a:t>
            </a:r>
            <a:r>
              <a:rPr lang="en-US" sz="1800" b="1" dirty="0"/>
              <a:t>550 V </a:t>
            </a:r>
            <a:r>
              <a:rPr lang="en-US" sz="1800" dirty="0"/>
              <a:t>for 50 µm</a:t>
            </a:r>
            <a:r>
              <a:rPr lang="en-US" sz="1800" b="1" dirty="0"/>
              <a:t> </a:t>
            </a:r>
            <a:r>
              <a:rPr lang="en-US" sz="1800" dirty="0"/>
              <a:t>thick devices)</a:t>
            </a:r>
          </a:p>
          <a:p>
            <a:r>
              <a:rPr lang="en-US" sz="1800" dirty="0"/>
              <a:t>“Natural limit” for LGAD radiation hardness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Cannot further increase bias voltage to mitigate gain loss due to radiation damage</a:t>
            </a:r>
            <a:endParaRPr lang="en-SI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DBC7BF-623C-4742-A396-EE0B8942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3762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65EE40-22C5-4EB9-AB67-A8EB83615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E95A9-1F7A-40E6-87A5-3D8CFB7C3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104025-CEDB-4119-90AC-576A65C23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LGAD radiation hardness</a:t>
            </a:r>
            <a:endParaRPr lang="en-SI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DBDD2A-42B5-4E12-AE6D-759DE8B6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630" y="1417320"/>
            <a:ext cx="5700810" cy="4023360"/>
          </a:xfrm>
        </p:spPr>
        <p:txBody>
          <a:bodyPr/>
          <a:lstStyle/>
          <a:p>
            <a:r>
              <a:rPr lang="en-US" dirty="0"/>
              <a:t>Since 2014 extensive R&amp;D program for development and optimization of LGAD devices for HL-LHC</a:t>
            </a:r>
          </a:p>
          <a:p>
            <a:r>
              <a:rPr lang="en-US" dirty="0"/>
              <a:t>Evaluated prototypes from 5+ manufacturers</a:t>
            </a:r>
          </a:p>
          <a:p>
            <a:r>
              <a:rPr lang="en-US" dirty="0"/>
              <a:t>Carbon enriched designs meet HGTD radiation hardness specifications</a:t>
            </a:r>
          </a:p>
          <a:p>
            <a:r>
              <a:rPr lang="en-US" dirty="0"/>
              <a:t>For HGTD production selected two Chinese designs:</a:t>
            </a:r>
          </a:p>
          <a:p>
            <a:pPr lvl="1"/>
            <a:r>
              <a:rPr lang="en-US" b="1" dirty="0"/>
              <a:t>IHEP-IME (Beijing, China)</a:t>
            </a:r>
          </a:p>
          <a:p>
            <a:pPr lvl="1"/>
            <a:r>
              <a:rPr lang="en-US" b="1" dirty="0"/>
              <a:t>USTC-IME (Hefei, China)</a:t>
            </a:r>
          </a:p>
          <a:p>
            <a:r>
              <a:rPr lang="en-US" dirty="0"/>
              <a:t>LGAD sensor preproduction started in 2023</a:t>
            </a:r>
            <a:endParaRPr lang="en-S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AB14CE-30B8-4FD4-A05C-02004F60C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102" y="1587187"/>
            <a:ext cx="5700811" cy="37938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05FA90-8DB9-444F-81EC-E18B80B6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42799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B7265C-EF24-4C22-93B9-A4B9C045F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13" y="548640"/>
            <a:ext cx="5616218" cy="62633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B64445-776A-40D6-ADBD-75916B28D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45" y="1056860"/>
            <a:ext cx="6134501" cy="5055181"/>
          </a:xfrm>
        </p:spPr>
        <p:txBody>
          <a:bodyPr>
            <a:normAutofit fontScale="92500"/>
          </a:bodyPr>
          <a:lstStyle/>
          <a:p>
            <a:r>
              <a:rPr lang="en-US" sz="1900" b="1" dirty="0"/>
              <a:t>ASIC produced in 130 nm CMOS process by TSMC (</a:t>
            </a:r>
            <a:r>
              <a:rPr lang="en-US" sz="1900" b="1" dirty="0" err="1"/>
              <a:t>radhard</a:t>
            </a:r>
            <a:r>
              <a:rPr lang="en-US" sz="1900" b="1" dirty="0"/>
              <a:t>)</a:t>
            </a:r>
          </a:p>
          <a:p>
            <a:r>
              <a:rPr lang="en-US" sz="1900" dirty="0"/>
              <a:t>Pixel chip with low number of channels optimized for timing</a:t>
            </a:r>
          </a:p>
          <a:p>
            <a:pPr lvl="1"/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Small jitter: 25 </a:t>
            </a:r>
            <a:r>
              <a:rPr lang="en-US" sz="1700" dirty="0" err="1">
                <a:solidFill>
                  <a:schemeClr val="accent1">
                    <a:lumMod val="75000"/>
                  </a:schemeClr>
                </a:solidFill>
              </a:rPr>
              <a:t>ps</a:t>
            </a: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 at 10 </a:t>
            </a:r>
            <a:r>
              <a:rPr lang="en-US" sz="1700" dirty="0" err="1">
                <a:solidFill>
                  <a:schemeClr val="accent1">
                    <a:lumMod val="75000"/>
                  </a:schemeClr>
                </a:solidFill>
              </a:rPr>
              <a:t>fC</a:t>
            </a: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 (&lt; 70 </a:t>
            </a:r>
            <a:r>
              <a:rPr lang="en-US" sz="1700" dirty="0" err="1">
                <a:solidFill>
                  <a:schemeClr val="accent1">
                    <a:lumMod val="75000"/>
                  </a:schemeClr>
                </a:solidFill>
              </a:rPr>
              <a:t>ps</a:t>
            </a: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 at 4 </a:t>
            </a:r>
            <a:r>
              <a:rPr lang="en-US" sz="1700" dirty="0" err="1">
                <a:solidFill>
                  <a:schemeClr val="accent1">
                    <a:lumMod val="75000"/>
                  </a:schemeClr>
                </a:solidFill>
              </a:rPr>
              <a:t>fC</a:t>
            </a: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2 </a:t>
            </a:r>
            <a:r>
              <a:rPr lang="en-US" sz="1700" dirty="0" err="1">
                <a:solidFill>
                  <a:schemeClr val="accent1">
                    <a:lumMod val="75000"/>
                  </a:schemeClr>
                </a:solidFill>
              </a:rPr>
              <a:t>fC</a:t>
            </a: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 minimum discriminator threshold</a:t>
            </a:r>
            <a:endParaRPr lang="en-US" sz="1700" dirty="0"/>
          </a:p>
          <a:p>
            <a:r>
              <a:rPr lang="en-US" sz="1900" b="1" dirty="0"/>
              <a:t>Time-to-Digital Converters (TDC) </a:t>
            </a:r>
            <a:r>
              <a:rPr lang="en-US" sz="1900" dirty="0"/>
              <a:t>for measurements of</a:t>
            </a:r>
          </a:p>
          <a:p>
            <a:pPr lvl="1"/>
            <a:r>
              <a:rPr lang="en-US" sz="1700" b="1" dirty="0">
                <a:solidFill>
                  <a:schemeClr val="accent1">
                    <a:lumMod val="75000"/>
                  </a:schemeClr>
                </a:solidFill>
              </a:rPr>
              <a:t>Time of Arrival</a:t>
            </a: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accent1">
                    <a:lumMod val="75000"/>
                  </a:schemeClr>
                </a:solidFill>
              </a:rPr>
              <a:t>w.r.t.</a:t>
            </a: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 LHC clock</a:t>
            </a:r>
          </a:p>
          <a:p>
            <a:pPr lvl="1"/>
            <a:r>
              <a:rPr lang="en-US" sz="1700" b="1" dirty="0">
                <a:solidFill>
                  <a:schemeClr val="accent1">
                    <a:lumMod val="75000"/>
                  </a:schemeClr>
                </a:solidFill>
              </a:rPr>
              <a:t>Time over Threshold</a:t>
            </a: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, for time walk correction using constant fraction discrimination</a:t>
            </a:r>
          </a:p>
          <a:p>
            <a:r>
              <a:rPr lang="en-US" sz="1900" b="1" dirty="0">
                <a:solidFill>
                  <a:schemeClr val="tx1"/>
                </a:solidFill>
              </a:rPr>
              <a:t>Development status</a:t>
            </a:r>
          </a:p>
          <a:p>
            <a:pPr lvl="1"/>
            <a:r>
              <a:rPr lang="en-US" sz="1700" b="1" dirty="0">
                <a:solidFill>
                  <a:schemeClr val="accent1">
                    <a:lumMod val="75000"/>
                  </a:schemeClr>
                </a:solidFill>
              </a:rPr>
              <a:t>ALTIROC 0 &amp; 1</a:t>
            </a: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: small prototypes for analog front end tests</a:t>
            </a:r>
          </a:p>
          <a:p>
            <a:pPr lvl="1"/>
            <a:r>
              <a:rPr lang="en-US" sz="1700" b="1" dirty="0">
                <a:solidFill>
                  <a:schemeClr val="accent1">
                    <a:lumMod val="75000"/>
                  </a:schemeClr>
                </a:solidFill>
              </a:rPr>
              <a:t>ALTIROC 2</a:t>
            </a: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: First full size prototype (15 × 15 pixels) with full electronic chain </a:t>
            </a:r>
          </a:p>
          <a:p>
            <a:pPr lvl="1"/>
            <a:r>
              <a:rPr lang="en-US" sz="1700" b="1" dirty="0">
                <a:solidFill>
                  <a:schemeClr val="accent1">
                    <a:lumMod val="75000"/>
                  </a:schemeClr>
                </a:solidFill>
              </a:rPr>
              <a:t>ALTIROC 3</a:t>
            </a: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: Current version, performance up to specifications on testbench and after irradiation</a:t>
            </a:r>
          </a:p>
          <a:p>
            <a:pPr lvl="1"/>
            <a:r>
              <a:rPr lang="en-US" sz="1700" b="1" dirty="0">
                <a:solidFill>
                  <a:schemeClr val="accent1">
                    <a:lumMod val="75000"/>
                  </a:schemeClr>
                </a:solidFill>
              </a:rPr>
              <a:t>ALTIROC A</a:t>
            </a: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: Planned production version, minor fixes to ALTIROC 3 design, planned submission February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F3F6B-7EDC-48DA-929C-E67F789B9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8ADED9-5B92-4819-963E-8F7E4E71E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ALTIROC: HGTD readout chip</a:t>
            </a:r>
            <a:endParaRPr lang="en-SI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9A9794E-F353-4314-9DA1-28526DC77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6C2292-23C1-4B56-91DF-92A740766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15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36499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0FC354-7891-4A0C-B129-FC1232F29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347" y="1256806"/>
            <a:ext cx="6671733" cy="4023360"/>
          </a:xfrm>
        </p:spPr>
        <p:txBody>
          <a:bodyPr>
            <a:normAutofit/>
          </a:bodyPr>
          <a:lstStyle/>
          <a:p>
            <a:r>
              <a:rPr lang="en-US" sz="1800" dirty="0"/>
              <a:t>Circuit for distribution of services &amp; control to modules, data aggregation and optical links</a:t>
            </a:r>
          </a:p>
          <a:p>
            <a:r>
              <a:rPr lang="en-US" sz="1800" dirty="0"/>
              <a:t>Located at 660 &lt; </a:t>
            </a:r>
            <a:r>
              <a:rPr lang="en-US" sz="1800" i="1" dirty="0"/>
              <a:t>r</a:t>
            </a:r>
            <a:r>
              <a:rPr lang="en-US" sz="1800" dirty="0"/>
              <a:t> &lt; 920 mm</a:t>
            </a:r>
          </a:p>
          <a:p>
            <a:r>
              <a:rPr lang="en-US" sz="1800" b="1" dirty="0"/>
              <a:t>“The most complex electrical circuit of high energy physics”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Up to 9 groups with 12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lpGBTs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, 52 Bpol12v, support up to 55 front-end modules per PCB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22 layer PCB, Micro-via size down to 0.1 mm – difficult manufacturing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C2220B-BA56-453C-8223-12FD5DF47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5DEBC-3950-4F07-8BE6-CFAD99B68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E87B64-29A0-4C91-A0AD-84BBB2A8E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Peripheral Electronics Board (PEB)</a:t>
            </a:r>
            <a:endParaRPr lang="en-S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52CBDF-D979-4366-B5F6-255E5CB4F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329" y="4018710"/>
            <a:ext cx="5492399" cy="2089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23AA1E-5D74-4B31-BE0B-631DD907E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57121" y="3576382"/>
            <a:ext cx="2958032" cy="3459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3A1C2E-2942-4F6F-9416-BC2338F52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867" y="838602"/>
            <a:ext cx="2780515" cy="285148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D3CE21-20EF-49D7-BAE7-44BBDB583F61}"/>
              </a:ext>
            </a:extLst>
          </p:cNvPr>
          <p:cNvCxnSpPr>
            <a:cxnSpLocks/>
          </p:cNvCxnSpPr>
          <p:nvPr/>
        </p:nvCxnSpPr>
        <p:spPr>
          <a:xfrm>
            <a:off x="8286480" y="1004342"/>
            <a:ext cx="549836" cy="5342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C6DB9-D340-42AA-94BE-E9E9EB420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34914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E09492-2D94-47B7-85E3-5B23BCBF5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07" y="1124553"/>
            <a:ext cx="10530039" cy="4707730"/>
          </a:xfrm>
        </p:spPr>
        <p:txBody>
          <a:bodyPr/>
          <a:lstStyle/>
          <a:p>
            <a:r>
              <a:rPr lang="en-US" dirty="0"/>
              <a:t>Module Production: </a:t>
            </a:r>
            <a:r>
              <a:rPr lang="en-US" b="1" dirty="0"/>
              <a:t>Hybridization </a:t>
            </a:r>
            <a:r>
              <a:rPr lang="en-US" b="1" dirty="0">
                <a:sym typeface="Wingdings" panose="05000000000000000000" pitchFamily="2" charset="2"/>
              </a:rPr>
              <a:t> Flex gluing Metrology  Wire bonding  Module testing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6 assembly sites – Europe, Morocco, China</a:t>
            </a:r>
          </a:p>
          <a:p>
            <a:r>
              <a:rPr lang="en-US" dirty="0">
                <a:sym typeface="Wingdings" panose="05000000000000000000" pitchFamily="2" charset="2"/>
              </a:rPr>
              <a:t>10s of Modules grouped into </a:t>
            </a:r>
            <a:r>
              <a:rPr lang="en-US" b="1" dirty="0">
                <a:sym typeface="Wingdings" panose="05000000000000000000" pitchFamily="2" charset="2"/>
              </a:rPr>
              <a:t>Detector Units </a:t>
            </a:r>
            <a:r>
              <a:rPr lang="en-US" dirty="0">
                <a:sym typeface="Wingdings" panose="05000000000000000000" pitchFamily="2" charset="2"/>
              </a:rPr>
              <a:t>– mechanical support and cooling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24 Detector Units per quarter disk</a:t>
            </a:r>
          </a:p>
          <a:p>
            <a:r>
              <a:rPr lang="en-US" b="1" dirty="0">
                <a:solidFill>
                  <a:srgbClr val="AD6803"/>
                </a:solidFill>
                <a:sym typeface="Wingdings" panose="05000000000000000000" pitchFamily="2" charset="2"/>
              </a:rPr>
              <a:t>Flex tails </a:t>
            </a:r>
            <a:r>
              <a:rPr lang="en-US" dirty="0">
                <a:sym typeface="Wingdings" panose="05000000000000000000" pitchFamily="2" charset="2"/>
              </a:rPr>
              <a:t>to connect modules with Peripheral Electronic Boards</a:t>
            </a:r>
            <a:endParaRPr lang="en-US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54-Module Demonstrator </a:t>
            </a:r>
            <a:r>
              <a:rPr lang="en-US" dirty="0">
                <a:sym typeface="Wingdings" panose="05000000000000000000" pitchFamily="2" charset="2"/>
              </a:rPr>
              <a:t>being assembled at CERN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Two out of four Detector Units delivered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DBF59F-2DB2-411F-878E-3C008AAD7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AB0FD6-AD54-49F3-BB54-BAD0E6084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A9F40-3D69-4504-958B-9149CF9C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HGTD module and detector assembly</a:t>
            </a:r>
            <a:endParaRPr lang="en-S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690677-A58D-40EB-8336-AF442B4F2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858" y="2442980"/>
            <a:ext cx="3840491" cy="38615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6BDBCD-23ED-4E80-8DC6-B171621B4077}"/>
              </a:ext>
            </a:extLst>
          </p:cNvPr>
          <p:cNvSpPr txBox="1"/>
          <p:nvPr/>
        </p:nvSpPr>
        <p:spPr>
          <a:xfrm>
            <a:off x="296333" y="4749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56230D-7106-489D-A96A-0299CBE41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3" y="4009977"/>
            <a:ext cx="5471246" cy="2218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61FE57-DE6B-407E-BADC-570045991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033" y="4182116"/>
            <a:ext cx="1807666" cy="209805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F822D-1836-4D13-8806-12D36DFF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63928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384F07-FD5B-4EA8-934E-70B6E5CDD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349154-74CA-4A6F-92A2-95EF79DC9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C241E3-0A87-4CE8-AF23-C846FC3F4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HGTD </a:t>
            </a:r>
            <a:r>
              <a:rPr lang="en-US" dirty="0"/>
              <a:t>production timeline</a:t>
            </a:r>
            <a:endParaRPr lang="en-SI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64108B-CD70-4A6D-96E4-9C42087E4510}"/>
              </a:ext>
            </a:extLst>
          </p:cNvPr>
          <p:cNvSpPr/>
          <p:nvPr/>
        </p:nvSpPr>
        <p:spPr>
          <a:xfrm>
            <a:off x="737261" y="1328286"/>
            <a:ext cx="1534301" cy="665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Sensors</a:t>
            </a:r>
            <a:endParaRPr lang="en-SI" sz="20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C5758-AFA5-41BE-94F1-E40200E440D9}"/>
              </a:ext>
            </a:extLst>
          </p:cNvPr>
          <p:cNvSpPr/>
          <p:nvPr/>
        </p:nvSpPr>
        <p:spPr>
          <a:xfrm>
            <a:off x="737260" y="2117976"/>
            <a:ext cx="1534301" cy="665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ALTIROC</a:t>
            </a:r>
            <a:endParaRPr lang="en-SI" sz="20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13C6CD-96C4-48CA-94C4-2FC820B24F64}"/>
              </a:ext>
            </a:extLst>
          </p:cNvPr>
          <p:cNvSpPr/>
          <p:nvPr/>
        </p:nvSpPr>
        <p:spPr>
          <a:xfrm>
            <a:off x="737259" y="2945121"/>
            <a:ext cx="3295726" cy="665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Module Flex</a:t>
            </a:r>
            <a:endParaRPr lang="en-SI" sz="20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41A1A8-C28C-47F6-9DF6-5B789B789FC8}"/>
              </a:ext>
            </a:extLst>
          </p:cNvPr>
          <p:cNvSpPr/>
          <p:nvPr/>
        </p:nvSpPr>
        <p:spPr>
          <a:xfrm>
            <a:off x="737258" y="3851328"/>
            <a:ext cx="5278531" cy="665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Support Units</a:t>
            </a:r>
            <a:endParaRPr lang="en-SI" sz="20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E22357-AF19-4187-A4E9-40869A6C5FBA}"/>
              </a:ext>
            </a:extLst>
          </p:cNvPr>
          <p:cNvSpPr/>
          <p:nvPr/>
        </p:nvSpPr>
        <p:spPr>
          <a:xfrm>
            <a:off x="737257" y="4724032"/>
            <a:ext cx="6962954" cy="665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Flex Tails</a:t>
            </a:r>
            <a:endParaRPr lang="en-SI" sz="20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AB6BF4-E8C7-45F8-915A-2A7EACDB0E62}"/>
              </a:ext>
            </a:extLst>
          </p:cNvPr>
          <p:cNvSpPr/>
          <p:nvPr/>
        </p:nvSpPr>
        <p:spPr>
          <a:xfrm>
            <a:off x="737255" y="5529714"/>
            <a:ext cx="6962953" cy="665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PEB</a:t>
            </a:r>
            <a:endParaRPr lang="en-SI" sz="2000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FBF8DE-0B89-43E4-9413-98509CF8353D}"/>
              </a:ext>
            </a:extLst>
          </p:cNvPr>
          <p:cNvSpPr/>
          <p:nvPr/>
        </p:nvSpPr>
        <p:spPr>
          <a:xfrm>
            <a:off x="2498684" y="1621507"/>
            <a:ext cx="1644685" cy="665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/>
              <a:t>Hybridization</a:t>
            </a:r>
            <a:endParaRPr lang="en-SI" sz="1900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202C8F-F088-49E3-90F9-F22B67771836}"/>
              </a:ext>
            </a:extLst>
          </p:cNvPr>
          <p:cNvSpPr/>
          <p:nvPr/>
        </p:nvSpPr>
        <p:spPr>
          <a:xfrm>
            <a:off x="4481488" y="2280001"/>
            <a:ext cx="1534301" cy="665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Modules</a:t>
            </a:r>
            <a:endParaRPr lang="en-SI" sz="2000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3B73134-0169-4541-874B-6112AEDDB074}"/>
              </a:ext>
            </a:extLst>
          </p:cNvPr>
          <p:cNvSpPr/>
          <p:nvPr/>
        </p:nvSpPr>
        <p:spPr>
          <a:xfrm>
            <a:off x="6165907" y="3096440"/>
            <a:ext cx="1534301" cy="665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Detector Units</a:t>
            </a:r>
            <a:endParaRPr lang="en-SI" sz="20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0FD21C-9B2F-4A9A-A797-495C9CC2B88C}"/>
              </a:ext>
            </a:extLst>
          </p:cNvPr>
          <p:cNvSpPr/>
          <p:nvPr/>
        </p:nvSpPr>
        <p:spPr>
          <a:xfrm>
            <a:off x="8564724" y="4724032"/>
            <a:ext cx="1534301" cy="665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HGTD A</a:t>
            </a:r>
            <a:endParaRPr lang="en-SI" sz="20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934315-57BC-4925-8F31-5F10715D011F}"/>
              </a:ext>
            </a:extLst>
          </p:cNvPr>
          <p:cNvSpPr/>
          <p:nvPr/>
        </p:nvSpPr>
        <p:spPr>
          <a:xfrm>
            <a:off x="10193610" y="4724032"/>
            <a:ext cx="1534301" cy="665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HGTD C</a:t>
            </a:r>
            <a:endParaRPr lang="en-SI" sz="2000" b="1" dirty="0"/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4B8436D3-9F9E-4FBD-9EBF-F069ABB1CF36}"/>
              </a:ext>
            </a:extLst>
          </p:cNvPr>
          <p:cNvSpPr/>
          <p:nvPr/>
        </p:nvSpPr>
        <p:spPr>
          <a:xfrm rot="19086873">
            <a:off x="2181104" y="2189434"/>
            <a:ext cx="335201" cy="31653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8FEC30D0-E5ED-427E-B96D-5A8D30B9255A}"/>
              </a:ext>
            </a:extLst>
          </p:cNvPr>
          <p:cNvSpPr/>
          <p:nvPr/>
        </p:nvSpPr>
        <p:spPr>
          <a:xfrm rot="2474351">
            <a:off x="2167593" y="1534373"/>
            <a:ext cx="335201" cy="31653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70A201DD-78A7-41C2-8E03-B290EE00BC80}"/>
              </a:ext>
            </a:extLst>
          </p:cNvPr>
          <p:cNvSpPr/>
          <p:nvPr/>
        </p:nvSpPr>
        <p:spPr>
          <a:xfrm rot="2474351">
            <a:off x="3968336" y="2203672"/>
            <a:ext cx="555256" cy="32659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12647CB9-2A3D-407F-9991-93DC9B399FE0}"/>
              </a:ext>
            </a:extLst>
          </p:cNvPr>
          <p:cNvSpPr/>
          <p:nvPr/>
        </p:nvSpPr>
        <p:spPr>
          <a:xfrm rot="19256137">
            <a:off x="4013519" y="2933145"/>
            <a:ext cx="555256" cy="32659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65C2F0C5-1251-47A4-8460-8EA8C5CED2A4}"/>
              </a:ext>
            </a:extLst>
          </p:cNvPr>
          <p:cNvSpPr/>
          <p:nvPr/>
        </p:nvSpPr>
        <p:spPr>
          <a:xfrm rot="2474351">
            <a:off x="5818372" y="2961665"/>
            <a:ext cx="555256" cy="32659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42D1689E-ABF6-4885-9425-4A3CD8169263}"/>
              </a:ext>
            </a:extLst>
          </p:cNvPr>
          <p:cNvSpPr/>
          <p:nvPr/>
        </p:nvSpPr>
        <p:spPr>
          <a:xfrm rot="19083158">
            <a:off x="5817603" y="3673303"/>
            <a:ext cx="555256" cy="32659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AE020E58-6EE5-447F-9111-B328AC499A15}"/>
              </a:ext>
            </a:extLst>
          </p:cNvPr>
          <p:cNvSpPr/>
          <p:nvPr/>
        </p:nvSpPr>
        <p:spPr>
          <a:xfrm rot="2774812">
            <a:off x="7288287" y="4073535"/>
            <a:ext cx="1272352" cy="29273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2D1CFEB1-E85E-4E71-8317-B0096A014EFC}"/>
              </a:ext>
            </a:extLst>
          </p:cNvPr>
          <p:cNvSpPr/>
          <p:nvPr/>
        </p:nvSpPr>
        <p:spPr>
          <a:xfrm rot="20696953">
            <a:off x="7671582" y="4908694"/>
            <a:ext cx="669003" cy="26846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49E5CEF5-19AB-4A59-99E3-2C5906F176F7}"/>
              </a:ext>
            </a:extLst>
          </p:cNvPr>
          <p:cNvSpPr/>
          <p:nvPr/>
        </p:nvSpPr>
        <p:spPr>
          <a:xfrm rot="19400443">
            <a:off x="7582102" y="5515585"/>
            <a:ext cx="920187" cy="30619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D2D6BD3-C3CE-4E50-A122-CB44B7EC86B1}"/>
              </a:ext>
            </a:extLst>
          </p:cNvPr>
          <p:cNvSpPr/>
          <p:nvPr/>
        </p:nvSpPr>
        <p:spPr>
          <a:xfrm>
            <a:off x="2118264" y="1126156"/>
            <a:ext cx="491416" cy="522651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809D85-2443-49A6-83F6-F32F178C3DAF}"/>
              </a:ext>
            </a:extLst>
          </p:cNvPr>
          <p:cNvSpPr txBox="1"/>
          <p:nvPr/>
        </p:nvSpPr>
        <p:spPr>
          <a:xfrm>
            <a:off x="2646688" y="1043763"/>
            <a:ext cx="1327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Feb 2024</a:t>
            </a:r>
            <a:endParaRPr lang="en-SI" sz="2400" dirty="0">
              <a:solidFill>
                <a:srgbClr val="C0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2387385-7916-4548-AE67-880EA2E5BAE8}"/>
              </a:ext>
            </a:extLst>
          </p:cNvPr>
          <p:cNvSpPr txBox="1"/>
          <p:nvPr/>
        </p:nvSpPr>
        <p:spPr>
          <a:xfrm>
            <a:off x="10279371" y="4237530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Spring 2027</a:t>
            </a:r>
            <a:endParaRPr lang="en-SI" sz="24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2246E9C-8671-4C97-93B1-711ECA76A11B}"/>
              </a:ext>
            </a:extLst>
          </p:cNvPr>
          <p:cNvSpPr txBox="1"/>
          <p:nvPr/>
        </p:nvSpPr>
        <p:spPr>
          <a:xfrm>
            <a:off x="8776843" y="4237529"/>
            <a:ext cx="1296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Fall 2026</a:t>
            </a:r>
            <a:endParaRPr lang="en-SI" sz="24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78485E5-6C30-4B96-A00C-D1D79F1D72A9}"/>
              </a:ext>
            </a:extLst>
          </p:cNvPr>
          <p:cNvSpPr txBox="1"/>
          <p:nvPr/>
        </p:nvSpPr>
        <p:spPr>
          <a:xfrm>
            <a:off x="9000993" y="3836598"/>
            <a:ext cx="2453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prepared for installation</a:t>
            </a:r>
            <a:endParaRPr lang="en-SI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3EAFDA-020B-4C5E-B4FD-B3B078E47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18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47343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F2E7C-33E0-45EE-A738-E3BDB021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529B1-3DCE-4999-93EF-EC091D45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D30E38-AD08-45A6-ABE9-8364EC9E00ED}"/>
              </a:ext>
            </a:extLst>
          </p:cNvPr>
          <p:cNvSpPr txBox="1"/>
          <p:nvPr/>
        </p:nvSpPr>
        <p:spPr>
          <a:xfrm>
            <a:off x="3627760" y="2859671"/>
            <a:ext cx="4936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Part 2: </a:t>
            </a:r>
            <a:r>
              <a:rPr lang="en-US" sz="3600" i="1" dirty="0"/>
              <a:t>ATLAS-HGTD at F9</a:t>
            </a:r>
            <a:endParaRPr lang="en-SI" sz="3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C1C19B-FC38-4EEC-A825-98616556E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19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0212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E6A205-ACF7-4612-B8BD-BC471C3DD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696629"/>
            <a:ext cx="10058400" cy="4023360"/>
          </a:xfrm>
        </p:spPr>
        <p:txBody>
          <a:bodyPr/>
          <a:lstStyle/>
          <a:p>
            <a:r>
              <a:rPr lang="en-US" b="1" dirty="0"/>
              <a:t>Part 1: </a:t>
            </a:r>
            <a:r>
              <a:rPr lang="en-US" i="1" dirty="0"/>
              <a:t>ATLAS-HGTD at HL-LHC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HL-LHC and motivation for ATLAS-HGTD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HGTD detector components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LGAD Sensors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Readout chip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Integration into experiment</a:t>
            </a:r>
          </a:p>
          <a:p>
            <a:r>
              <a:rPr lang="en-US" b="1" dirty="0"/>
              <a:t>Part 2: </a:t>
            </a:r>
            <a:r>
              <a:rPr lang="en-US" i="1" dirty="0"/>
              <a:t>ATLAS-HGTD production activities at JSI F9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Sensor Process Quality Control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Sensor Irradiation Tests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Production of Flex Tail circuits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29B96B-EABB-4C21-ADFE-322500B43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248DC-B36F-48A1-A990-4E34BAB73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8F48F4-0233-4767-8070-2A4AFD91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S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3EA6E-680F-42C8-8D4C-DA9790153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10900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8E6E2E-41F7-4EFF-B7FB-60893C6AF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737" y="1865065"/>
            <a:ext cx="3441032" cy="4023360"/>
          </a:xfrm>
        </p:spPr>
        <p:txBody>
          <a:bodyPr/>
          <a:lstStyle/>
          <a:p>
            <a:endParaRPr lang="en-US" sz="1800" b="1" dirty="0"/>
          </a:p>
          <a:p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1 Process Quality Control</a:t>
            </a:r>
            <a:endParaRPr lang="en-US" sz="1600" b="1" dirty="0"/>
          </a:p>
          <a:p>
            <a:endParaRPr lang="en-US" sz="18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E672BB-D429-43E8-913F-00F8B3CF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043CD9-A5C3-47A3-8447-AFBBBEC0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HGTD at F9 – 3 activities</a:t>
            </a:r>
            <a:endParaRPr lang="en-SI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C0DE53E-0294-4E09-976F-C5BD8CE9182B}"/>
              </a:ext>
            </a:extLst>
          </p:cNvPr>
          <p:cNvSpPr txBox="1">
            <a:spLocks/>
          </p:cNvSpPr>
          <p:nvPr/>
        </p:nvSpPr>
        <p:spPr>
          <a:xfrm>
            <a:off x="4142072" y="1287553"/>
            <a:ext cx="3907856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2 Sensor Irradiation Tests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C52F02B-D8DD-44F1-A4AB-89A79961E417}"/>
              </a:ext>
            </a:extLst>
          </p:cNvPr>
          <p:cNvSpPr txBox="1">
            <a:spLocks/>
          </p:cNvSpPr>
          <p:nvPr/>
        </p:nvSpPr>
        <p:spPr>
          <a:xfrm>
            <a:off x="8398042" y="1287553"/>
            <a:ext cx="351322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3 Flex tail production</a:t>
            </a:r>
          </a:p>
          <a:p>
            <a:pPr marL="0" indent="0">
              <a:buNone/>
            </a:pPr>
            <a:endParaRPr lang="en-US" sz="1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4A4B55-8B75-4106-8902-FAA677B58B7D}"/>
              </a:ext>
            </a:extLst>
          </p:cNvPr>
          <p:cNvCxnSpPr/>
          <p:nvPr/>
        </p:nvCxnSpPr>
        <p:spPr>
          <a:xfrm>
            <a:off x="3850105" y="1066800"/>
            <a:ext cx="0" cy="5157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42C348-1C23-4D49-91DC-5789E9AC76B2}"/>
              </a:ext>
            </a:extLst>
          </p:cNvPr>
          <p:cNvCxnSpPr/>
          <p:nvPr/>
        </p:nvCxnSpPr>
        <p:spPr>
          <a:xfrm>
            <a:off x="8229611" y="1082843"/>
            <a:ext cx="0" cy="5157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8B31114-CD5A-45B4-971E-C1A8D4341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73944" y="4242629"/>
            <a:ext cx="3474929" cy="329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FE1222-EDAD-4D03-A5A8-1D1846687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50" b="29889"/>
          <a:stretch/>
        </p:blipFill>
        <p:spPr>
          <a:xfrm>
            <a:off x="280737" y="3154301"/>
            <a:ext cx="2887182" cy="31438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70642E-EF88-48C1-A642-21BB684B77C6}"/>
              </a:ext>
            </a:extLst>
          </p:cNvPr>
          <p:cNvSpPr txBox="1"/>
          <p:nvPr/>
        </p:nvSpPr>
        <p:spPr>
          <a:xfrm>
            <a:off x="106305" y="1067431"/>
            <a:ext cx="343621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Current HGTD team: </a:t>
            </a:r>
          </a:p>
          <a:p>
            <a:r>
              <a:rPr lang="en-US" dirty="0"/>
              <a:t>G. </a:t>
            </a:r>
            <a:r>
              <a:rPr lang="en-US" dirty="0" err="1"/>
              <a:t>Kramberger</a:t>
            </a:r>
            <a:r>
              <a:rPr lang="en-US" dirty="0"/>
              <a:t>, B. </a:t>
            </a:r>
            <a:r>
              <a:rPr lang="en-US" dirty="0" err="1"/>
              <a:t>Hiti</a:t>
            </a:r>
            <a:r>
              <a:rPr lang="en-US" dirty="0"/>
              <a:t>, I. </a:t>
            </a:r>
            <a:r>
              <a:rPr lang="en-US" dirty="0" err="1"/>
              <a:t>Velkovska</a:t>
            </a:r>
            <a:r>
              <a:rPr lang="en-US" dirty="0"/>
              <a:t>, J. </a:t>
            </a:r>
            <a:r>
              <a:rPr lang="en-US" dirty="0" err="1"/>
              <a:t>Debevc</a:t>
            </a:r>
            <a:r>
              <a:rPr lang="en-US" dirty="0"/>
              <a:t>, M. </a:t>
            </a:r>
            <a:r>
              <a:rPr lang="en-US" dirty="0" err="1"/>
              <a:t>Terglav</a:t>
            </a:r>
            <a:endParaRPr lang="en-US" dirty="0"/>
          </a:p>
          <a:p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Past Members:</a:t>
            </a:r>
          </a:p>
          <a:p>
            <a:r>
              <a:rPr lang="en-US" dirty="0"/>
              <a:t>A. Howard, Ž. </a:t>
            </a:r>
            <a:r>
              <a:rPr lang="en-US" dirty="0" err="1"/>
              <a:t>Kljun</a:t>
            </a:r>
            <a:r>
              <a:rPr lang="en-US" dirty="0"/>
              <a:t>, L. </a:t>
            </a:r>
            <a:r>
              <a:rPr lang="en-US" dirty="0" err="1"/>
              <a:t>Potočnik</a:t>
            </a:r>
            <a:endParaRPr lang="en-SI" dirty="0"/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0125F490-1A42-42E3-88B5-BA71C2ADD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072" y="1924144"/>
            <a:ext cx="3594643" cy="26959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74D4F3-C60A-43C2-A4BB-2A712B4D4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08" y="4824002"/>
            <a:ext cx="2128437" cy="1416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8F1E25-3E1A-40A5-858E-0E84FA0A8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255" y="4387583"/>
            <a:ext cx="3839024" cy="6473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450AA8-F06E-4AC5-ADEE-91CE4A91A1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8895" y="1689443"/>
            <a:ext cx="3422675" cy="269814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66C8BCE-20AD-4FE8-A91D-44B6B90C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BFE7B55-30A3-439D-B727-39667108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20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071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46E2EB-1A53-4161-B1F5-F2E020A20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627" y="1540042"/>
            <a:ext cx="7159235" cy="4206191"/>
          </a:xfrm>
        </p:spPr>
        <p:txBody>
          <a:bodyPr>
            <a:normAutofit/>
          </a:bodyPr>
          <a:lstStyle/>
          <a:p>
            <a:r>
              <a:rPr lang="en-US" sz="1800" b="1" dirty="0"/>
              <a:t>&gt; 21.000 good Sensors (≈ 1000 wafers) </a:t>
            </a:r>
            <a:r>
              <a:rPr lang="en-US" sz="1800" dirty="0"/>
              <a:t>will be required for HGTD</a:t>
            </a:r>
          </a:p>
          <a:p>
            <a:r>
              <a:rPr lang="en-US" sz="1800" dirty="0"/>
              <a:t>Produced on 8-inch wafers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90 % IHEP-IME design, 10 % USTC-IME design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Each wafer holds 52 Main Sensors (15×15, 2×2 cm)</a:t>
            </a:r>
          </a:p>
          <a:p>
            <a:r>
              <a:rPr lang="en-US" sz="1800" dirty="0"/>
              <a:t>Dedicated </a:t>
            </a:r>
            <a:r>
              <a:rPr lang="en-US" sz="1800" b="1" dirty="0"/>
              <a:t>Quality Control Test Structure (QCTS) </a:t>
            </a:r>
            <a:r>
              <a:rPr lang="en-US" sz="1800" dirty="0"/>
              <a:t>adjacent to each Main Sensor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Used for Quality Control throughout production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Current status of HGTD preproduction (5 % of total):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7 wafers distributed for preliminary testing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130+ wafers in last stages of processing (UBM deposition)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5 sites involved in sensor Quality Control testing:</a:t>
            </a:r>
          </a:p>
          <a:p>
            <a:pPr lvl="2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IHEP (China), USTC (China), CERN, Sao Paulo (Brazil), JSI</a:t>
            </a:r>
            <a:endParaRPr lang="en-SI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2A2DB6-E6AE-42E1-80F3-CB4C26BCE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B8C8D-F7D4-4BAF-8997-3D73E818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2BD63E-8DD2-45B3-85A0-75599522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HGTD Production Sensor &amp; QCTS</a:t>
            </a:r>
            <a:endParaRPr lang="en-SI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9B9A961B-E1E6-4C29-B559-3B7DBAF57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237" y="878622"/>
            <a:ext cx="4483005" cy="402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2B8644-C8C9-44B2-803F-5B41EAF34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798" y="5189175"/>
            <a:ext cx="5868202" cy="5570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ECAE88-F851-4450-A30F-14A9EBC05411}"/>
              </a:ext>
            </a:extLst>
          </p:cNvPr>
          <p:cNvSpPr/>
          <p:nvPr/>
        </p:nvSpPr>
        <p:spPr>
          <a:xfrm>
            <a:off x="8739739" y="3350566"/>
            <a:ext cx="481263" cy="50916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2A9862-DC27-4582-8B86-439FFDDC281F}"/>
              </a:ext>
            </a:extLst>
          </p:cNvPr>
          <p:cNvSpPr/>
          <p:nvPr/>
        </p:nvSpPr>
        <p:spPr>
          <a:xfrm>
            <a:off x="8739739" y="3243360"/>
            <a:ext cx="500514" cy="1062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ADB730-C228-4237-B08A-83F6FAC42310}"/>
              </a:ext>
            </a:extLst>
          </p:cNvPr>
          <p:cNvCxnSpPr/>
          <p:nvPr/>
        </p:nvCxnSpPr>
        <p:spPr>
          <a:xfrm flipH="1">
            <a:off x="7890933" y="3683000"/>
            <a:ext cx="762000" cy="1767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54407E4-AAF6-4905-9D75-C39BD5EDD844}"/>
              </a:ext>
            </a:extLst>
          </p:cNvPr>
          <p:cNvSpPr txBox="1"/>
          <p:nvPr/>
        </p:nvSpPr>
        <p:spPr>
          <a:xfrm>
            <a:off x="6687574" y="3884019"/>
            <a:ext cx="20778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main 15 x 15 sensor</a:t>
            </a:r>
            <a:endParaRPr lang="en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A202C2B-26AD-494C-A699-24DB9D88188F}"/>
              </a:ext>
            </a:extLst>
          </p:cNvPr>
          <p:cNvCxnSpPr>
            <a:cxnSpLocks/>
          </p:cNvCxnSpPr>
          <p:nvPr/>
        </p:nvCxnSpPr>
        <p:spPr>
          <a:xfrm>
            <a:off x="9307809" y="3456798"/>
            <a:ext cx="441563" cy="155175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376CA1-4939-44AB-9F21-B67120781721}"/>
              </a:ext>
            </a:extLst>
          </p:cNvPr>
          <p:cNvSpPr txBox="1"/>
          <p:nvPr/>
        </p:nvSpPr>
        <p:spPr>
          <a:xfrm>
            <a:off x="10118266" y="4823887"/>
            <a:ext cx="6815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QCTS</a:t>
            </a:r>
            <a:endParaRPr lang="en-SI" b="1" dirty="0">
              <a:solidFill>
                <a:srgbClr val="C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3EF4D-3465-493E-AF81-50E4288D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21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77373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E567DD-ADB7-4350-A006-7C97E3EB2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74" y="1060562"/>
            <a:ext cx="9981933" cy="4763699"/>
          </a:xfrm>
        </p:spPr>
        <p:txBody>
          <a:bodyPr/>
          <a:lstStyle/>
          <a:p>
            <a:r>
              <a:rPr lang="en-US" sz="1800" dirty="0"/>
              <a:t>Standardized monitoring of sensor properties on each wafer via QCTS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Check if manufacturing process parameters within specification – PQC</a:t>
            </a:r>
          </a:p>
          <a:p>
            <a:pPr lvl="1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Probe card (30 needle)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used to contact all structures simultaneously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Automated electrical test performed </a:t>
            </a:r>
          </a:p>
          <a:p>
            <a:r>
              <a:rPr lang="en-US" sz="1800" dirty="0">
                <a:solidFill>
                  <a:schemeClr val="tx1"/>
                </a:solidFill>
              </a:rPr>
              <a:t>Baseline: PQC with unirradiated samples from each wafer</a:t>
            </a:r>
          </a:p>
          <a:p>
            <a:r>
              <a:rPr lang="en-US" sz="1800" dirty="0"/>
              <a:t>Main test sites are Sao Paulo (also DAQ development) and CERN</a:t>
            </a:r>
          </a:p>
          <a:p>
            <a:r>
              <a:rPr lang="en-US" sz="1800" dirty="0"/>
              <a:t>JSI is backup site in case of problems</a:t>
            </a:r>
          </a:p>
          <a:p>
            <a:pPr lvl="1"/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Jernej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Debevc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working on setup commissioning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1E27A6-6481-4938-ABF2-4F09FE56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8C1097-5B44-47E9-BAF4-279F5C89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7C9E9F-6D2B-4992-B699-3D8FC819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F9 HGTD Process Quality Control</a:t>
            </a:r>
            <a:endParaRPr lang="en-SI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BBE57-F430-4C1C-8C1A-D3AFB8AD7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01" y="5232402"/>
            <a:ext cx="11487964" cy="1090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66575F-BDEF-4946-9F41-2A4EE3D9E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50" b="29889"/>
          <a:stretch/>
        </p:blipFill>
        <p:spPr>
          <a:xfrm>
            <a:off x="8371255" y="404714"/>
            <a:ext cx="3713552" cy="40436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A0E05A-3341-4C49-8D8F-413F4C4F6224}"/>
              </a:ext>
            </a:extLst>
          </p:cNvPr>
          <p:cNvSpPr txBox="1"/>
          <p:nvPr/>
        </p:nvSpPr>
        <p:spPr>
          <a:xfrm>
            <a:off x="7720328" y="4620467"/>
            <a:ext cx="2341090" cy="64633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1 x 1 LGAD, 1 x 2 LGAD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 LGAD performance</a:t>
            </a:r>
            <a:endParaRPr lang="en-SI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2C55DC-F417-4C91-A117-339DC226A867}"/>
              </a:ext>
            </a:extLst>
          </p:cNvPr>
          <p:cNvSpPr txBox="1"/>
          <p:nvPr/>
        </p:nvSpPr>
        <p:spPr>
          <a:xfrm>
            <a:off x="4831496" y="4620466"/>
            <a:ext cx="1945854" cy="64633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PIN diode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 Si bulk properties</a:t>
            </a:r>
            <a:endParaRPr lang="en-SI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D683E-4F48-415C-AF38-9148D06AA82D}"/>
              </a:ext>
            </a:extLst>
          </p:cNvPr>
          <p:cNvSpPr txBox="1"/>
          <p:nvPr/>
        </p:nvSpPr>
        <p:spPr>
          <a:xfrm>
            <a:off x="3056861" y="4287752"/>
            <a:ext cx="1761508" cy="64633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MOS Capacitor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 SiO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properties</a:t>
            </a:r>
            <a:endParaRPr lang="en-SI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034BE7-3BBB-48DD-BE26-45D6914076AE}"/>
              </a:ext>
            </a:extLst>
          </p:cNvPr>
          <p:cNvSpPr txBox="1"/>
          <p:nvPr/>
        </p:nvSpPr>
        <p:spPr>
          <a:xfrm>
            <a:off x="1532973" y="4962287"/>
            <a:ext cx="2606291" cy="64633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Van der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Pauw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structures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 Resistivity measurement</a:t>
            </a:r>
            <a:endParaRPr lang="en-SI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FC4E53-2F32-4C9D-AEBB-D04F950BC6A4}"/>
              </a:ext>
            </a:extLst>
          </p:cNvPr>
          <p:cNvSpPr txBox="1"/>
          <p:nvPr/>
        </p:nvSpPr>
        <p:spPr>
          <a:xfrm>
            <a:off x="123613" y="4335670"/>
            <a:ext cx="2398157" cy="64633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Gate Controlled Diodes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 Surface currents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9DEDD-F59E-408D-8475-1DC47019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22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45856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DC92D7-BFA6-4B57-9034-60557E021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13" y="1183907"/>
            <a:ext cx="10905423" cy="5089676"/>
          </a:xfrm>
        </p:spPr>
        <p:txBody>
          <a:bodyPr>
            <a:normAutofit/>
          </a:bodyPr>
          <a:lstStyle/>
          <a:p>
            <a:r>
              <a:rPr lang="en-US" sz="1800" b="1" dirty="0"/>
              <a:t>Irradiation Tests (IT)</a:t>
            </a:r>
            <a:r>
              <a:rPr lang="en-US" sz="1800" dirty="0"/>
              <a:t> to monitor sensor radiation hardness throughout production</a:t>
            </a:r>
          </a:p>
          <a:p>
            <a:pPr lvl="1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LGAD radiation hardness very sensitive to manufacturing variations (1 % variation in [B] makes a difference)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Neutron irradiation at JSI TRIGA reactor and performance characterization at JSI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JSI is the main test site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Run 1–2 tests on each wafer (total ≈ 1000 tests)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Must be fast and well understood –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new TCT method developed</a:t>
            </a:r>
          </a:p>
          <a:p>
            <a:pPr lvl="1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Wafer acceptance criteria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– will be based on statistics from multiple samples</a:t>
            </a:r>
          </a:p>
          <a:p>
            <a:r>
              <a:rPr lang="en-US" sz="1800" dirty="0">
                <a:solidFill>
                  <a:schemeClr val="tx1"/>
                </a:solidFill>
              </a:rPr>
              <a:t>Goals</a:t>
            </a:r>
            <a:r>
              <a:rPr lang="en-US" sz="1900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Check that sensor performance within specifications after EOL fluence of 2.5 × 10</a:t>
            </a:r>
            <a:r>
              <a:rPr lang="en-US" sz="1600" baseline="30000" dirty="0">
                <a:solidFill>
                  <a:schemeClr val="accent1">
                    <a:lumMod val="75000"/>
                  </a:schemeClr>
                </a:solidFill>
              </a:rPr>
              <a:t>15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sz="1600" baseline="-25000" dirty="0" err="1">
                <a:solidFill>
                  <a:schemeClr val="accent1">
                    <a:lumMod val="75000"/>
                  </a:schemeClr>
                </a:solidFill>
              </a:rPr>
              <a:t>eq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cm</a:t>
            </a:r>
            <a:r>
              <a:rPr lang="en-US" sz="1600" baseline="30000" dirty="0">
                <a:solidFill>
                  <a:schemeClr val="accent1">
                    <a:lumMod val="75000"/>
                  </a:schemeClr>
                </a:solidFill>
              </a:rPr>
              <a:t>-2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(4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fC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@ 550 V, 50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ps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Also group similar wafers for building modules (in ATLAS two sensors will share same high voltage)</a:t>
            </a:r>
          </a:p>
          <a:p>
            <a:r>
              <a:rPr lang="en-US" sz="1800" dirty="0">
                <a:solidFill>
                  <a:schemeClr val="tx1"/>
                </a:solidFill>
              </a:rPr>
              <a:t>Samples tested in HGTD preproduction: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5 + 2 wafers (IHEP + USTC) 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Neutron fluences 4e14 – 3.5e15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sz="1600" baseline="-25000" dirty="0" err="1">
                <a:solidFill>
                  <a:schemeClr val="accent1">
                    <a:lumMod val="75000"/>
                  </a:schemeClr>
                </a:solidFill>
              </a:rPr>
              <a:t>eq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cm</a:t>
            </a:r>
            <a:r>
              <a:rPr lang="en-US" sz="1600" baseline="30000" dirty="0">
                <a:solidFill>
                  <a:schemeClr val="accent1">
                    <a:lumMod val="75000"/>
                  </a:schemeClr>
                </a:solidFill>
              </a:rPr>
              <a:t>-2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, annealing 80 min at 60° C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Some samples irradiated above EOL fluence to ensure they fail IT</a:t>
            </a:r>
          </a:p>
          <a:p>
            <a:r>
              <a:rPr lang="en-US" sz="1900" dirty="0">
                <a:solidFill>
                  <a:schemeClr val="tx1"/>
                </a:solidFill>
              </a:rPr>
              <a:t>IT in scope of ATLAS Qualification Task by </a:t>
            </a:r>
            <a:r>
              <a:rPr lang="en-US" sz="1900" dirty="0" err="1">
                <a:solidFill>
                  <a:schemeClr val="tx1"/>
                </a:solidFill>
              </a:rPr>
              <a:t>Iskra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Velkovska</a:t>
            </a:r>
            <a:r>
              <a:rPr lang="en-US" sz="1900" dirty="0">
                <a:solidFill>
                  <a:schemeClr val="tx1"/>
                </a:solidFill>
              </a:rPr>
              <a:t>, measurements also by student Matic </a:t>
            </a:r>
            <a:r>
              <a:rPr lang="en-US" sz="1900" dirty="0" err="1">
                <a:solidFill>
                  <a:schemeClr val="tx1"/>
                </a:solidFill>
              </a:rPr>
              <a:t>Terglav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  <a:p>
            <a:endParaRPr lang="en-S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19F137-0861-45EE-94D1-E7DA524EE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02E978-BB84-4691-A7ED-DEEF2975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2185CA-7717-4952-99E7-A4EC6C1D9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F9 HGTD Irradiation Tests </a:t>
            </a:r>
            <a:endParaRPr lang="en-S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23D54-B03B-4FB1-A322-5700CCBE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23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78129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D89D8-B976-444F-BEC5-C21982696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B. Hiti: HGTD, F9 Seminar</a:t>
            </a:r>
            <a:endParaRPr lang="LID4096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BE76BBD-1887-4CB5-A2B2-8CB182BF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CV: Acceptor removal parameter</a:t>
            </a:r>
            <a:endParaRPr lang="LID4096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1A9E7FB-D47E-4FD5-B287-83BCA5790933}"/>
              </a:ext>
            </a:extLst>
          </p:cNvPr>
          <p:cNvSpPr txBox="1">
            <a:spLocks/>
          </p:cNvSpPr>
          <p:nvPr/>
        </p:nvSpPr>
        <p:spPr>
          <a:xfrm>
            <a:off x="500198" y="5303026"/>
            <a:ext cx="10754703" cy="12702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CV: Acceptor removal parameter </a:t>
            </a:r>
            <a:r>
              <a:rPr lang="en-GB" i="1" dirty="0"/>
              <a:t>c</a:t>
            </a:r>
            <a:r>
              <a:rPr lang="en-GB" dirty="0"/>
              <a:t> in all IHEP-IME and USTC-IME wafers is around 1e-16 cm</a:t>
            </a:r>
            <a:r>
              <a:rPr lang="en-GB" baseline="30000" dirty="0"/>
              <a:t>-2</a:t>
            </a:r>
            <a:r>
              <a:rPr lang="en-GB" dirty="0"/>
              <a:t> (slight differences)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/>
              <a:t>Promising result in terms of acceptor removal </a:t>
            </a:r>
            <a:r>
              <a:rPr lang="en-GB" b="1" dirty="0">
                <a:sym typeface="Wingdings" panose="05000000000000000000" pitchFamily="2" charset="2"/>
              </a:rPr>
              <a:t> indicates good radiation hardness</a:t>
            </a: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A9147F-868D-461F-97AD-E1DE16700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98" y="1425044"/>
            <a:ext cx="5607338" cy="351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73784E-CCEE-4F4D-BC2D-28B7B5AFA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173" y="1372756"/>
            <a:ext cx="5639993" cy="35640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09929F-1062-4AF0-B84C-F218AA225524}"/>
              </a:ext>
            </a:extLst>
          </p:cNvPr>
          <p:cNvSpPr/>
          <p:nvPr/>
        </p:nvSpPr>
        <p:spPr>
          <a:xfrm>
            <a:off x="3987800" y="3564467"/>
            <a:ext cx="1481667" cy="21166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32BDD-A7A7-43BE-9C38-D752498D8366}"/>
              </a:ext>
            </a:extLst>
          </p:cNvPr>
          <p:cNvSpPr/>
          <p:nvPr/>
        </p:nvSpPr>
        <p:spPr>
          <a:xfrm>
            <a:off x="4047063" y="4030138"/>
            <a:ext cx="1481667" cy="21166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3F7D7C-8059-4F05-B9B5-024D9CD41061}"/>
              </a:ext>
            </a:extLst>
          </p:cNvPr>
          <p:cNvSpPr/>
          <p:nvPr/>
        </p:nvSpPr>
        <p:spPr>
          <a:xfrm>
            <a:off x="9254063" y="3515159"/>
            <a:ext cx="1481667" cy="21166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14D502-DB36-4996-8FF8-768ED294F15E}"/>
              </a:ext>
            </a:extLst>
          </p:cNvPr>
          <p:cNvSpPr/>
          <p:nvPr/>
        </p:nvSpPr>
        <p:spPr>
          <a:xfrm>
            <a:off x="9296393" y="4030142"/>
            <a:ext cx="1481667" cy="21166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AD228F-F5E1-4D09-8AA1-7DEAF771C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02A35C-8647-418C-AF7D-C2948E12C8C0}"/>
              </a:ext>
            </a:extLst>
          </p:cNvPr>
          <p:cNvSpPr txBox="1"/>
          <p:nvPr/>
        </p:nvSpPr>
        <p:spPr>
          <a:xfrm>
            <a:off x="8627087" y="1095708"/>
            <a:ext cx="11183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USTC-IME</a:t>
            </a:r>
            <a:endParaRPr lang="en-SI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D50E00-A95E-4315-BEFE-691D88301C5D}"/>
              </a:ext>
            </a:extLst>
          </p:cNvPr>
          <p:cNvSpPr txBox="1"/>
          <p:nvPr/>
        </p:nvSpPr>
        <p:spPr>
          <a:xfrm>
            <a:off x="2446594" y="1066393"/>
            <a:ext cx="10727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IHEP-IME</a:t>
            </a:r>
            <a:endParaRPr lang="en-SI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DB243-D502-4B72-8F00-3E060EC8B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24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70744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2A6543-3D44-4EA4-A2C6-597D20058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82" y="1389245"/>
            <a:ext cx="10895798" cy="2817790"/>
          </a:xfrm>
        </p:spPr>
        <p:txBody>
          <a:bodyPr>
            <a:normAutofit/>
          </a:bodyPr>
          <a:lstStyle/>
          <a:p>
            <a:r>
              <a:rPr lang="en-US" sz="1800" dirty="0"/>
              <a:t>New laser TCT based test method developed for IT</a:t>
            </a:r>
          </a:p>
          <a:p>
            <a:r>
              <a:rPr lang="en-US" sz="1800" dirty="0"/>
              <a:t>Charge collection measurement with a focused infrared laser 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Top-TCT, room temperature</a:t>
            </a:r>
          </a:p>
          <a:p>
            <a:r>
              <a:rPr lang="en-US" sz="1800" dirty="0"/>
              <a:t>Test structure 1 × 2 LGAD on QCTS</a:t>
            </a:r>
          </a:p>
          <a:p>
            <a:pPr lvl="1"/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Interpad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region: LGAD–PIN–LGAD 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No gain in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interpad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region –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PIN diode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(= standard silicon pad sensor)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Measure LGAD performance and calibrate it against PIN</a:t>
            </a:r>
            <a:endParaRPr lang="en-SI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C774A7-24DA-4C8C-9B9D-37DF6E78B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F1D377-3378-4A62-A656-5AF5CB4D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785CB3-D08C-41A1-ABDA-D2B56B51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– TCT test method</a:t>
            </a:r>
            <a:endParaRPr lang="en-SI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61398888-0994-4586-8E8B-D80695939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361" y="100646"/>
            <a:ext cx="4704757" cy="3528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ADDB19-92C2-4065-8072-81D308CD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361" y="4129539"/>
            <a:ext cx="4854405" cy="2145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052CE-0512-4811-B4F1-9A2558D57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39" y="4490189"/>
            <a:ext cx="4982667" cy="15039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79F0DB-BDF9-42B6-B6B9-1AEBA1B1B646}"/>
              </a:ext>
            </a:extLst>
          </p:cNvPr>
          <p:cNvSpPr/>
          <p:nvPr/>
        </p:nvSpPr>
        <p:spPr>
          <a:xfrm>
            <a:off x="2894948" y="5062406"/>
            <a:ext cx="540753" cy="375870"/>
          </a:xfrm>
          <a:prstGeom prst="rect">
            <a:avLst/>
          </a:prstGeom>
          <a:noFill/>
          <a:ln w="38100">
            <a:solidFill>
              <a:srgbClr val="FF2E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A3F098-FB27-4E45-B79D-57A04640E56F}"/>
              </a:ext>
            </a:extLst>
          </p:cNvPr>
          <p:cNvSpPr txBox="1"/>
          <p:nvPr/>
        </p:nvSpPr>
        <p:spPr>
          <a:xfrm>
            <a:off x="1732945" y="4544811"/>
            <a:ext cx="3024482" cy="36933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2EFF"/>
                </a:solidFill>
              </a:rPr>
              <a:t>optical window for laser beam</a:t>
            </a:r>
            <a:endParaRPr lang="en-SI" dirty="0">
              <a:solidFill>
                <a:srgbClr val="FF2EFF"/>
              </a:solidFill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9C0212D-4D7E-4645-AF17-EF9F778F2E8A}"/>
              </a:ext>
            </a:extLst>
          </p:cNvPr>
          <p:cNvSpPr/>
          <p:nvPr/>
        </p:nvSpPr>
        <p:spPr>
          <a:xfrm>
            <a:off x="9079333" y="3782727"/>
            <a:ext cx="123933" cy="259601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AD521-0584-4AAB-87FA-BEE0C77FB91B}"/>
              </a:ext>
            </a:extLst>
          </p:cNvPr>
          <p:cNvSpPr txBox="1"/>
          <p:nvPr/>
        </p:nvSpPr>
        <p:spPr>
          <a:xfrm>
            <a:off x="7987364" y="3869323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laser beam (FWHM </a:t>
            </a:r>
            <a:r>
              <a:rPr lang="en-US" sz="1800" dirty="0">
                <a:solidFill>
                  <a:srgbClr val="C00000"/>
                </a:solidFill>
              </a:rPr>
              <a:t>10 µm)</a:t>
            </a:r>
            <a:endParaRPr lang="en-SI" dirty="0">
              <a:solidFill>
                <a:srgbClr val="C0000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C4BE7F-DAED-44DA-8B9C-93738C5ADDA3}"/>
              </a:ext>
            </a:extLst>
          </p:cNvPr>
          <p:cNvCxnSpPr/>
          <p:nvPr/>
        </p:nvCxnSpPr>
        <p:spPr>
          <a:xfrm>
            <a:off x="8568267" y="3842356"/>
            <a:ext cx="1964266" cy="0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CD3650F-1B2A-41EB-8D63-1821215C0F24}"/>
              </a:ext>
            </a:extLst>
          </p:cNvPr>
          <p:cNvSpPr txBox="1"/>
          <p:nvPr/>
        </p:nvSpPr>
        <p:spPr>
          <a:xfrm>
            <a:off x="10587574" y="3656179"/>
            <a:ext cx="149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scan direction</a:t>
            </a:r>
            <a:endParaRPr lang="en-SI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EEFC0-AFEA-46E1-AEF3-0C235CD4D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25</a:t>
            </a:fld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9172AB-6418-4901-8EC3-5C64D59B3DFB}"/>
              </a:ext>
            </a:extLst>
          </p:cNvPr>
          <p:cNvSpPr txBox="1"/>
          <p:nvPr/>
        </p:nvSpPr>
        <p:spPr>
          <a:xfrm>
            <a:off x="10082464" y="468730"/>
            <a:ext cx="17454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Particulars setup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877034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92EEC-29E6-40E6-9FAA-C14D6D47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TCT-IT concept</a:t>
            </a:r>
            <a:endParaRPr lang="en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E63F8-9BFD-4C24-B039-3954BF5C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sl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18D87-519A-4DD3-91E4-EC0B85767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sl-S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D67BD2-D130-4A73-B41E-8D5060B0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8" y="703915"/>
            <a:ext cx="11705247" cy="5051991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8C35DFB-A891-4087-AEE9-AD46E6585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006164"/>
            <a:ext cx="5885792" cy="36576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      Slide taken from P. </a:t>
            </a:r>
            <a:r>
              <a:rPr lang="en-US" dirty="0" err="1"/>
              <a:t>Skomina</a:t>
            </a:r>
            <a:r>
              <a:rPr lang="en-US" dirty="0"/>
              <a:t>, 42nd RD50 Workshop </a:t>
            </a:r>
            <a:endParaRPr lang="en-SI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E9026-1E91-4062-88A5-D61CEDB65F56}"/>
              </a:ext>
            </a:extLst>
          </p:cNvPr>
          <p:cNvSpPr txBox="1"/>
          <p:nvPr/>
        </p:nvSpPr>
        <p:spPr>
          <a:xfrm>
            <a:off x="7690586" y="3705727"/>
            <a:ext cx="745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LGAD1</a:t>
            </a:r>
            <a:endParaRPr lang="en-SI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400A0D-5F01-471A-B2B7-69D7D7C23EBD}"/>
              </a:ext>
            </a:extLst>
          </p:cNvPr>
          <p:cNvSpPr txBox="1"/>
          <p:nvPr/>
        </p:nvSpPr>
        <p:spPr>
          <a:xfrm>
            <a:off x="8824763" y="3701750"/>
            <a:ext cx="745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LGAD2</a:t>
            </a:r>
            <a:endParaRPr lang="en-SI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A6DC07-BDC4-41B5-9139-00BA187E1D9A}"/>
              </a:ext>
            </a:extLst>
          </p:cNvPr>
          <p:cNvSpPr txBox="1"/>
          <p:nvPr/>
        </p:nvSpPr>
        <p:spPr>
          <a:xfrm>
            <a:off x="8436431" y="4271743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GAP</a:t>
            </a:r>
            <a:endParaRPr lang="en-SI" sz="16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765478D-0D37-49C2-AF4D-98494DEEFCF0}"/>
              </a:ext>
            </a:extLst>
          </p:cNvPr>
          <p:cNvCxnSpPr>
            <a:stCxn id="15" idx="0"/>
          </p:cNvCxnSpPr>
          <p:nvPr/>
        </p:nvCxnSpPr>
        <p:spPr>
          <a:xfrm flipH="1" flipV="1">
            <a:off x="8614611" y="3997525"/>
            <a:ext cx="91285" cy="274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67773CC-65F7-4D4A-8198-A05909F19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606" y="12466"/>
            <a:ext cx="2563085" cy="113264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78FE64-200A-4FDB-83EF-F486F5F32C7C}"/>
              </a:ext>
            </a:extLst>
          </p:cNvPr>
          <p:cNvCxnSpPr/>
          <p:nvPr/>
        </p:nvCxnSpPr>
        <p:spPr>
          <a:xfrm>
            <a:off x="5611528" y="1193533"/>
            <a:ext cx="202131" cy="624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6374BC-772A-4F28-A563-D7DABBEDFDF0}"/>
              </a:ext>
            </a:extLst>
          </p:cNvPr>
          <p:cNvCxnSpPr>
            <a:cxnSpLocks/>
          </p:cNvCxnSpPr>
          <p:nvPr/>
        </p:nvCxnSpPr>
        <p:spPr>
          <a:xfrm flipH="1">
            <a:off x="6631806" y="1102094"/>
            <a:ext cx="115503" cy="716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F3F8DE-D372-4C16-8B4B-D5719FD1E4C6}"/>
              </a:ext>
            </a:extLst>
          </p:cNvPr>
          <p:cNvCxnSpPr>
            <a:cxnSpLocks/>
          </p:cNvCxnSpPr>
          <p:nvPr/>
        </p:nvCxnSpPr>
        <p:spPr>
          <a:xfrm>
            <a:off x="6080598" y="824535"/>
            <a:ext cx="137322" cy="1124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74A4B08-655B-4DB8-A8D1-A7C57F611337}"/>
              </a:ext>
            </a:extLst>
          </p:cNvPr>
          <p:cNvSpPr txBox="1"/>
          <p:nvPr/>
        </p:nvSpPr>
        <p:spPr>
          <a:xfrm>
            <a:off x="7972654" y="413400"/>
            <a:ext cx="357270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both LGADs connected to same readout channel</a:t>
            </a:r>
            <a:endParaRPr lang="en-SI" sz="2000" b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1DF95D-2980-4FB3-BA66-900F5C82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26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03616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F4B15B-5F5E-4032-9702-0D3C082DC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716" y="1671377"/>
            <a:ext cx="2685740" cy="118684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524A84-9543-47B8-9C9A-CC5D12E6B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2093" y="6422888"/>
            <a:ext cx="7192162" cy="365125"/>
          </a:xfrm>
        </p:spPr>
        <p:txBody>
          <a:bodyPr/>
          <a:lstStyle/>
          <a:p>
            <a:r>
              <a:rPr lang="en-US"/>
              <a:t>B. Hiti: HGTD, F9 Seminar</a:t>
            </a:r>
            <a:endParaRPr lang="LID4096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5EB7B1-CE3D-44D1-A7A8-13590163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TCT-IT method</a:t>
            </a:r>
            <a:endParaRPr lang="en-SI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01AF5DB-FC9D-4E46-BF8A-74151F134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06" y="920461"/>
            <a:ext cx="8483911" cy="4023360"/>
          </a:xfrm>
          <a:ln>
            <a:noFill/>
          </a:ln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Measure collected charge as a function of voltage in LGADs and PIN and determine: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Gain layer depletion voltage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en-US" sz="1600" b="1" baseline="-25000" dirty="0" err="1">
                <a:solidFill>
                  <a:schemeClr val="accent1">
                    <a:lumMod val="75000"/>
                  </a:schemeClr>
                </a:solidFill>
              </a:rPr>
              <a:t>gl</a:t>
            </a:r>
            <a:r>
              <a:rPr lang="en-US" sz="1600" b="1" baseline="-25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en-US" sz="1600" dirty="0">
                <a:solidFill>
                  <a:srgbClr val="FF0000"/>
                </a:solidFill>
              </a:rPr>
              <a:t>onset of observable signal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Sensor depletion voltage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en-US" sz="1600" b="1" baseline="-25000" dirty="0" err="1">
                <a:solidFill>
                  <a:schemeClr val="accent1">
                    <a:lumMod val="75000"/>
                  </a:schemeClr>
                </a:solidFill>
              </a:rPr>
              <a:t>fd</a:t>
            </a:r>
            <a:r>
              <a:rPr lang="en-US" sz="1600" b="1" baseline="-25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rgbClr val="FF2EFF"/>
                </a:solidFill>
              </a:rPr>
              <a:t>– end of sharp signal increase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Gain vs. bias voltage A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en-US" sz="1600" dirty="0">
                <a:solidFill>
                  <a:srgbClr val="0000FF"/>
                </a:solidFill>
              </a:rPr>
              <a:t>ratio of LGAD and PIN collected charge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Interpad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distance –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between both LGADs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Leakage current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These parameters are used to qualify sensor performance/radiation hardness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Indirect method – calibration against other methods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SI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78871B-C0C3-4C58-A744-CC09FA1F6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68" t="4294" b="52432"/>
          <a:stretch/>
        </p:blipFill>
        <p:spPr>
          <a:xfrm>
            <a:off x="9081437" y="3120950"/>
            <a:ext cx="3023936" cy="2438072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381AF6E-3504-42DE-B4EE-CA42E48D15C2}"/>
              </a:ext>
            </a:extLst>
          </p:cNvPr>
          <p:cNvCxnSpPr>
            <a:cxnSpLocks/>
          </p:cNvCxnSpPr>
          <p:nvPr/>
        </p:nvCxnSpPr>
        <p:spPr>
          <a:xfrm>
            <a:off x="9995837" y="2833163"/>
            <a:ext cx="156558" cy="420767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57C2385-55D9-49E6-824E-4E81712081D0}"/>
              </a:ext>
            </a:extLst>
          </p:cNvPr>
          <p:cNvCxnSpPr>
            <a:cxnSpLocks/>
          </p:cNvCxnSpPr>
          <p:nvPr/>
        </p:nvCxnSpPr>
        <p:spPr>
          <a:xfrm flipH="1">
            <a:off x="11271012" y="2850895"/>
            <a:ext cx="180462" cy="45189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5DB205F-69A4-48A9-B2E1-7A480BD8A2E5}"/>
              </a:ext>
            </a:extLst>
          </p:cNvPr>
          <p:cNvCxnSpPr>
            <a:cxnSpLocks/>
          </p:cNvCxnSpPr>
          <p:nvPr/>
        </p:nvCxnSpPr>
        <p:spPr>
          <a:xfrm>
            <a:off x="10154157" y="992738"/>
            <a:ext cx="0" cy="200583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E295C80-C037-433C-A2F8-D7C5E815A759}"/>
              </a:ext>
            </a:extLst>
          </p:cNvPr>
          <p:cNvSpPr txBox="1"/>
          <p:nvPr/>
        </p:nvSpPr>
        <p:spPr>
          <a:xfrm>
            <a:off x="9558879" y="3645818"/>
            <a:ext cx="76774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LGAD1</a:t>
            </a:r>
            <a:endParaRPr lang="en-SI" sz="1600" dirty="0">
              <a:solidFill>
                <a:srgbClr val="0000FF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66A698-E41B-44D3-9235-0681BF6C167C}"/>
              </a:ext>
            </a:extLst>
          </p:cNvPr>
          <p:cNvSpPr txBox="1"/>
          <p:nvPr/>
        </p:nvSpPr>
        <p:spPr>
          <a:xfrm>
            <a:off x="10977371" y="3650786"/>
            <a:ext cx="76774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LGAD2</a:t>
            </a:r>
            <a:endParaRPr lang="en-SI" sz="1600" dirty="0">
              <a:solidFill>
                <a:srgbClr val="0000FF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F43B4A7-CC82-4B91-B18A-49F4DB091B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 t="671" r="54363" b="51228"/>
          <a:stretch/>
        </p:blipFill>
        <p:spPr>
          <a:xfrm>
            <a:off x="34037" y="3429000"/>
            <a:ext cx="4449825" cy="2909439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AB86475-0B53-404F-BDB0-F1E6A6D34591}"/>
              </a:ext>
            </a:extLst>
          </p:cNvPr>
          <p:cNvCxnSpPr/>
          <p:nvPr/>
        </p:nvCxnSpPr>
        <p:spPr>
          <a:xfrm flipH="1">
            <a:off x="1011477" y="5563307"/>
            <a:ext cx="542223" cy="44917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51482A3-BDE3-4CC0-BDA2-C8CAFD290EB4}"/>
              </a:ext>
            </a:extLst>
          </p:cNvPr>
          <p:cNvCxnSpPr>
            <a:cxnSpLocks/>
          </p:cNvCxnSpPr>
          <p:nvPr/>
        </p:nvCxnSpPr>
        <p:spPr>
          <a:xfrm flipH="1">
            <a:off x="1688244" y="4611152"/>
            <a:ext cx="15859" cy="222856"/>
          </a:xfrm>
          <a:prstGeom prst="straightConnector1">
            <a:avLst/>
          </a:prstGeom>
          <a:ln w="19050">
            <a:solidFill>
              <a:srgbClr val="FF2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Date Placeholder 55">
            <a:extLst>
              <a:ext uri="{FF2B5EF4-FFF2-40B4-BE49-F238E27FC236}">
                <a16:creationId xmlns:a16="http://schemas.microsoft.com/office/drawing/2014/main" id="{0A5A813E-8FEC-4B22-988B-DAD988B8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92536"/>
            <a:ext cx="737261" cy="237828"/>
          </a:xfrm>
        </p:spPr>
        <p:txBody>
          <a:bodyPr/>
          <a:lstStyle/>
          <a:p>
            <a:r>
              <a:rPr lang="en-SI"/>
              <a:t>13.02.2024</a:t>
            </a:r>
            <a:endParaRPr lang="LID4096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D122D1B-BD58-472C-86B4-A94BCBF8A48B}"/>
              </a:ext>
            </a:extLst>
          </p:cNvPr>
          <p:cNvSpPr txBox="1"/>
          <p:nvPr/>
        </p:nvSpPr>
        <p:spPr>
          <a:xfrm>
            <a:off x="10448530" y="4873592"/>
            <a:ext cx="48212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PIN</a:t>
            </a:r>
            <a:endParaRPr lang="en-SI" sz="1600" dirty="0">
              <a:solidFill>
                <a:srgbClr val="0000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DB3C5F-B218-46DB-8408-866A13F96FB0}"/>
              </a:ext>
            </a:extLst>
          </p:cNvPr>
          <p:cNvSpPr txBox="1"/>
          <p:nvPr/>
        </p:nvSpPr>
        <p:spPr>
          <a:xfrm rot="16200000">
            <a:off x="8202577" y="3890310"/>
            <a:ext cx="18465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Collected charge (</a:t>
            </a:r>
            <a:r>
              <a:rPr lang="en-US" sz="1400" dirty="0" err="1"/>
              <a:t>a.u</a:t>
            </a:r>
            <a:r>
              <a:rPr lang="en-US" sz="1400" dirty="0"/>
              <a:t>.)</a:t>
            </a:r>
            <a:endParaRPr lang="en-SI" sz="1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203D0AA-EB03-4F1F-ADC7-54356649D3C5}"/>
              </a:ext>
            </a:extLst>
          </p:cNvPr>
          <p:cNvCxnSpPr/>
          <p:nvPr/>
        </p:nvCxnSpPr>
        <p:spPr>
          <a:xfrm flipV="1">
            <a:off x="6419624" y="4439272"/>
            <a:ext cx="247650" cy="98307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6500E97-C03E-4AE0-BC7E-308E7B630D0B}"/>
              </a:ext>
            </a:extLst>
          </p:cNvPr>
          <p:cNvCxnSpPr>
            <a:cxnSpLocks/>
          </p:cNvCxnSpPr>
          <p:nvPr/>
        </p:nvCxnSpPr>
        <p:spPr>
          <a:xfrm>
            <a:off x="10665085" y="2611903"/>
            <a:ext cx="24510" cy="2000634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3E14235-DBC5-4387-9C22-D8C19B9C1DFE}"/>
              </a:ext>
            </a:extLst>
          </p:cNvPr>
          <p:cNvCxnSpPr>
            <a:cxnSpLocks/>
          </p:cNvCxnSpPr>
          <p:nvPr/>
        </p:nvCxnSpPr>
        <p:spPr>
          <a:xfrm>
            <a:off x="9785430" y="1309895"/>
            <a:ext cx="1575813" cy="0"/>
          </a:xfrm>
          <a:prstGeom prst="straightConnector1">
            <a:avLst/>
          </a:prstGeom>
          <a:ln w="28575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333A490-87EF-4E78-8D42-CF17F60EC965}"/>
              </a:ext>
            </a:extLst>
          </p:cNvPr>
          <p:cNvSpPr txBox="1"/>
          <p:nvPr/>
        </p:nvSpPr>
        <p:spPr>
          <a:xfrm>
            <a:off x="9210952" y="1260580"/>
            <a:ext cx="1148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beam direction</a:t>
            </a:r>
            <a:endParaRPr lang="en-SI" sz="1400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FFC823-81EC-4EC1-9E39-C2F66F601E31}"/>
              </a:ext>
            </a:extLst>
          </p:cNvPr>
          <p:cNvSpPr txBox="1"/>
          <p:nvPr/>
        </p:nvSpPr>
        <p:spPr>
          <a:xfrm>
            <a:off x="10669244" y="1020174"/>
            <a:ext cx="1203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5AEE0"/>
                </a:solidFill>
              </a:rPr>
              <a:t>scan direction</a:t>
            </a:r>
            <a:endParaRPr lang="en-SI" sz="1400" dirty="0">
              <a:solidFill>
                <a:srgbClr val="25AEE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0F3071-BD5F-4F63-880A-D2E4E2EC5B69}"/>
              </a:ext>
            </a:extLst>
          </p:cNvPr>
          <p:cNvSpPr txBox="1"/>
          <p:nvPr/>
        </p:nvSpPr>
        <p:spPr>
          <a:xfrm>
            <a:off x="9601871" y="5006941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baseline="-25000" dirty="0" err="1"/>
              <a:t>bias</a:t>
            </a:r>
            <a:r>
              <a:rPr lang="en-US" sz="1200" dirty="0"/>
              <a:t> = 100 V</a:t>
            </a:r>
            <a:endParaRPr lang="en-SI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D92686-61CF-4994-9039-D75A1381454D}"/>
              </a:ext>
            </a:extLst>
          </p:cNvPr>
          <p:cNvSpPr txBox="1"/>
          <p:nvPr/>
        </p:nvSpPr>
        <p:spPr>
          <a:xfrm>
            <a:off x="9361158" y="5661900"/>
            <a:ext cx="2800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charge = signal integral [0, 3 ns]</a:t>
            </a:r>
            <a:endParaRPr lang="en-SI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5CC9DDA-682D-4AF6-A333-E6C2B5EC05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6" t="51021" r="3256" b="878"/>
          <a:stretch/>
        </p:blipFill>
        <p:spPr>
          <a:xfrm>
            <a:off x="4591732" y="3481558"/>
            <a:ext cx="4337554" cy="2836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99051B-F9C6-46B9-80E8-3C5C32F308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3" b="51437"/>
          <a:stretch/>
        </p:blipFill>
        <p:spPr>
          <a:xfrm>
            <a:off x="2561539" y="4439272"/>
            <a:ext cx="2244926" cy="15532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2D2561-59E3-4F2F-9229-A3729D575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27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3102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DF66C4-12CE-42C9-8AF1-6AF65EB3E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193017"/>
            <a:ext cx="4322986" cy="485164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Sample placement: dedicated Al holder with a groove for precise placement</a:t>
            </a:r>
          </a:p>
          <a:p>
            <a:pPr marL="153648" lvl="1" indent="0">
              <a:buNone/>
            </a:pPr>
            <a:r>
              <a:rPr lang="en-US" dirty="0"/>
              <a:t>Precise orientation and known position (simpler &amp; faster measurement preparation)</a:t>
            </a:r>
          </a:p>
          <a:p>
            <a:endParaRPr lang="en-S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98EBF-9F96-42CC-BAF6-9A88F6651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031F0F-D271-4530-92DC-B848371E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47BA4E-8B6E-483A-96E9-4C38CDE9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TCT-IT Quality of Life improvements</a:t>
            </a:r>
            <a:endParaRPr lang="en-S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A25C3-06D7-4BE2-902E-C8C2740714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81"/>
          <a:stretch/>
        </p:blipFill>
        <p:spPr>
          <a:xfrm>
            <a:off x="554769" y="2669503"/>
            <a:ext cx="4225490" cy="2393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B58C67-65C9-4008-992B-17F32C5CA396}"/>
              </a:ext>
            </a:extLst>
          </p:cNvPr>
          <p:cNvSpPr/>
          <p:nvPr/>
        </p:nvSpPr>
        <p:spPr>
          <a:xfrm>
            <a:off x="466825" y="3005604"/>
            <a:ext cx="4764505" cy="1835807"/>
          </a:xfrm>
          <a:prstGeom prst="rect">
            <a:avLst/>
          </a:prstGeom>
          <a:noFill/>
          <a:ln w="38100">
            <a:solidFill>
              <a:srgbClr val="FF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C82D01-CE6F-472B-8EAE-8AD974A1B32A}"/>
              </a:ext>
            </a:extLst>
          </p:cNvPr>
          <p:cNvSpPr txBox="1"/>
          <p:nvPr/>
        </p:nvSpPr>
        <p:spPr>
          <a:xfrm>
            <a:off x="35308" y="3065475"/>
            <a:ext cx="160396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Fixing screw </a:t>
            </a:r>
          </a:p>
          <a:p>
            <a:pPr algn="ctr"/>
            <a:r>
              <a:rPr lang="en-US" dirty="0"/>
              <a:t>+ </a:t>
            </a:r>
          </a:p>
          <a:p>
            <a:pPr algn="ctr"/>
            <a:r>
              <a:rPr lang="en-US" dirty="0"/>
              <a:t>Rubber washer</a:t>
            </a:r>
            <a:endParaRPr lang="en-SI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79C67C-DB05-4AB1-A56D-7DB24599AED5}"/>
              </a:ext>
            </a:extLst>
          </p:cNvPr>
          <p:cNvCxnSpPr/>
          <p:nvPr/>
        </p:nvCxnSpPr>
        <p:spPr>
          <a:xfrm>
            <a:off x="1102093" y="3978864"/>
            <a:ext cx="0" cy="4699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8F0A68-AFEB-48E5-B540-D8E284C81A10}"/>
              </a:ext>
            </a:extLst>
          </p:cNvPr>
          <p:cNvCxnSpPr>
            <a:cxnSpLocks/>
          </p:cNvCxnSpPr>
          <p:nvPr/>
        </p:nvCxnSpPr>
        <p:spPr>
          <a:xfrm flipH="1">
            <a:off x="2459256" y="3108697"/>
            <a:ext cx="181565" cy="114465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0CD225-8798-44EB-B5E0-CD6D4F1091C9}"/>
              </a:ext>
            </a:extLst>
          </p:cNvPr>
          <p:cNvCxnSpPr>
            <a:cxnSpLocks/>
          </p:cNvCxnSpPr>
          <p:nvPr/>
        </p:nvCxnSpPr>
        <p:spPr>
          <a:xfrm flipH="1">
            <a:off x="2658005" y="3051492"/>
            <a:ext cx="54238" cy="117619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1A10C1-E52F-4D6C-B0C2-8F54804A6B2D}"/>
              </a:ext>
            </a:extLst>
          </p:cNvPr>
          <p:cNvCxnSpPr>
            <a:cxnSpLocks/>
          </p:cNvCxnSpPr>
          <p:nvPr/>
        </p:nvCxnSpPr>
        <p:spPr>
          <a:xfrm>
            <a:off x="2809419" y="3108697"/>
            <a:ext cx="901121" cy="114465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E032BE8-82AA-4314-8F64-3B8C0B39EF6A}"/>
              </a:ext>
            </a:extLst>
          </p:cNvPr>
          <p:cNvSpPr txBox="1"/>
          <p:nvPr/>
        </p:nvSpPr>
        <p:spPr>
          <a:xfrm>
            <a:off x="4789811" y="4726688"/>
            <a:ext cx="830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groove</a:t>
            </a:r>
            <a:endParaRPr lang="en-SI" dirty="0">
              <a:solidFill>
                <a:srgbClr val="FF00FF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61B9FC-F134-4B2C-99E5-4E3487512B15}"/>
              </a:ext>
            </a:extLst>
          </p:cNvPr>
          <p:cNvCxnSpPr>
            <a:cxnSpLocks/>
          </p:cNvCxnSpPr>
          <p:nvPr/>
        </p:nvCxnSpPr>
        <p:spPr>
          <a:xfrm>
            <a:off x="2236560" y="4227688"/>
            <a:ext cx="795399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C874F09-409E-4A4E-A196-C0E35B023FE9}"/>
              </a:ext>
            </a:extLst>
          </p:cNvPr>
          <p:cNvSpPr txBox="1"/>
          <p:nvPr/>
        </p:nvSpPr>
        <p:spPr>
          <a:xfrm>
            <a:off x="2101981" y="3797617"/>
            <a:ext cx="149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scan direction</a:t>
            </a:r>
            <a:endParaRPr lang="en-SI" dirty="0">
              <a:solidFill>
                <a:schemeClr val="bg1"/>
              </a:solidFill>
            </a:endParaRPr>
          </a:p>
        </p:txBody>
      </p:sp>
      <p:pic>
        <p:nvPicPr>
          <p:cNvPr id="31" name="Google Shape;211;p30">
            <a:extLst>
              <a:ext uri="{FF2B5EF4-FFF2-40B4-BE49-F238E27FC236}">
                <a16:creationId xmlns:a16="http://schemas.microsoft.com/office/drawing/2014/main" id="{5EDC58EB-91A2-4347-9731-C9C98D27F68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331"/>
          <a:stretch/>
        </p:blipFill>
        <p:spPr>
          <a:xfrm>
            <a:off x="5703233" y="1309035"/>
            <a:ext cx="3528181" cy="198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3;p30">
            <a:extLst>
              <a:ext uri="{FF2B5EF4-FFF2-40B4-BE49-F238E27FC236}">
                <a16:creationId xmlns:a16="http://schemas.microsoft.com/office/drawing/2014/main" id="{AC05A4F2-8C57-4571-9529-5527EFF240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8331"/>
          <a:stretch/>
        </p:blipFill>
        <p:spPr>
          <a:xfrm>
            <a:off x="8894796" y="1309035"/>
            <a:ext cx="3465946" cy="198003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14ABEBE-D526-48F1-A0AA-FC4DC0146DAD}"/>
              </a:ext>
            </a:extLst>
          </p:cNvPr>
          <p:cNvSpPr txBox="1"/>
          <p:nvPr/>
        </p:nvSpPr>
        <p:spPr>
          <a:xfrm>
            <a:off x="6640846" y="1008351"/>
            <a:ext cx="165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Sample in focus</a:t>
            </a:r>
            <a:endParaRPr lang="en-SI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80A28E-CCD0-473E-B1A9-E86F2DE2C6E3}"/>
              </a:ext>
            </a:extLst>
          </p:cNvPr>
          <p:cNvSpPr txBox="1"/>
          <p:nvPr/>
        </p:nvSpPr>
        <p:spPr>
          <a:xfrm>
            <a:off x="9728952" y="990230"/>
            <a:ext cx="2096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Sample out of focus</a:t>
            </a:r>
            <a:endParaRPr lang="en-SI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52F5356-D083-44EA-A669-72BCD02F5D5B}"/>
              </a:ext>
            </a:extLst>
          </p:cNvPr>
          <p:cNvCxnSpPr/>
          <p:nvPr/>
        </p:nvCxnSpPr>
        <p:spPr>
          <a:xfrm>
            <a:off x="5619910" y="990230"/>
            <a:ext cx="0" cy="53624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6CE09DD7-E531-4E51-8167-ADFCA1C1123A}"/>
              </a:ext>
            </a:extLst>
          </p:cNvPr>
          <p:cNvSpPr txBox="1">
            <a:spLocks/>
          </p:cNvSpPr>
          <p:nvPr/>
        </p:nvSpPr>
        <p:spPr>
          <a:xfrm>
            <a:off x="6424967" y="3410471"/>
            <a:ext cx="4982278" cy="99022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Data quality test</a:t>
            </a:r>
            <a:br>
              <a:rPr lang="en-US" b="1" dirty="0"/>
            </a:br>
            <a:r>
              <a:rPr lang="en-US" sz="1800" dirty="0"/>
              <a:t>Automated check that sample is in beam focus</a:t>
            </a:r>
          </a:p>
          <a:p>
            <a:pPr marL="0" indent="0">
              <a:buNone/>
            </a:pPr>
            <a:endParaRPr lang="en-SI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E09D49-F7AA-4FAF-8C81-402109A75D49}"/>
              </a:ext>
            </a:extLst>
          </p:cNvPr>
          <p:cNvSpPr txBox="1"/>
          <p:nvPr/>
        </p:nvSpPr>
        <p:spPr>
          <a:xfrm>
            <a:off x="10440993" y="1448471"/>
            <a:ext cx="175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degraded charge measurement in PIN</a:t>
            </a:r>
            <a:endParaRPr lang="en-SI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E49E4E8-81F0-46B2-88E9-4EDB5691BE98}"/>
              </a:ext>
            </a:extLst>
          </p:cNvPr>
          <p:cNvCxnSpPr>
            <a:cxnSpLocks/>
          </p:cNvCxnSpPr>
          <p:nvPr/>
        </p:nvCxnSpPr>
        <p:spPr>
          <a:xfrm flipH="1">
            <a:off x="10579645" y="1897181"/>
            <a:ext cx="48124" cy="401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B2B886A-630F-4544-A263-DF8F11A11603}"/>
              </a:ext>
            </a:extLst>
          </p:cNvPr>
          <p:cNvCxnSpPr>
            <a:stCxn id="17" idx="3"/>
          </p:cNvCxnSpPr>
          <p:nvPr/>
        </p:nvCxnSpPr>
        <p:spPr>
          <a:xfrm>
            <a:off x="5619910" y="4911354"/>
            <a:ext cx="64982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ontent Placeholder 1">
            <a:extLst>
              <a:ext uri="{FF2B5EF4-FFF2-40B4-BE49-F238E27FC236}">
                <a16:creationId xmlns:a16="http://schemas.microsoft.com/office/drawing/2014/main" id="{9F8ABEE8-B018-4B92-90EF-AA1AD995632A}"/>
              </a:ext>
            </a:extLst>
          </p:cNvPr>
          <p:cNvSpPr txBox="1">
            <a:spLocks/>
          </p:cNvSpPr>
          <p:nvPr/>
        </p:nvSpPr>
        <p:spPr>
          <a:xfrm>
            <a:off x="6008491" y="5229950"/>
            <a:ext cx="4982278" cy="99022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Automated analysis scripts and uploading of results in CERN production database</a:t>
            </a:r>
          </a:p>
          <a:p>
            <a:pPr marL="0" indent="0">
              <a:buNone/>
            </a:pPr>
            <a:endParaRPr lang="en-SI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C8E662-2B54-4516-97B6-6CC96EF6B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28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3414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27A473-AADC-43BE-9AB3-4000C0A55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9420" y="1087655"/>
            <a:ext cx="5755906" cy="5082139"/>
          </a:xfrm>
        </p:spPr>
        <p:txBody>
          <a:bodyPr/>
          <a:lstStyle/>
          <a:p>
            <a:r>
              <a:rPr lang="en-US" dirty="0" err="1"/>
              <a:t>V</a:t>
            </a:r>
            <a:r>
              <a:rPr lang="en-US" baseline="-25000" dirty="0" err="1"/>
              <a:t>gl</a:t>
            </a:r>
            <a:r>
              <a:rPr lang="en-US" dirty="0"/>
              <a:t> as a function of fluence for different wafers</a:t>
            </a:r>
          </a:p>
          <a:p>
            <a:r>
              <a:rPr lang="en-US" dirty="0"/>
              <a:t>Falling consistently with fluence (acceptor removal)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Clear separation between fluences – good sensitivity</a:t>
            </a:r>
            <a:r>
              <a:rPr lang="en-US" dirty="0"/>
              <a:t> </a:t>
            </a:r>
          </a:p>
          <a:p>
            <a:r>
              <a:rPr lang="en-US" dirty="0"/>
              <a:t>Results reasonably consistent between wafers</a:t>
            </a:r>
          </a:p>
          <a:p>
            <a:r>
              <a:rPr lang="en-US" dirty="0">
                <a:solidFill>
                  <a:srgbClr val="00B050"/>
                </a:solidFill>
              </a:rPr>
              <a:t>USTC-IME samples </a:t>
            </a:r>
            <a:r>
              <a:rPr lang="en-US" dirty="0">
                <a:solidFill>
                  <a:schemeClr val="tx1"/>
                </a:solidFill>
              </a:rPr>
              <a:t>do not follow the trend of IHEP-IME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Data comes from first measurements during method commissioning – learning curve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More statistics required when samples available</a:t>
            </a:r>
            <a:endParaRPr lang="en-SI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241326-E909-4729-AABD-0EB442D0D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24383-0939-4AA2-BBA0-C5A3887B2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E81AD5-982E-4392-8406-23FA09F2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TCT-IT Results: </a:t>
            </a:r>
            <a:r>
              <a:rPr lang="en-US" dirty="0" err="1"/>
              <a:t>V</a:t>
            </a:r>
            <a:r>
              <a:rPr lang="en-US" baseline="-25000" dirty="0" err="1"/>
              <a:t>gl</a:t>
            </a:r>
            <a:endParaRPr lang="en-SI" baseline="-250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ED8BE94-CE8F-448F-B53C-93C6863524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9565987"/>
              </p:ext>
            </p:extLst>
          </p:nvPr>
        </p:nvGraphicFramePr>
        <p:xfrm>
          <a:off x="-26880" y="1001028"/>
          <a:ext cx="6314172" cy="4811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8A389-BC3E-4622-A409-C053A7DB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29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02383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F2E7C-33E0-45EE-A738-E3BDB021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529B1-3DCE-4999-93EF-EC091D45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D30E38-AD08-45A6-ABE9-8364EC9E00ED}"/>
              </a:ext>
            </a:extLst>
          </p:cNvPr>
          <p:cNvSpPr txBox="1"/>
          <p:nvPr/>
        </p:nvSpPr>
        <p:spPr>
          <a:xfrm>
            <a:off x="2879558" y="2782669"/>
            <a:ext cx="5834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Part 1: </a:t>
            </a:r>
            <a:r>
              <a:rPr lang="en-US" sz="3600" i="1" dirty="0"/>
              <a:t>ATLAS-HGTD at HL-LHC</a:t>
            </a:r>
            <a:endParaRPr lang="en-SI" sz="3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C39A15-7BF1-4BAB-A98B-31D7092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79674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C37FD0-AC84-48AD-AB04-C700EE26F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097" y="1597446"/>
            <a:ext cx="4925350" cy="4023360"/>
          </a:xfrm>
        </p:spPr>
        <p:txBody>
          <a:bodyPr>
            <a:normAutofit/>
          </a:bodyPr>
          <a:lstStyle/>
          <a:p>
            <a:r>
              <a:rPr lang="en-US" dirty="0"/>
              <a:t>LGAD Gain at 100 V (= fixed voltage)</a:t>
            </a:r>
          </a:p>
          <a:p>
            <a:r>
              <a:rPr lang="en-US" dirty="0"/>
              <a:t>Falling consistently with fluence (due to smaller </a:t>
            </a:r>
            <a:r>
              <a:rPr lang="en-US" dirty="0" err="1"/>
              <a:t>V</a:t>
            </a:r>
            <a:r>
              <a:rPr lang="en-US" baseline="-25000" dirty="0" err="1"/>
              <a:t>gl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Relatively good separation between fluences – sensitivity  </a:t>
            </a:r>
          </a:p>
          <a:p>
            <a:r>
              <a:rPr lang="en-US" dirty="0"/>
              <a:t>More statistics needed for fluences ≥ 2.5e15 to determine measurement uncertainty</a:t>
            </a:r>
          </a:p>
          <a:p>
            <a:r>
              <a:rPr lang="en-US" dirty="0"/>
              <a:t>More statistics required, especially with USTC-IME</a:t>
            </a:r>
            <a:endParaRPr lang="en-S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CEDE27-86B4-4281-AA64-1A603AD34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11896-65C0-42D0-89F2-13B453CE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A0D598-B04D-4DC4-8556-50CFBDAA9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TCT-IT Results: Gain</a:t>
            </a:r>
            <a:endParaRPr lang="en-SI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1E319E4-94D0-4550-986C-6651EF83D0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9690351"/>
              </p:ext>
            </p:extLst>
          </p:nvPr>
        </p:nvGraphicFramePr>
        <p:xfrm>
          <a:off x="-182365" y="752510"/>
          <a:ext cx="6689041" cy="5252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1564609-40BE-425B-B43C-B6D220CB15E1}"/>
              </a:ext>
            </a:extLst>
          </p:cNvPr>
          <p:cNvSpPr txBox="1"/>
          <p:nvPr/>
        </p:nvSpPr>
        <p:spPr>
          <a:xfrm>
            <a:off x="737261" y="1213642"/>
            <a:ext cx="829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0e14</a:t>
            </a:r>
          </a:p>
          <a:p>
            <a:r>
              <a:rPr lang="en-US" dirty="0">
                <a:solidFill>
                  <a:srgbClr val="0000FF"/>
                </a:solidFill>
              </a:rPr>
              <a:t>13 </a:t>
            </a:r>
            <a:r>
              <a:rPr lang="en-US" dirty="0"/>
              <a:t>- </a:t>
            </a:r>
            <a:r>
              <a:rPr lang="en-US" dirty="0">
                <a:solidFill>
                  <a:srgbClr val="FF0000"/>
                </a:solidFill>
              </a:rPr>
              <a:t>20</a:t>
            </a:r>
            <a:endParaRPr lang="en-SI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F755AE-1FAE-4C5A-A64C-7C34D4477F63}"/>
              </a:ext>
            </a:extLst>
          </p:cNvPr>
          <p:cNvCxnSpPr/>
          <p:nvPr/>
        </p:nvCxnSpPr>
        <p:spPr>
          <a:xfrm flipV="1">
            <a:off x="737261" y="1392903"/>
            <a:ext cx="0" cy="423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5DF6-9EAC-46C5-8EC4-EB328AB55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30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04186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B53F51F-3D12-40BA-B162-570751293D33}"/>
              </a:ext>
            </a:extLst>
          </p:cNvPr>
          <p:cNvSpPr/>
          <p:nvPr/>
        </p:nvSpPr>
        <p:spPr>
          <a:xfrm>
            <a:off x="5281171" y="1588167"/>
            <a:ext cx="6047844" cy="21753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D10B38-AA7D-403D-9877-942CD4658070}"/>
              </a:ext>
            </a:extLst>
          </p:cNvPr>
          <p:cNvSpPr/>
          <p:nvPr/>
        </p:nvSpPr>
        <p:spPr>
          <a:xfrm>
            <a:off x="94466" y="1934678"/>
            <a:ext cx="5045425" cy="43471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6A1CC5-703B-430A-9F57-852F93A14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06" y="1041446"/>
            <a:ext cx="10722543" cy="4775107"/>
          </a:xfrm>
        </p:spPr>
        <p:txBody>
          <a:bodyPr>
            <a:normAutofit/>
          </a:bodyPr>
          <a:lstStyle/>
          <a:p>
            <a:r>
              <a:rPr lang="en-US" sz="1800" dirty="0"/>
              <a:t>Extensive setup validation studies during TCT-IT commissioning to evaluate systematic effects</a:t>
            </a:r>
          </a:p>
          <a:p>
            <a:r>
              <a:rPr lang="en-US" sz="1800" dirty="0"/>
              <a:t>No nasty systematic effects found</a:t>
            </a:r>
            <a:endParaRPr lang="en-SI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320BD2-89F9-4B46-964B-5FBEC3CC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41271-C442-428C-8CD5-BC381F8F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911E5F-8ED7-4A00-AB1A-62F0C251B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IT: systematic effects</a:t>
            </a:r>
            <a:endParaRPr lang="en-SI" dirty="0"/>
          </a:p>
        </p:txBody>
      </p:sp>
      <p:pic>
        <p:nvPicPr>
          <p:cNvPr id="6" name="Google Shape;244;p35" descr="https://lh7-us.googleusercontent.com/QOKBAYvcl9Cr44gmUQpak8O4LjL9yL_-0Z2pqNTcuMLUYyhp7GzPh9Ne5tZbX_iQ1J9AoujoBVreJZ23FKNDHtbL6u2aETmzWSZ31Ouf2xKD06wfsbyIaLZbw5YE-r5ttDU1rri4n87URLkp5DKn6MCMzA=s2048">
            <a:extLst>
              <a:ext uri="{FF2B5EF4-FFF2-40B4-BE49-F238E27FC236}">
                <a16:creationId xmlns:a16="http://schemas.microsoft.com/office/drawing/2014/main" id="{FCA66C80-560B-4F3A-A85C-735308E84DB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142" y="2325408"/>
            <a:ext cx="3259327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0;p30">
            <a:extLst>
              <a:ext uri="{FF2B5EF4-FFF2-40B4-BE49-F238E27FC236}">
                <a16:creationId xmlns:a16="http://schemas.microsoft.com/office/drawing/2014/main" id="{36834AD8-FDED-4B50-BD08-E3CC133B948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453" y="3761864"/>
            <a:ext cx="341750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6166B5-F217-4AB8-B8B4-D4684BB66389}"/>
              </a:ext>
            </a:extLst>
          </p:cNvPr>
          <p:cNvSpPr txBox="1"/>
          <p:nvPr/>
        </p:nvSpPr>
        <p:spPr>
          <a:xfrm rot="16200000">
            <a:off x="-452799" y="3329996"/>
            <a:ext cx="14638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Gain @ 100 V</a:t>
            </a:r>
            <a:endParaRPr lang="en-SI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D79EDB-A2B4-4D73-832C-7ACB312FA12D}"/>
              </a:ext>
            </a:extLst>
          </p:cNvPr>
          <p:cNvSpPr txBox="1"/>
          <p:nvPr/>
        </p:nvSpPr>
        <p:spPr>
          <a:xfrm rot="16200000">
            <a:off x="1042383" y="4837198"/>
            <a:ext cx="7921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Vgl</a:t>
            </a:r>
            <a:r>
              <a:rPr lang="en-US" dirty="0"/>
              <a:t> (V)</a:t>
            </a:r>
            <a:endParaRPr lang="en-S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5871F-E4F8-49F0-AB2E-A9D54C0E6165}"/>
              </a:ext>
            </a:extLst>
          </p:cNvPr>
          <p:cNvSpPr txBox="1"/>
          <p:nvPr/>
        </p:nvSpPr>
        <p:spPr>
          <a:xfrm>
            <a:off x="548640" y="2021077"/>
            <a:ext cx="390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Temperature dependence [-30°C, 20°C] </a:t>
            </a:r>
            <a:endParaRPr lang="en-SI" b="1" dirty="0"/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3B07BBB8-8544-48E8-8F60-DCAE2CDEF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162761"/>
              </p:ext>
            </p:extLst>
          </p:nvPr>
        </p:nvGraphicFramePr>
        <p:xfrm>
          <a:off x="5783077" y="2181880"/>
          <a:ext cx="4905680" cy="125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711">
                  <a:extLst>
                    <a:ext uri="{9D8B030D-6E8A-4147-A177-3AD203B41FA5}">
                      <a16:colId xmlns:a16="http://schemas.microsoft.com/office/drawing/2014/main" val="845651482"/>
                    </a:ext>
                  </a:extLst>
                </a:gridCol>
                <a:gridCol w="850437">
                  <a:extLst>
                    <a:ext uri="{9D8B030D-6E8A-4147-A177-3AD203B41FA5}">
                      <a16:colId xmlns:a16="http://schemas.microsoft.com/office/drawing/2014/main" val="4116926218"/>
                    </a:ext>
                  </a:extLst>
                </a:gridCol>
                <a:gridCol w="1327876">
                  <a:extLst>
                    <a:ext uri="{9D8B030D-6E8A-4147-A177-3AD203B41FA5}">
                      <a16:colId xmlns:a16="http://schemas.microsoft.com/office/drawing/2014/main" val="3027061656"/>
                    </a:ext>
                  </a:extLst>
                </a:gridCol>
                <a:gridCol w="1275656">
                  <a:extLst>
                    <a:ext uri="{9D8B030D-6E8A-4147-A177-3AD203B41FA5}">
                      <a16:colId xmlns:a16="http://schemas.microsoft.com/office/drawing/2014/main" val="2482969600"/>
                    </a:ext>
                  </a:extLst>
                </a:gridCol>
              </a:tblGrid>
              <a:tr h="311827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Sample</a:t>
                      </a:r>
                      <a:endParaRPr lang="en-SI" sz="1500" dirty="0">
                        <a:solidFill>
                          <a:schemeClr val="tx1"/>
                        </a:solidFill>
                      </a:endParaRPr>
                    </a:p>
                  </a:txBody>
                  <a:tcPr marL="85044" marR="85044" marT="42522" marB="42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T (K)</a:t>
                      </a:r>
                      <a:endParaRPr lang="en-SI" sz="1500" dirty="0">
                        <a:solidFill>
                          <a:schemeClr val="tx1"/>
                        </a:solidFill>
                      </a:endParaRPr>
                    </a:p>
                  </a:txBody>
                  <a:tcPr marL="85044" marR="85044" marT="42522" marB="42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chemeClr val="tx1"/>
                          </a:solidFill>
                        </a:rPr>
                        <a:t>Vgl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 (V)</a:t>
                      </a:r>
                      <a:endParaRPr lang="en-SI" sz="1500" dirty="0">
                        <a:solidFill>
                          <a:schemeClr val="tx1"/>
                        </a:solidFill>
                      </a:endParaRPr>
                    </a:p>
                  </a:txBody>
                  <a:tcPr marL="85044" marR="85044" marT="42522" marB="42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Gain at 100 V</a:t>
                      </a:r>
                      <a:endParaRPr lang="en-SI" sz="1500" dirty="0">
                        <a:solidFill>
                          <a:schemeClr val="tx1"/>
                        </a:solidFill>
                      </a:endParaRPr>
                    </a:p>
                  </a:txBody>
                  <a:tcPr marL="85044" marR="85044" marT="42522" marB="42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544507"/>
                  </a:ext>
                </a:extLst>
              </a:tr>
              <a:tr h="31182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V1R2-21_1.5e15</a:t>
                      </a:r>
                      <a:endParaRPr lang="en-SI" sz="1500" dirty="0">
                        <a:solidFill>
                          <a:schemeClr val="tx1"/>
                        </a:solidFill>
                      </a:endParaRPr>
                    </a:p>
                  </a:txBody>
                  <a:tcPr marL="85044" marR="85044" marT="42522" marB="425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293 </a:t>
                      </a:r>
                      <a:endParaRPr lang="en-SI" sz="1500" dirty="0"/>
                    </a:p>
                  </a:txBody>
                  <a:tcPr marL="85044" marR="85044" marT="42522" marB="425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18.1 / 18.2</a:t>
                      </a:r>
                      <a:endParaRPr lang="en-SI" sz="1500" dirty="0"/>
                    </a:p>
                  </a:txBody>
                  <a:tcPr marL="85044" marR="85044" marT="42522" marB="42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4.2/4.1</a:t>
                      </a:r>
                      <a:endParaRPr lang="en-SI" sz="1500" dirty="0"/>
                    </a:p>
                  </a:txBody>
                  <a:tcPr marL="85044" marR="85044" marT="42522" marB="42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895725"/>
                  </a:ext>
                </a:extLst>
              </a:tr>
              <a:tr h="311827">
                <a:tc vMerge="1">
                  <a:txBody>
                    <a:bodyPr/>
                    <a:lstStyle/>
                    <a:p>
                      <a:endParaRPr lang="en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18.3 / 18.3</a:t>
                      </a:r>
                      <a:endParaRPr lang="en-SI" sz="1500" dirty="0"/>
                    </a:p>
                  </a:txBody>
                  <a:tcPr marL="85044" marR="85044" marT="42522" marB="42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4.1/4.2</a:t>
                      </a:r>
                      <a:endParaRPr lang="en-SI" sz="1500" dirty="0"/>
                    </a:p>
                  </a:txBody>
                  <a:tcPr marL="85044" marR="85044" marT="42522" marB="42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226452"/>
                  </a:ext>
                </a:extLst>
              </a:tr>
              <a:tr h="311827">
                <a:tc vMerge="1">
                  <a:txBody>
                    <a:bodyPr/>
                    <a:lstStyle/>
                    <a:p>
                      <a:endParaRPr lang="en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18.4 / 18.4</a:t>
                      </a:r>
                      <a:endParaRPr lang="en-SI" sz="1500" dirty="0"/>
                    </a:p>
                  </a:txBody>
                  <a:tcPr marL="85044" marR="85044" marT="42522" marB="42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4.2/4.2</a:t>
                      </a:r>
                      <a:endParaRPr lang="en-SI" sz="1500" dirty="0"/>
                    </a:p>
                  </a:txBody>
                  <a:tcPr marL="85044" marR="85044" marT="42522" marB="42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40505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B84E5D4-F3E3-42F8-9A77-7D4533115501}"/>
              </a:ext>
            </a:extLst>
          </p:cNvPr>
          <p:cNvSpPr txBox="1"/>
          <p:nvPr/>
        </p:nvSpPr>
        <p:spPr>
          <a:xfrm>
            <a:off x="6115149" y="1723557"/>
            <a:ext cx="3037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Reproducibility (3× same test)</a:t>
            </a:r>
            <a:endParaRPr lang="en-SI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EB8B7C-BAA7-4541-BA30-A0E0ACC54F5F}"/>
              </a:ext>
            </a:extLst>
          </p:cNvPr>
          <p:cNvSpPr/>
          <p:nvPr/>
        </p:nvSpPr>
        <p:spPr>
          <a:xfrm>
            <a:off x="5423845" y="3761864"/>
            <a:ext cx="6047844" cy="2599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B1A414-45DA-4E2E-98E1-8DE9EBD65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487" y="4427827"/>
            <a:ext cx="2550694" cy="20298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916550-7740-41FD-B035-B99B21705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4176" y="4405992"/>
            <a:ext cx="2550694" cy="20949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B72BA7-1629-4DBE-B3FD-76C443A1CC86}"/>
              </a:ext>
            </a:extLst>
          </p:cNvPr>
          <p:cNvSpPr txBox="1"/>
          <p:nvPr/>
        </p:nvSpPr>
        <p:spPr>
          <a:xfrm>
            <a:off x="6348444" y="4228024"/>
            <a:ext cx="6735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 °C</a:t>
            </a:r>
            <a:endParaRPr lang="en-SI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C08AEB-3173-461E-9B6E-EECB4FFB87CD}"/>
              </a:ext>
            </a:extLst>
          </p:cNvPr>
          <p:cNvSpPr txBox="1"/>
          <p:nvPr/>
        </p:nvSpPr>
        <p:spPr>
          <a:xfrm>
            <a:off x="8829082" y="4215288"/>
            <a:ext cx="7441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-30 °C</a:t>
            </a:r>
            <a:endParaRPr lang="en-SI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55898E-1096-4727-9A57-BEBED2A07D60}"/>
              </a:ext>
            </a:extLst>
          </p:cNvPr>
          <p:cNvSpPr txBox="1"/>
          <p:nvPr/>
        </p:nvSpPr>
        <p:spPr>
          <a:xfrm>
            <a:off x="6685235" y="4753837"/>
            <a:ext cx="81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LGAD2</a:t>
            </a:r>
            <a:endParaRPr lang="en-SI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25517B-A2CA-47EA-AE69-A4DFC113B4CF}"/>
              </a:ext>
            </a:extLst>
          </p:cNvPr>
          <p:cNvSpPr txBox="1"/>
          <p:nvPr/>
        </p:nvSpPr>
        <p:spPr>
          <a:xfrm>
            <a:off x="6676570" y="5662737"/>
            <a:ext cx="81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LGAD1</a:t>
            </a:r>
            <a:endParaRPr lang="en-SI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70C4C6-E403-4D0C-B028-3ED7F49CF4CF}"/>
              </a:ext>
            </a:extLst>
          </p:cNvPr>
          <p:cNvSpPr txBox="1"/>
          <p:nvPr/>
        </p:nvSpPr>
        <p:spPr>
          <a:xfrm>
            <a:off x="6860723" y="5205107"/>
            <a:ext cx="447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gap</a:t>
            </a:r>
            <a:endParaRPr lang="en-SI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FBD2F7-0ED1-4209-99FF-F8BAFFDD2CD9}"/>
              </a:ext>
            </a:extLst>
          </p:cNvPr>
          <p:cNvSpPr txBox="1"/>
          <p:nvPr/>
        </p:nvSpPr>
        <p:spPr>
          <a:xfrm>
            <a:off x="5696525" y="3849684"/>
            <a:ext cx="359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Mechanical shifts with temperature</a:t>
            </a:r>
            <a:endParaRPr lang="en-SI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85D2CE-516A-4A00-882B-79AA34FB5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31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0406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39CA15-F097-4776-B974-E7AD4D4C7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7B8BC2-3D92-4AE6-A480-9804EB688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249C6F-6786-4DA4-BC3E-099CB71B2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90</a:t>
            </a:r>
            <a:r>
              <a:rPr lang="en-US" dirty="0"/>
              <a:t>Sr measurements</a:t>
            </a:r>
            <a:endParaRPr lang="en-S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74FE18-01CA-4353-8658-A7C71743C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744" y="1623515"/>
            <a:ext cx="6739418" cy="3217992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F58E5B9-19E8-473F-9B9D-F909A2B3AEDE}"/>
              </a:ext>
            </a:extLst>
          </p:cNvPr>
          <p:cNvSpPr txBox="1">
            <a:spLocks/>
          </p:cNvSpPr>
          <p:nvPr/>
        </p:nvSpPr>
        <p:spPr>
          <a:xfrm>
            <a:off x="139568" y="1282030"/>
            <a:ext cx="5107824" cy="4654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TCT-IT not directly measuring </a:t>
            </a:r>
            <a:r>
              <a:rPr lang="en-US" b="1" dirty="0"/>
              <a:t>MIP charge</a:t>
            </a:r>
            <a:r>
              <a:rPr lang="en-US" dirty="0"/>
              <a:t> and </a:t>
            </a:r>
            <a:r>
              <a:rPr lang="en-US" b="1" dirty="0"/>
              <a:t>time resolution</a:t>
            </a:r>
            <a:r>
              <a:rPr lang="en-US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Charge Collection and Time Resolution measured with Sr90 and used for TCT-IT calibration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Sr90 is a pure </a:t>
            </a:r>
            <a:r>
              <a:rPr lang="el-GR" sz="1600" dirty="0">
                <a:solidFill>
                  <a:schemeClr val="accent1">
                    <a:lumMod val="75000"/>
                  </a:schemeClr>
                </a:solidFill>
              </a:rPr>
              <a:t>β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emitter – laboratory MIP source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Setup with two LGADs (time reference and DUT)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DUT cooled to –30° C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Trigger on reference LGAD + PMT (“MIP” selection)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DUT not part of the trigger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Up to 2 measurements per day, relatively time consuming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In production will only be used for diagnostics of problematic wafers / occasional calibration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481ED-9533-4ABA-974D-46099C45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32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64317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8DDE51C-08B0-4EF2-ABEC-94F76AD75886}"/>
              </a:ext>
            </a:extLst>
          </p:cNvPr>
          <p:cNvGraphicFramePr>
            <a:graphicFrameLocks/>
          </p:cNvGraphicFramePr>
          <p:nvPr/>
        </p:nvGraphicFramePr>
        <p:xfrm>
          <a:off x="0" y="1057201"/>
          <a:ext cx="5852627" cy="3474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A34411-262D-42F7-B3A1-89652316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FDF78B-959F-49EC-B978-315DA90E2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C5519F-902B-46C8-8DCD-00CDF533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Sr90 results: charge and time resolution</a:t>
            </a:r>
            <a:endParaRPr lang="en-SI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8B065C2-94AE-48DC-AFF3-F70D9F1980FC}"/>
              </a:ext>
            </a:extLst>
          </p:cNvPr>
          <p:cNvGraphicFramePr>
            <a:graphicFrameLocks/>
          </p:cNvGraphicFramePr>
          <p:nvPr/>
        </p:nvGraphicFramePr>
        <p:xfrm>
          <a:off x="6368375" y="1030862"/>
          <a:ext cx="5436000" cy="35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B724F74-D73D-4AC4-9C98-22D3A71B3F1A}"/>
              </a:ext>
            </a:extLst>
          </p:cNvPr>
          <p:cNvSpPr/>
          <p:nvPr/>
        </p:nvSpPr>
        <p:spPr>
          <a:xfrm>
            <a:off x="737261" y="3639493"/>
            <a:ext cx="3250915" cy="280657"/>
          </a:xfrm>
          <a:prstGeom prst="rect">
            <a:avLst/>
          </a:prstGeom>
          <a:solidFill>
            <a:schemeClr val="bg1">
              <a:lumMod val="6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79477A-163C-4C41-8225-1523F7768034}"/>
              </a:ext>
            </a:extLst>
          </p:cNvPr>
          <p:cNvSpPr/>
          <p:nvPr/>
        </p:nvSpPr>
        <p:spPr>
          <a:xfrm>
            <a:off x="3979124" y="1477046"/>
            <a:ext cx="307757" cy="2443104"/>
          </a:xfrm>
          <a:prstGeom prst="rect">
            <a:avLst/>
          </a:prstGeom>
          <a:solidFill>
            <a:schemeClr val="bg1">
              <a:lumMod val="6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A61CCC-EAD5-4224-9963-E497B718488E}"/>
              </a:ext>
            </a:extLst>
          </p:cNvPr>
          <p:cNvSpPr/>
          <p:nvPr/>
        </p:nvSpPr>
        <p:spPr>
          <a:xfrm>
            <a:off x="7128612" y="1474274"/>
            <a:ext cx="3055601" cy="658282"/>
          </a:xfrm>
          <a:prstGeom prst="rect">
            <a:avLst/>
          </a:prstGeom>
          <a:solidFill>
            <a:schemeClr val="bg1">
              <a:lumMod val="6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2909A-7B4D-4F65-805C-478B324C9A5F}"/>
              </a:ext>
            </a:extLst>
          </p:cNvPr>
          <p:cNvSpPr/>
          <p:nvPr/>
        </p:nvSpPr>
        <p:spPr>
          <a:xfrm>
            <a:off x="10184214" y="1474274"/>
            <a:ext cx="262647" cy="2355342"/>
          </a:xfrm>
          <a:prstGeom prst="rect">
            <a:avLst/>
          </a:prstGeom>
          <a:solidFill>
            <a:schemeClr val="bg1">
              <a:lumMod val="6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4ACD8FA-C8C0-48DF-96F1-1FE84849007A}"/>
              </a:ext>
            </a:extLst>
          </p:cNvPr>
          <p:cNvSpPr txBox="1">
            <a:spLocks/>
          </p:cNvSpPr>
          <p:nvPr/>
        </p:nvSpPr>
        <p:spPr>
          <a:xfrm>
            <a:off x="777959" y="4627980"/>
            <a:ext cx="10550976" cy="162700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Results between wafers and manufacturers very similar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(do not see the discrepancy from TCT-IT)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Same sample measured first at JSI, then IHEP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excellent agreement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u="sng" dirty="0"/>
              <a:t>HGTD Preproduction: Collected charge and time resolution well within specifications even at EOL fluence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22B106-DAE8-4FC4-A9F1-55DD39FF8AA9}"/>
              </a:ext>
            </a:extLst>
          </p:cNvPr>
          <p:cNvSpPr/>
          <p:nvPr/>
        </p:nvSpPr>
        <p:spPr>
          <a:xfrm>
            <a:off x="4602662" y="1147136"/>
            <a:ext cx="1926077" cy="728703"/>
          </a:xfrm>
          <a:prstGeom prst="rect">
            <a:avLst/>
          </a:prstGeom>
          <a:solidFill>
            <a:schemeClr val="bg1">
              <a:lumMod val="6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operational regime outside specifications (4 </a:t>
            </a:r>
            <a:r>
              <a:rPr lang="en-US" sz="1400" dirty="0" err="1">
                <a:solidFill>
                  <a:schemeClr val="tx1"/>
                </a:solidFill>
              </a:rPr>
              <a:t>fC</a:t>
            </a:r>
            <a:r>
              <a:rPr lang="en-US" sz="1400" dirty="0">
                <a:solidFill>
                  <a:schemeClr val="tx1"/>
                </a:solidFill>
              </a:rPr>
              <a:t>, 50 </a:t>
            </a:r>
            <a:r>
              <a:rPr lang="en-US" sz="1400" dirty="0" err="1">
                <a:solidFill>
                  <a:schemeClr val="tx1"/>
                </a:solidFill>
              </a:rPr>
              <a:t>ps</a:t>
            </a:r>
            <a:r>
              <a:rPr lang="en-US" sz="1400" dirty="0">
                <a:solidFill>
                  <a:schemeClr val="tx1"/>
                </a:solidFill>
              </a:rPr>
              <a:t>, 550 V)</a:t>
            </a:r>
            <a:endParaRPr lang="en-SI" sz="14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E13351-4A31-4437-9F93-DEC364B98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33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37771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6E961B-9BD8-4AFA-9A17-EB6936C162C6}"/>
              </a:ext>
            </a:extLst>
          </p:cNvPr>
          <p:cNvSpPr/>
          <p:nvPr/>
        </p:nvSpPr>
        <p:spPr>
          <a:xfrm>
            <a:off x="869513" y="4820653"/>
            <a:ext cx="5125453" cy="14749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97C1BE-EF56-45A3-861F-A800CED8D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910" y="1041446"/>
            <a:ext cx="10058400" cy="7615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Excellent performance of all wafers up to now. How do we know what IT failure will look like?</a:t>
            </a:r>
          </a:p>
          <a:p>
            <a:pPr marL="0" indent="0">
              <a:buNone/>
            </a:pPr>
            <a:r>
              <a:rPr lang="en-US" sz="1800" b="1" dirty="0">
                <a:sym typeface="Wingdings" panose="05000000000000000000" pitchFamily="2" charset="2"/>
              </a:rPr>
              <a:t> Sample irradiation above EOL fluence: </a:t>
            </a:r>
            <a:r>
              <a:rPr lang="en-US" sz="1800" b="1" dirty="0"/>
              <a:t>3e15, 3.5e15 </a:t>
            </a:r>
            <a:r>
              <a:rPr lang="en-US" sz="1800" b="1" dirty="0" err="1"/>
              <a:t>n</a:t>
            </a:r>
            <a:r>
              <a:rPr lang="en-US" sz="1800" b="1" baseline="-25000" dirty="0" err="1"/>
              <a:t>eq</a:t>
            </a:r>
            <a:r>
              <a:rPr lang="en-US" sz="1800" b="1" dirty="0"/>
              <a:t>/cm</a:t>
            </a:r>
            <a:r>
              <a:rPr lang="en-US" sz="1800" b="1" baseline="30000" dirty="0"/>
              <a:t>2</a:t>
            </a:r>
            <a:endParaRPr lang="en-US" sz="1800" b="1" baseline="30000" dirty="0">
              <a:sym typeface="Wingdings" panose="05000000000000000000" pitchFamily="2" charset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A33408-58B2-4EF8-89CF-FD1F4FEE0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582CD-9993-46D2-BCF2-35EF5F14C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5CE464-FAD6-4139-9F0D-17273B5F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949" y="-679341"/>
            <a:ext cx="10499694" cy="1450757"/>
          </a:xfrm>
        </p:spPr>
        <p:txBody>
          <a:bodyPr/>
          <a:lstStyle/>
          <a:p>
            <a:r>
              <a:rPr lang="en-US" dirty="0"/>
              <a:t>Sr90 results at extreme fluences (3e15, 3.5e15)</a:t>
            </a:r>
            <a:endParaRPr lang="en-S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EB1622-07D7-48F9-AEBB-EA792CF15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538" y="1884896"/>
            <a:ext cx="3507221" cy="27455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4E64EB-F0EE-4F26-B5D4-9ED9E1B9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416" y="1685290"/>
            <a:ext cx="4144540" cy="307409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5372EDF-0B14-4B98-8051-60BA398E6A4F}"/>
              </a:ext>
            </a:extLst>
          </p:cNvPr>
          <p:cNvSpPr/>
          <p:nvPr/>
        </p:nvSpPr>
        <p:spPr>
          <a:xfrm>
            <a:off x="7095926" y="3753094"/>
            <a:ext cx="230660" cy="2059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85AD31-3E7A-424B-AA99-7DC9BE93C262}"/>
              </a:ext>
            </a:extLst>
          </p:cNvPr>
          <p:cNvSpPr/>
          <p:nvPr/>
        </p:nvSpPr>
        <p:spPr>
          <a:xfrm>
            <a:off x="7441476" y="3827276"/>
            <a:ext cx="230660" cy="2059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EE91D2E-0E19-4C00-A023-D6FB78E806F2}"/>
              </a:ext>
            </a:extLst>
          </p:cNvPr>
          <p:cNvSpPr/>
          <p:nvPr/>
        </p:nvSpPr>
        <p:spPr>
          <a:xfrm>
            <a:off x="10788565" y="3143992"/>
            <a:ext cx="230660" cy="2059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B1EBB2-879E-4756-AFB9-92F398DCB782}"/>
              </a:ext>
            </a:extLst>
          </p:cNvPr>
          <p:cNvSpPr/>
          <p:nvPr/>
        </p:nvSpPr>
        <p:spPr>
          <a:xfrm>
            <a:off x="11074256" y="3105706"/>
            <a:ext cx="289463" cy="4275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CBF669-F3AA-4732-A69F-E6E49B6CDFBE}"/>
              </a:ext>
            </a:extLst>
          </p:cNvPr>
          <p:cNvCxnSpPr>
            <a:cxnSpLocks/>
          </p:cNvCxnSpPr>
          <p:nvPr/>
        </p:nvCxnSpPr>
        <p:spPr>
          <a:xfrm>
            <a:off x="5146722" y="3710560"/>
            <a:ext cx="27484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ABA39B-54E2-4019-B5FE-14AC18D412D2}"/>
              </a:ext>
            </a:extLst>
          </p:cNvPr>
          <p:cNvCxnSpPr/>
          <p:nvPr/>
        </p:nvCxnSpPr>
        <p:spPr>
          <a:xfrm>
            <a:off x="8829165" y="3282713"/>
            <a:ext cx="25073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C3FDAED6-0439-4A13-A7C8-5E9CD21527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4528315"/>
              </p:ext>
            </p:extLst>
          </p:nvPr>
        </p:nvGraphicFramePr>
        <p:xfrm>
          <a:off x="44823" y="1845006"/>
          <a:ext cx="4930323" cy="2731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45D7882E-5EAE-4077-9500-9D919F0BA825}"/>
              </a:ext>
            </a:extLst>
          </p:cNvPr>
          <p:cNvSpPr txBox="1">
            <a:spLocks/>
          </p:cNvSpPr>
          <p:nvPr/>
        </p:nvSpPr>
        <p:spPr>
          <a:xfrm>
            <a:off x="931910" y="4861374"/>
            <a:ext cx="5119204" cy="1369835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Collected charge just above 4 </a:t>
            </a:r>
            <a:r>
              <a:rPr lang="en-US" sz="1800" dirty="0" err="1"/>
              <a:t>fC</a:t>
            </a:r>
            <a:r>
              <a:rPr lang="en-US" sz="1800" dirty="0"/>
              <a:t> at 550 V</a:t>
            </a:r>
          </a:p>
          <a:p>
            <a:r>
              <a:rPr lang="en-US" sz="1800" dirty="0"/>
              <a:t>This indicates rough acceptance criteria in TCT-IT:</a:t>
            </a:r>
          </a:p>
          <a:p>
            <a:pPr lvl="1"/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Vgl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&gt; 17 V @ 2.5e15 	(for IHEP-IME)</a:t>
            </a:r>
          </a:p>
          <a:p>
            <a:pPr lvl="1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Gain(100 V) &gt; 3 @ 2.5e15 	(for IHEP-IME)</a:t>
            </a:r>
            <a:endParaRPr lang="en-US" sz="19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1FCBB82-6BDB-44C1-BB95-1FE9D721D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410" y="1991646"/>
            <a:ext cx="4392203" cy="314109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4F30B-50B8-4833-8AA4-629291C18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34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398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5BBC9B-F807-4D18-98F1-30E0793E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66A28F-343E-49E8-B5C1-365BB736E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762107-838B-4FA3-8BC2-3ADAE9C5C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Outlook: Wafer Acceptance/Rejection process</a:t>
            </a:r>
            <a:endParaRPr lang="en-SI" sz="4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39035B-347F-4F47-B403-E7B3038FD5BF}"/>
              </a:ext>
            </a:extLst>
          </p:cNvPr>
          <p:cNvSpPr/>
          <p:nvPr/>
        </p:nvSpPr>
        <p:spPr>
          <a:xfrm>
            <a:off x="6359612" y="1042690"/>
            <a:ext cx="1556951" cy="897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Predefined Acceptance Criteria</a:t>
            </a:r>
            <a:endParaRPr lang="en-SI" sz="16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0A76A7-D8E4-4F06-9696-5EF97D09F82B}"/>
              </a:ext>
            </a:extLst>
          </p:cNvPr>
          <p:cNvSpPr/>
          <p:nvPr/>
        </p:nvSpPr>
        <p:spPr>
          <a:xfrm>
            <a:off x="145467" y="2124909"/>
            <a:ext cx="1913251" cy="897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Irradiation to 1.5e15 (</a:t>
            </a:r>
            <a:r>
              <a:rPr lang="en-US" sz="1600" b="1" dirty="0"/>
              <a:t>2.5e15 ? </a:t>
            </a:r>
            <a:r>
              <a:rPr lang="en-US" sz="1600" dirty="0"/>
              <a:t>), </a:t>
            </a:r>
          </a:p>
          <a:p>
            <a:pPr algn="ctr"/>
            <a:r>
              <a:rPr lang="en-US" sz="1600" dirty="0"/>
              <a:t>≈ 5 QCTS/wafer</a:t>
            </a:r>
            <a:endParaRPr lang="en-SI" sz="16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33F2A5-AF01-4FD7-9892-A98FEF04B5A2}"/>
              </a:ext>
            </a:extLst>
          </p:cNvPr>
          <p:cNvSpPr/>
          <p:nvPr/>
        </p:nvSpPr>
        <p:spPr>
          <a:xfrm>
            <a:off x="2532928" y="2205988"/>
            <a:ext cx="1217153" cy="744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TCT-IT sample 1</a:t>
            </a:r>
            <a:endParaRPr lang="en-SI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8DCD62-B412-4DC2-BDC5-6DC2C5DE1A66}"/>
              </a:ext>
            </a:extLst>
          </p:cNvPr>
          <p:cNvSpPr/>
          <p:nvPr/>
        </p:nvSpPr>
        <p:spPr>
          <a:xfrm>
            <a:off x="4122332" y="2399546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endParaRPr lang="en-SI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0C02D4-AF91-41B7-8DDF-3B182D6F50C3}"/>
              </a:ext>
            </a:extLst>
          </p:cNvPr>
          <p:cNvCxnSpPr>
            <a:cxnSpLocks/>
            <a:stCxn id="13" idx="6"/>
          </p:cNvCxnSpPr>
          <p:nvPr/>
        </p:nvCxnSpPr>
        <p:spPr>
          <a:xfrm flipV="1">
            <a:off x="4487457" y="2582108"/>
            <a:ext cx="743570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69EA1CB-35A0-4963-B80A-2CA79B8CDBF0}"/>
              </a:ext>
            </a:extLst>
          </p:cNvPr>
          <p:cNvSpPr txBox="1"/>
          <p:nvPr/>
        </p:nvSpPr>
        <p:spPr>
          <a:xfrm>
            <a:off x="4304894" y="295232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OK</a:t>
            </a:r>
            <a:endParaRPr lang="en-SI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8BA704-CB90-4841-9426-DE1DED8A8439}"/>
              </a:ext>
            </a:extLst>
          </p:cNvPr>
          <p:cNvSpPr txBox="1"/>
          <p:nvPr/>
        </p:nvSpPr>
        <p:spPr>
          <a:xfrm>
            <a:off x="4445234" y="2211888"/>
            <a:ext cx="785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Not OK</a:t>
            </a:r>
            <a:endParaRPr lang="en-SI" sz="1600" dirty="0">
              <a:solidFill>
                <a:srgbClr val="C0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4DE5DD2-096D-40EB-A803-482D9AF59EB7}"/>
              </a:ext>
            </a:extLst>
          </p:cNvPr>
          <p:cNvSpPr/>
          <p:nvPr/>
        </p:nvSpPr>
        <p:spPr>
          <a:xfrm>
            <a:off x="5387681" y="2202832"/>
            <a:ext cx="1217153" cy="744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TCT-IT sample 2</a:t>
            </a:r>
            <a:endParaRPr lang="en-SI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3A9DF1F-B930-4838-A7DD-B86BDB88ABE9}"/>
              </a:ext>
            </a:extLst>
          </p:cNvPr>
          <p:cNvSpPr/>
          <p:nvPr/>
        </p:nvSpPr>
        <p:spPr>
          <a:xfrm>
            <a:off x="6953323" y="2399545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endParaRPr lang="en-SI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FC8F70-3A4B-40B7-BA8A-74C5E2C9056B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7135886" y="2764670"/>
            <a:ext cx="16172" cy="142251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D648061-A7D6-4558-810D-814896A20BBA}"/>
              </a:ext>
            </a:extLst>
          </p:cNvPr>
          <p:cNvCxnSpPr>
            <a:cxnSpLocks/>
            <a:stCxn id="24" idx="6"/>
          </p:cNvCxnSpPr>
          <p:nvPr/>
        </p:nvCxnSpPr>
        <p:spPr>
          <a:xfrm flipV="1">
            <a:off x="7318448" y="2582107"/>
            <a:ext cx="743570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06AB38-BCA5-47A6-BF4C-489C3D4F5930}"/>
              </a:ext>
            </a:extLst>
          </p:cNvPr>
          <p:cNvSpPr txBox="1"/>
          <p:nvPr/>
        </p:nvSpPr>
        <p:spPr>
          <a:xfrm>
            <a:off x="7135885" y="2952328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OK</a:t>
            </a:r>
            <a:endParaRPr lang="en-SI" dirty="0">
              <a:solidFill>
                <a:srgbClr val="00B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885E55-7163-4297-9418-086A1ED9F4AD}"/>
              </a:ext>
            </a:extLst>
          </p:cNvPr>
          <p:cNvSpPr txBox="1"/>
          <p:nvPr/>
        </p:nvSpPr>
        <p:spPr>
          <a:xfrm>
            <a:off x="7276225" y="2211887"/>
            <a:ext cx="785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Not OK</a:t>
            </a:r>
            <a:endParaRPr lang="en-SI" sz="1600" dirty="0">
              <a:solidFill>
                <a:srgbClr val="C00000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9960AF1-4CD0-42C0-9809-645AD39EB947}"/>
              </a:ext>
            </a:extLst>
          </p:cNvPr>
          <p:cNvSpPr/>
          <p:nvPr/>
        </p:nvSpPr>
        <p:spPr>
          <a:xfrm>
            <a:off x="8206940" y="2211069"/>
            <a:ext cx="1217153" cy="744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TCT-IT sample 3</a:t>
            </a:r>
            <a:endParaRPr lang="en-SI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8431EBD-D5BA-4BA9-BF0F-31F44784B895}"/>
              </a:ext>
            </a:extLst>
          </p:cNvPr>
          <p:cNvSpPr/>
          <p:nvPr/>
        </p:nvSpPr>
        <p:spPr>
          <a:xfrm>
            <a:off x="9672847" y="2399545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endParaRPr lang="en-SI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4DB252C-0838-44CF-8CE7-6A75953249BD}"/>
              </a:ext>
            </a:extLst>
          </p:cNvPr>
          <p:cNvCxnSpPr>
            <a:cxnSpLocks/>
            <a:stCxn id="32" idx="6"/>
          </p:cNvCxnSpPr>
          <p:nvPr/>
        </p:nvCxnSpPr>
        <p:spPr>
          <a:xfrm flipV="1">
            <a:off x="10037972" y="2582107"/>
            <a:ext cx="743570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8FF7D56-7802-4FC4-A980-F2305042E1D4}"/>
              </a:ext>
            </a:extLst>
          </p:cNvPr>
          <p:cNvSpPr txBox="1"/>
          <p:nvPr/>
        </p:nvSpPr>
        <p:spPr>
          <a:xfrm>
            <a:off x="9855409" y="2952328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OK</a:t>
            </a:r>
            <a:endParaRPr lang="en-SI" dirty="0">
              <a:solidFill>
                <a:srgbClr val="00B05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865E58-26ED-4E2F-A9A5-D10E8CFA6D0B}"/>
              </a:ext>
            </a:extLst>
          </p:cNvPr>
          <p:cNvSpPr txBox="1"/>
          <p:nvPr/>
        </p:nvSpPr>
        <p:spPr>
          <a:xfrm>
            <a:off x="9995749" y="2211887"/>
            <a:ext cx="785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Not OK</a:t>
            </a:r>
            <a:endParaRPr lang="en-SI" sz="1600" dirty="0">
              <a:solidFill>
                <a:srgbClr val="C0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DFB368B-53DA-47FD-9FA0-37B86B523874}"/>
              </a:ext>
            </a:extLst>
          </p:cNvPr>
          <p:cNvSpPr/>
          <p:nvPr/>
        </p:nvSpPr>
        <p:spPr>
          <a:xfrm>
            <a:off x="3519683" y="4374840"/>
            <a:ext cx="7264750" cy="7446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Wafer accepted</a:t>
            </a:r>
            <a:endParaRPr lang="en-SI" dirty="0">
              <a:solidFill>
                <a:schemeClr val="tx1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8C924A2-0CDE-4BA1-A32E-F120C6D48DB4}"/>
              </a:ext>
            </a:extLst>
          </p:cNvPr>
          <p:cNvSpPr/>
          <p:nvPr/>
        </p:nvSpPr>
        <p:spPr>
          <a:xfrm>
            <a:off x="5396134" y="2993518"/>
            <a:ext cx="1217153" cy="744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PQC sample 1</a:t>
            </a:r>
            <a:endParaRPr lang="en-SI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87B2A96-047F-4E39-AD3F-A23119A584AF}"/>
              </a:ext>
            </a:extLst>
          </p:cNvPr>
          <p:cNvSpPr/>
          <p:nvPr/>
        </p:nvSpPr>
        <p:spPr>
          <a:xfrm>
            <a:off x="8206940" y="3001002"/>
            <a:ext cx="1217153" cy="744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Sr90</a:t>
            </a:r>
            <a:endParaRPr lang="en-SI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E852627-C3EB-464D-89CC-5EB1868DD584}"/>
              </a:ext>
            </a:extLst>
          </p:cNvPr>
          <p:cNvCxnSpPr>
            <a:cxnSpLocks/>
          </p:cNvCxnSpPr>
          <p:nvPr/>
        </p:nvCxnSpPr>
        <p:spPr>
          <a:xfrm>
            <a:off x="4304895" y="2735768"/>
            <a:ext cx="16172" cy="142251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AA82B29-B035-45F6-8C1C-348AFC55E3E0}"/>
              </a:ext>
            </a:extLst>
          </p:cNvPr>
          <p:cNvCxnSpPr>
            <a:cxnSpLocks/>
          </p:cNvCxnSpPr>
          <p:nvPr/>
        </p:nvCxnSpPr>
        <p:spPr>
          <a:xfrm>
            <a:off x="9858657" y="2764670"/>
            <a:ext cx="16172" cy="142251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3AC092A-67E6-4A7B-9EFF-03F058ADB7BD}"/>
              </a:ext>
            </a:extLst>
          </p:cNvPr>
          <p:cNvSpPr/>
          <p:nvPr/>
        </p:nvSpPr>
        <p:spPr>
          <a:xfrm>
            <a:off x="10884241" y="2286423"/>
            <a:ext cx="1161122" cy="744648"/>
          </a:xfrm>
          <a:prstGeom prst="roundRect">
            <a:avLst/>
          </a:prstGeom>
          <a:solidFill>
            <a:srgbClr val="FFCDC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Wafer rejected</a:t>
            </a:r>
            <a:endParaRPr lang="en-SI" dirty="0">
              <a:solidFill>
                <a:schemeClr val="tx1"/>
              </a:solidFill>
            </a:endParaRP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FC87BBAE-5346-412E-8544-63CF0D9397D8}"/>
              </a:ext>
            </a:extLst>
          </p:cNvPr>
          <p:cNvCxnSpPr>
            <a:stCxn id="9" idx="3"/>
            <a:endCxn id="32" idx="0"/>
          </p:cNvCxnSpPr>
          <p:nvPr/>
        </p:nvCxnSpPr>
        <p:spPr>
          <a:xfrm>
            <a:off x="7916563" y="1491652"/>
            <a:ext cx="1938847" cy="907893"/>
          </a:xfrm>
          <a:prstGeom prst="bent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BED46025-228C-40D8-AAD0-510F0BC8EB48}"/>
              </a:ext>
            </a:extLst>
          </p:cNvPr>
          <p:cNvCxnSpPr>
            <a:stCxn id="9" idx="1"/>
            <a:endCxn id="13" idx="0"/>
          </p:cNvCxnSpPr>
          <p:nvPr/>
        </p:nvCxnSpPr>
        <p:spPr>
          <a:xfrm rot="10800000" flipV="1">
            <a:off x="4304896" y="1491652"/>
            <a:ext cx="2054717" cy="907894"/>
          </a:xfrm>
          <a:prstGeom prst="bent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C9328686-BAF3-409C-B720-766E9D8D787C}"/>
              </a:ext>
            </a:extLst>
          </p:cNvPr>
          <p:cNvCxnSpPr>
            <a:stCxn id="9" idx="2"/>
            <a:endCxn id="24" idx="0"/>
          </p:cNvCxnSpPr>
          <p:nvPr/>
        </p:nvCxnSpPr>
        <p:spPr>
          <a:xfrm rot="5400000">
            <a:off x="6907522" y="2168978"/>
            <a:ext cx="458931" cy="2202"/>
          </a:xfrm>
          <a:prstGeom prst="bentConnector3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C7B2F23-A708-4E6A-A4A8-43C23959386D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2058718" y="2573871"/>
            <a:ext cx="474210" cy="4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1F2FFDF-77CA-4591-B6DC-3EBE0755F546}"/>
              </a:ext>
            </a:extLst>
          </p:cNvPr>
          <p:cNvCxnSpPr>
            <a:cxnSpLocks/>
            <a:stCxn id="11" idx="3"/>
            <a:endCxn id="13" idx="2"/>
          </p:cNvCxnSpPr>
          <p:nvPr/>
        </p:nvCxnSpPr>
        <p:spPr>
          <a:xfrm>
            <a:off x="3750081" y="2578312"/>
            <a:ext cx="372251" cy="3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DD8E1F6-2132-411F-93F1-5544EDC1FCCC}"/>
              </a:ext>
            </a:extLst>
          </p:cNvPr>
          <p:cNvCxnSpPr>
            <a:cxnSpLocks/>
            <a:stCxn id="23" idx="3"/>
            <a:endCxn id="24" idx="2"/>
          </p:cNvCxnSpPr>
          <p:nvPr/>
        </p:nvCxnSpPr>
        <p:spPr>
          <a:xfrm>
            <a:off x="6604834" y="2575156"/>
            <a:ext cx="348489" cy="6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93FFF46-16F4-4A39-834C-AD2BFB483E15}"/>
              </a:ext>
            </a:extLst>
          </p:cNvPr>
          <p:cNvCxnSpPr>
            <a:cxnSpLocks/>
            <a:stCxn id="29" idx="3"/>
            <a:endCxn id="32" idx="2"/>
          </p:cNvCxnSpPr>
          <p:nvPr/>
        </p:nvCxnSpPr>
        <p:spPr>
          <a:xfrm flipV="1">
            <a:off x="9424093" y="2582108"/>
            <a:ext cx="248754" cy="1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FD5FD793-CD8F-42E8-92FE-BE3DD1FA671A}"/>
              </a:ext>
            </a:extLst>
          </p:cNvPr>
          <p:cNvCxnSpPr>
            <a:stCxn id="38" idx="3"/>
            <a:endCxn id="24" idx="3"/>
          </p:cNvCxnSpPr>
          <p:nvPr/>
        </p:nvCxnSpPr>
        <p:spPr>
          <a:xfrm flipV="1">
            <a:off x="6613287" y="2711199"/>
            <a:ext cx="393507" cy="65464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CA7D52CE-ED63-4181-8F6F-5B62C54A403B}"/>
              </a:ext>
            </a:extLst>
          </p:cNvPr>
          <p:cNvCxnSpPr>
            <a:stCxn id="39" idx="3"/>
            <a:endCxn id="32" idx="3"/>
          </p:cNvCxnSpPr>
          <p:nvPr/>
        </p:nvCxnSpPr>
        <p:spPr>
          <a:xfrm flipV="1">
            <a:off x="9424093" y="2711199"/>
            <a:ext cx="302225" cy="66212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31C8C561-7A6C-4D52-9694-37A7CB1AF82F}"/>
              </a:ext>
            </a:extLst>
          </p:cNvPr>
          <p:cNvSpPr/>
          <p:nvPr/>
        </p:nvSpPr>
        <p:spPr>
          <a:xfrm>
            <a:off x="9672847" y="5334200"/>
            <a:ext cx="2420041" cy="897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Occasional full (irradiated) sensor test on probe station, compare to specs (Maybe)</a:t>
            </a:r>
            <a:endParaRPr lang="en-SI" sz="1400" dirty="0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25BEBADB-EB24-4349-A60D-1EEFEE7E7C17}"/>
              </a:ext>
            </a:extLst>
          </p:cNvPr>
          <p:cNvSpPr/>
          <p:nvPr/>
        </p:nvSpPr>
        <p:spPr>
          <a:xfrm>
            <a:off x="120370" y="3613965"/>
            <a:ext cx="3092374" cy="259993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sng" dirty="0">
                <a:solidFill>
                  <a:schemeClr val="tx1"/>
                </a:solidFill>
              </a:rPr>
              <a:t>Predefined Acceptance Criteria</a:t>
            </a:r>
          </a:p>
          <a:p>
            <a:pPr algn="ctr"/>
            <a:endParaRPr lang="en-US" sz="1600" u="sng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Will constrain parameters (in some yet undefined way*):</a:t>
            </a:r>
          </a:p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V</a:t>
            </a:r>
            <a:r>
              <a:rPr lang="en-US" sz="1600" b="1" baseline="-25000" dirty="0" err="1">
                <a:solidFill>
                  <a:schemeClr val="tx1"/>
                </a:solidFill>
              </a:rPr>
              <a:t>gl</a:t>
            </a:r>
            <a:r>
              <a:rPr lang="en-US" sz="1600" b="1" dirty="0">
                <a:solidFill>
                  <a:schemeClr val="tx1"/>
                </a:solidFill>
              </a:rPr>
              <a:t>, Gain (100 V), </a:t>
            </a:r>
            <a:r>
              <a:rPr lang="en-US" sz="1600" b="1" dirty="0" err="1">
                <a:solidFill>
                  <a:schemeClr val="tx1"/>
                </a:solidFill>
              </a:rPr>
              <a:t>I</a:t>
            </a:r>
            <a:r>
              <a:rPr lang="en-US" sz="1600" b="1" baseline="-25000" dirty="0" err="1">
                <a:solidFill>
                  <a:schemeClr val="tx1"/>
                </a:solidFill>
              </a:rPr>
              <a:t>leak</a:t>
            </a:r>
            <a:r>
              <a:rPr lang="en-US" sz="1600" b="1" dirty="0">
                <a:solidFill>
                  <a:schemeClr val="tx1"/>
                </a:solidFill>
              </a:rPr>
              <a:t>, </a:t>
            </a:r>
            <a:r>
              <a:rPr lang="en-US" sz="1600" b="1" dirty="0" err="1">
                <a:solidFill>
                  <a:schemeClr val="tx1"/>
                </a:solidFill>
              </a:rPr>
              <a:t>Interpad</a:t>
            </a:r>
            <a:r>
              <a:rPr lang="en-US" sz="1600" b="1" dirty="0">
                <a:solidFill>
                  <a:schemeClr val="tx1"/>
                </a:solidFill>
              </a:rPr>
              <a:t> distance, (Sr90 charge)</a:t>
            </a: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*Based on statistical distributions of tested samples, for example 2</a:t>
            </a:r>
            <a:r>
              <a:rPr lang="el-GR" sz="1600" dirty="0">
                <a:solidFill>
                  <a:schemeClr val="tx1"/>
                </a:solidFill>
              </a:rPr>
              <a:t>σ</a:t>
            </a:r>
            <a:endParaRPr lang="en-SI" sz="16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6C6579-1FCA-49EE-B0B9-A23776029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35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565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C2D2C6-9282-4B40-BFEB-C78AC419F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67" y="1328286"/>
            <a:ext cx="6679933" cy="4688480"/>
          </a:xfrm>
        </p:spPr>
        <p:txBody>
          <a:bodyPr>
            <a:normAutofit/>
          </a:bodyPr>
          <a:lstStyle/>
          <a:p>
            <a:r>
              <a:rPr lang="en-US" sz="1800" b="1" dirty="0"/>
              <a:t>Flex Tails</a:t>
            </a:r>
            <a:r>
              <a:rPr lang="en-US" sz="1800" dirty="0"/>
              <a:t>: lightweight multichannel cables connecting HGTD modules with Peripheral Electronic Boards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Built on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Polymide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(Kapton) substrate – flexible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Many stacked on top of each other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small thickness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00" dirty="0"/>
              <a:t>≈ 10,000 pieces, 79 flavors (lengths)</a:t>
            </a:r>
            <a:endParaRPr lang="en-US" sz="1600" dirty="0"/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5 cm–70 cm, same connector ends, different body length</a:t>
            </a:r>
          </a:p>
          <a:p>
            <a:r>
              <a:rPr lang="en-US" sz="1800" dirty="0"/>
              <a:t>JSI has experience with </a:t>
            </a:r>
            <a:r>
              <a:rPr lang="en-US" sz="1800" b="1" dirty="0"/>
              <a:t>flex cable production for </a:t>
            </a:r>
            <a:r>
              <a:rPr lang="en-US" sz="1800" b="1" dirty="0" err="1"/>
              <a:t>ITk</a:t>
            </a:r>
            <a:r>
              <a:rPr lang="en-US" sz="1800" b="1" dirty="0"/>
              <a:t> strip </a:t>
            </a:r>
            <a:r>
              <a:rPr lang="en-US" sz="1800" dirty="0"/>
              <a:t>endcap modules – collaboration with SLO industry (</a:t>
            </a:r>
            <a:r>
              <a:rPr lang="en-US" sz="1800" b="1" dirty="0" err="1"/>
              <a:t>Elgoline</a:t>
            </a:r>
            <a:r>
              <a:rPr lang="en-US" sz="1800" dirty="0"/>
              <a:t>)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Potential for further collaboration in HGTD</a:t>
            </a:r>
          </a:p>
          <a:p>
            <a:r>
              <a:rPr lang="en-US" sz="1800" dirty="0"/>
              <a:t>Current activity status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HGTD 54-module Demonstrator being built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JSI provided 5 prototype flex cables – work OK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Vendor selection and production orders not yet done</a:t>
            </a:r>
          </a:p>
          <a:p>
            <a:endParaRPr lang="en-SI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FCF3E9-9CF0-494D-AD57-00F38B81C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DB566-EC86-495B-9F00-4067E823A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FE5C67-C008-4B7A-B054-8AF319C2C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074" y="3465830"/>
            <a:ext cx="2780515" cy="2851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8920D-D615-4AC4-B604-60BAD64B7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943" y="-37847"/>
            <a:ext cx="4543383" cy="358160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4C11DEB-327B-4572-AD0E-F50D376B5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HGTD Flex Tail production</a:t>
            </a:r>
            <a:endParaRPr lang="en-SI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C18677-1EAA-44E9-A697-A9C232743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36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17574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B75F9B-4596-4987-9AEF-BD9355571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133" y="1025107"/>
            <a:ext cx="5429147" cy="4807786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575ED-9076-418E-AF37-EDB0135D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4C9261-3782-4804-BAF1-DC1F0E5D6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C75481-8905-44FF-A451-B959C1EFB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HGTD Flex Tail MoU</a:t>
            </a:r>
            <a:endParaRPr lang="en-SI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5B272E-BC8E-46BB-89B5-2B6132B40DA9}"/>
              </a:ext>
            </a:extLst>
          </p:cNvPr>
          <p:cNvSpPr/>
          <p:nvPr/>
        </p:nvSpPr>
        <p:spPr>
          <a:xfrm>
            <a:off x="452387" y="4023360"/>
            <a:ext cx="4244741" cy="3272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9EE9987-6C1B-4FE4-9801-5EF9959FDECA}"/>
              </a:ext>
            </a:extLst>
          </p:cNvPr>
          <p:cNvSpPr txBox="1">
            <a:spLocks/>
          </p:cNvSpPr>
          <p:nvPr/>
        </p:nvSpPr>
        <p:spPr>
          <a:xfrm>
            <a:off x="6025415" y="1103068"/>
            <a:ext cx="5709384" cy="426903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JSI to provide: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8.5 % of total Flex Tails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33.3 % of total Flex Tail testing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Irradiation tests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FPGA based test setup copied from Uni Mainz for testing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endParaRPr lang="en-S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F3A528-893A-41BD-A1BA-0D8FA9A93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415" y="3297591"/>
            <a:ext cx="5991378" cy="20745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611681-BF82-4823-AEFE-8A4E437D9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37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70197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42ED3A-9194-45DD-A79A-E27E5F20B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70A4A-207B-494A-8708-1BEEF0D07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3F5BEE-2939-460A-9A2A-1B449C206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SI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C298A32-A7FC-4E57-B1C6-2CEFBAE3B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458" y="1560265"/>
            <a:ext cx="10950341" cy="4269031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ATLAS HGTD for HL-LHC </a:t>
            </a:r>
            <a:r>
              <a:rPr lang="en-US" dirty="0"/>
              <a:t>is a step forward in particle detector technology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It will provide: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Precise particle timing information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≤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50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ps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(!)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Bonus: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Luminosity measurement (1 %)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LGAD sensors – technology developed in HEP (including JSI) for HL-LHC detectors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Preproduction currently ongoing, planned completion of HGTD A/C in Fall 2026/Spring 2027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Production activities at F9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Process Quality Control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– backup site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Irradiation Test Quality Control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– main site, new test method developed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Flex tail production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– cooperation with Slovenian industry</a:t>
            </a:r>
            <a:endParaRPr lang="en-SI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39B8C-0C31-4E0E-8139-BEF1B9F2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38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53952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86C007-7CAE-45FC-B2A0-E23CC6420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962" y="3878590"/>
            <a:ext cx="4223185" cy="277239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27A9D8-61A2-4B3E-B3CB-A31D3489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B. Hiti: HGTD, F9 Seminar</a:t>
            </a:r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C46008-C5F3-4EDE-85A4-D5C9A90D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Luminosity LHC (HL-LHC)</a:t>
            </a:r>
            <a:endParaRPr lang="en-S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D0C102-5A21-4535-ACC8-9D7BC981C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118" y="750571"/>
            <a:ext cx="10867696" cy="30592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F90B7A-7FF6-4086-B61D-021F15D08DE1}"/>
              </a:ext>
            </a:extLst>
          </p:cNvPr>
          <p:cNvSpPr txBox="1"/>
          <p:nvPr/>
        </p:nvSpPr>
        <p:spPr>
          <a:xfrm>
            <a:off x="10041207" y="681790"/>
            <a:ext cx="19014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54A0"/>
                </a:solidFill>
                <a:latin typeface="Comic Sans MS" panose="030F0702030302020204" pitchFamily="66" charset="0"/>
              </a:rPr>
              <a:t>schedule updated January 2022</a:t>
            </a:r>
            <a:endParaRPr lang="en-SI" sz="900" dirty="0">
              <a:solidFill>
                <a:srgbClr val="0054A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7B2E3-9B40-495D-ACC4-D8F340DC5D6B}"/>
              </a:ext>
            </a:extLst>
          </p:cNvPr>
          <p:cNvSpPr txBox="1"/>
          <p:nvPr/>
        </p:nvSpPr>
        <p:spPr>
          <a:xfrm>
            <a:off x="74623" y="4285055"/>
            <a:ext cx="359971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ATLAS experiment pileup: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LHC run 3: 	&lt;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&gt; = 40 </a:t>
            </a:r>
          </a:p>
          <a:p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HL-LHC: 	&lt;</a:t>
            </a:r>
            <a:r>
              <a:rPr lang="el-GR" sz="2400" b="1" u="sng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&gt; = 200</a:t>
            </a:r>
            <a:endParaRPr lang="en-SI" sz="24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48B197F8-3D6E-4EC1-8BE1-A2F4B18509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037" y="3878590"/>
            <a:ext cx="4152340" cy="274158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BD317F-0828-43AC-91CB-D6F38AA5AEDD}"/>
              </a:ext>
            </a:extLst>
          </p:cNvPr>
          <p:cNvCxnSpPr>
            <a:cxnSpLocks/>
          </p:cNvCxnSpPr>
          <p:nvPr/>
        </p:nvCxnSpPr>
        <p:spPr>
          <a:xfrm>
            <a:off x="9128559" y="4652878"/>
            <a:ext cx="1843942" cy="938864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F0CB69A-D077-4CE9-82AE-4EC1888E2BFB}"/>
              </a:ext>
            </a:extLst>
          </p:cNvPr>
          <p:cNvSpPr txBox="1"/>
          <p:nvPr/>
        </p:nvSpPr>
        <p:spPr>
          <a:xfrm>
            <a:off x="10153166" y="3961890"/>
            <a:ext cx="1843942" cy="92333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Collisions within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30–60 mm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175–260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ps</a:t>
            </a:r>
            <a:endParaRPr lang="en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84CFF6B-815E-4418-8B8E-D13E703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3A7ABF-F8E5-4AE4-996B-876E2B6C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48111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A25CF-267B-4C28-9A70-3359736CF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4A7C5-9DDB-48F7-89B2-CF4ED0C2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62A651-8865-4E61-B613-55AE9673B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phase II upgrade</a:t>
            </a:r>
            <a:endParaRPr lang="en-S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C22F2-6253-4D86-887F-0ECD9BD2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2" y="917188"/>
            <a:ext cx="11678653" cy="5254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6B5060-EA19-46D8-97AA-E76B29182FA7}"/>
              </a:ext>
            </a:extLst>
          </p:cNvPr>
          <p:cNvSpPr txBox="1"/>
          <p:nvPr/>
        </p:nvSpPr>
        <p:spPr>
          <a:xfrm>
            <a:off x="9376036" y="6040554"/>
            <a:ext cx="2908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[slide from T. </a:t>
            </a:r>
            <a:r>
              <a:rPr lang="en-US" sz="1200" dirty="0" err="1"/>
              <a:t>Affolder</a:t>
            </a:r>
            <a:r>
              <a:rPr lang="en-US" sz="1200" dirty="0"/>
              <a:t>, Lepton Photon 2021]</a:t>
            </a:r>
            <a:endParaRPr lang="en-SI" sz="12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27D143-F9F4-4FA2-BD25-5EA4B5BAC121}"/>
              </a:ext>
            </a:extLst>
          </p:cNvPr>
          <p:cNvSpPr/>
          <p:nvPr/>
        </p:nvSpPr>
        <p:spPr>
          <a:xfrm>
            <a:off x="7800975" y="3557838"/>
            <a:ext cx="4214560" cy="163830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94C15F-F6F2-43A0-B31D-8115F8D05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949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1ED531-E034-4ECB-8664-AD3238E4E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18" y="1219200"/>
            <a:ext cx="6109172" cy="46490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Pile-up a big experimental challenge at HL-LHC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At &lt;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&gt; = 200 most probable pile-up density 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1.44 vertices/mm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vertex spacing 0.6 mm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New tracker ATLAS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ITk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alone not sufficient for vertex separation in forward direction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C01663-B215-43CA-A9B6-6DC0EC89A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85023F-3629-4BC5-8993-FE76F3084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High Granularity Timing Detector</a:t>
            </a:r>
            <a:endParaRPr lang="en-S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9357A9-636F-4C4F-9E4D-78B18C00A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493" y="2960806"/>
            <a:ext cx="4283982" cy="3158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EA4050-A4F8-4D5A-A696-6E875C218A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240" y="2966148"/>
            <a:ext cx="4612912" cy="29261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EB9CF9-65F2-4BE9-A36C-7FB9891BC44A}"/>
              </a:ext>
            </a:extLst>
          </p:cNvPr>
          <p:cNvSpPr txBox="1"/>
          <p:nvPr/>
        </p:nvSpPr>
        <p:spPr>
          <a:xfrm>
            <a:off x="2103703" y="4225645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600 </a:t>
            </a:r>
            <a:r>
              <a:rPr lang="en-US" sz="1400" dirty="0" err="1">
                <a:solidFill>
                  <a:srgbClr val="FF0000"/>
                </a:solidFill>
              </a:rPr>
              <a:t>μm</a:t>
            </a:r>
            <a:endParaRPr lang="en-SI" sz="1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88AC8-58F4-4C2F-AFF5-36CA23A023D2}"/>
              </a:ext>
            </a:extLst>
          </p:cNvPr>
          <p:cNvSpPr txBox="1"/>
          <p:nvPr/>
        </p:nvSpPr>
        <p:spPr>
          <a:xfrm>
            <a:off x="1673158" y="2856168"/>
            <a:ext cx="2552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sz="1600" baseline="-25000" dirty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resolution with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ITk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only</a:t>
            </a:r>
            <a:endParaRPr lang="en-SI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B355CB-F05D-4D2E-BB82-19778068F157}"/>
              </a:ext>
            </a:extLst>
          </p:cNvPr>
          <p:cNvSpPr/>
          <p:nvPr/>
        </p:nvSpPr>
        <p:spPr>
          <a:xfrm>
            <a:off x="3338749" y="3194722"/>
            <a:ext cx="1439333" cy="2381441"/>
          </a:xfrm>
          <a:prstGeom prst="rect">
            <a:avLst/>
          </a:prstGeom>
          <a:solidFill>
            <a:srgbClr val="1CADE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09A11D-8112-48EA-A0B5-1FCCB9B1597D}"/>
              </a:ext>
            </a:extLst>
          </p:cNvPr>
          <p:cNvSpPr/>
          <p:nvPr/>
        </p:nvSpPr>
        <p:spPr>
          <a:xfrm>
            <a:off x="7068292" y="3889998"/>
            <a:ext cx="3785322" cy="217070"/>
          </a:xfrm>
          <a:prstGeom prst="rect">
            <a:avLst/>
          </a:prstGeom>
          <a:solidFill>
            <a:srgbClr val="1CADE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BAD913-6FB8-4F45-A176-10316435FCCE}"/>
              </a:ext>
            </a:extLst>
          </p:cNvPr>
          <p:cNvSpPr/>
          <p:nvPr/>
        </p:nvSpPr>
        <p:spPr>
          <a:xfrm>
            <a:off x="9119778" y="3145716"/>
            <a:ext cx="45719" cy="2662892"/>
          </a:xfrm>
          <a:prstGeom prst="rect">
            <a:avLst/>
          </a:prstGeom>
          <a:solidFill>
            <a:srgbClr val="1CADE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152BC5B-7630-4E76-ABF9-FD57B329DA38}"/>
              </a:ext>
            </a:extLst>
          </p:cNvPr>
          <p:cNvCxnSpPr/>
          <p:nvPr/>
        </p:nvCxnSpPr>
        <p:spPr>
          <a:xfrm>
            <a:off x="7918122" y="3499473"/>
            <a:ext cx="0" cy="38100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0B5636D-5230-4446-B3BB-777756268F16}"/>
              </a:ext>
            </a:extLst>
          </p:cNvPr>
          <p:cNvCxnSpPr>
            <a:cxnSpLocks/>
          </p:cNvCxnSpPr>
          <p:nvPr/>
        </p:nvCxnSpPr>
        <p:spPr>
          <a:xfrm flipV="1">
            <a:off x="7918122" y="4097543"/>
            <a:ext cx="0" cy="35242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70845F0-797C-45F3-905D-199BC091567D}"/>
              </a:ext>
            </a:extLst>
          </p:cNvPr>
          <p:cNvSpPr txBox="1"/>
          <p:nvPr/>
        </p:nvSpPr>
        <p:spPr>
          <a:xfrm>
            <a:off x="7918122" y="3474042"/>
            <a:ext cx="10266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σ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= 50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ps</a:t>
            </a:r>
            <a:endParaRPr lang="en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D0924D3-80B6-4C02-ACF3-F5CE8EE89CD0}"/>
              </a:ext>
            </a:extLst>
          </p:cNvPr>
          <p:cNvCxnSpPr>
            <a:cxnSpLocks/>
          </p:cNvCxnSpPr>
          <p:nvPr/>
        </p:nvCxnSpPr>
        <p:spPr>
          <a:xfrm>
            <a:off x="1181893" y="4509363"/>
            <a:ext cx="3596189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E1A8E37-353C-4545-B6D1-C2CAA5935FB5}"/>
              </a:ext>
            </a:extLst>
          </p:cNvPr>
          <p:cNvSpPr txBox="1"/>
          <p:nvPr/>
        </p:nvSpPr>
        <p:spPr>
          <a:xfrm>
            <a:off x="8285041" y="5784610"/>
            <a:ext cx="61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ITk</a:t>
            </a:r>
            <a:endParaRPr lang="en-SI" sz="2800" dirty="0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473B29-6B73-4D32-83BB-288CB58565BB}"/>
              </a:ext>
            </a:extLst>
          </p:cNvPr>
          <p:cNvSpPr txBox="1"/>
          <p:nvPr/>
        </p:nvSpPr>
        <p:spPr>
          <a:xfrm>
            <a:off x="6137639" y="4483640"/>
            <a:ext cx="773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HGTD</a:t>
            </a:r>
            <a:endParaRPr lang="en-SI" sz="2400" dirty="0">
              <a:solidFill>
                <a:srgbClr val="C00000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EE19F9F-26A0-4AA9-AEB2-E3AD16F8670C}"/>
              </a:ext>
            </a:extLst>
          </p:cNvPr>
          <p:cNvCxnSpPr>
            <a:cxnSpLocks/>
          </p:cNvCxnSpPr>
          <p:nvPr/>
        </p:nvCxnSpPr>
        <p:spPr>
          <a:xfrm flipV="1">
            <a:off x="6715866" y="3982287"/>
            <a:ext cx="0" cy="52730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A6676EA-BB1A-4CAE-A895-C43B65F83C68}"/>
              </a:ext>
            </a:extLst>
          </p:cNvPr>
          <p:cNvCxnSpPr>
            <a:cxnSpLocks/>
          </p:cNvCxnSpPr>
          <p:nvPr/>
        </p:nvCxnSpPr>
        <p:spPr>
          <a:xfrm flipV="1">
            <a:off x="8858149" y="6049622"/>
            <a:ext cx="911726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BD2E26BE-6DF9-4D9C-9794-04EA27D3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4" name="Star: 5 Points 43">
            <a:extLst>
              <a:ext uri="{FF2B5EF4-FFF2-40B4-BE49-F238E27FC236}">
                <a16:creationId xmlns:a16="http://schemas.microsoft.com/office/drawing/2014/main" id="{F745C7F2-0FE9-41CD-BF70-9FA147E056EF}"/>
              </a:ext>
            </a:extLst>
          </p:cNvPr>
          <p:cNvSpPr/>
          <p:nvPr/>
        </p:nvSpPr>
        <p:spPr>
          <a:xfrm>
            <a:off x="9080512" y="3940496"/>
            <a:ext cx="118533" cy="11197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06EE5D1A-989F-4E04-A0A0-A7FBDB5D6A3B}"/>
              </a:ext>
            </a:extLst>
          </p:cNvPr>
          <p:cNvSpPr txBox="1">
            <a:spLocks/>
          </p:cNvSpPr>
          <p:nvPr/>
        </p:nvSpPr>
        <p:spPr>
          <a:xfrm>
            <a:off x="6031152" y="1243228"/>
            <a:ext cx="6109172" cy="464908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2304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ATLAS High Granularity Timing Detector (HGTD)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Track time information, resolution 50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 addition luminosity measurement by particle counting (target 1 % precision)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AD1D84-6AD6-4EF2-A85A-408266659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73745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39E85FD-7946-4C99-B55F-7708935F5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684" y="2785948"/>
            <a:ext cx="4904379" cy="278221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A43D2-B5C6-4F42-9209-2C1F9467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13CA27-ED6A-40A6-9990-D14A2967A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948" y="-679341"/>
            <a:ext cx="10716919" cy="1450757"/>
          </a:xfrm>
        </p:spPr>
        <p:txBody>
          <a:bodyPr>
            <a:normAutofit/>
          </a:bodyPr>
          <a:lstStyle/>
          <a:p>
            <a:r>
              <a:rPr lang="en-US" dirty="0"/>
              <a:t>ATLAS HGTD basic information</a:t>
            </a:r>
            <a:endParaRPr lang="en-S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2DB6B6-A349-4879-8BCB-8B2C7A420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" y="861710"/>
            <a:ext cx="7287375" cy="38484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BBC20C8-6FEE-45BF-9122-BD5F5997AAFD}"/>
              </a:ext>
            </a:extLst>
          </p:cNvPr>
          <p:cNvSpPr txBox="1"/>
          <p:nvPr/>
        </p:nvSpPr>
        <p:spPr>
          <a:xfrm>
            <a:off x="8225029" y="5568159"/>
            <a:ext cx="27056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total thickness 75 mm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126BAED-1948-4167-A7B0-8B97BDFEEFF2}"/>
              </a:ext>
            </a:extLst>
          </p:cNvPr>
          <p:cNvCxnSpPr/>
          <p:nvPr/>
        </p:nvCxnSpPr>
        <p:spPr>
          <a:xfrm flipV="1">
            <a:off x="6256478" y="1904422"/>
            <a:ext cx="0" cy="68179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12EBCFD-F383-4EE4-9FBE-ED93C2584820}"/>
              </a:ext>
            </a:extLst>
          </p:cNvPr>
          <p:cNvSpPr txBox="1"/>
          <p:nvPr/>
        </p:nvSpPr>
        <p:spPr>
          <a:xfrm>
            <a:off x="6460764" y="1466833"/>
            <a:ext cx="1843774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active region</a:t>
            </a:r>
          </a:p>
          <a:p>
            <a:r>
              <a:rPr lang="en-US" b="1" dirty="0">
                <a:solidFill>
                  <a:srgbClr val="0000FF"/>
                </a:solidFill>
              </a:rPr>
              <a:t>12 cm &lt; </a:t>
            </a:r>
            <a:r>
              <a:rPr lang="en-US" b="1" i="1" dirty="0">
                <a:solidFill>
                  <a:srgbClr val="0000FF"/>
                </a:solidFill>
              </a:rPr>
              <a:t>r</a:t>
            </a:r>
            <a:r>
              <a:rPr lang="en-US" b="1" dirty="0">
                <a:solidFill>
                  <a:srgbClr val="0000FF"/>
                </a:solidFill>
              </a:rPr>
              <a:t> &lt; 64 cm</a:t>
            </a:r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D89644B7-EC25-4639-8457-09B9FDADD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994297"/>
              </p:ext>
            </p:extLst>
          </p:nvPr>
        </p:nvGraphicFramePr>
        <p:xfrm>
          <a:off x="437686" y="4040657"/>
          <a:ext cx="4825114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788">
                  <a:extLst>
                    <a:ext uri="{9D8B030D-6E8A-4147-A177-3AD203B41FA5}">
                      <a16:colId xmlns:a16="http://schemas.microsoft.com/office/drawing/2014/main" val="3661112448"/>
                    </a:ext>
                  </a:extLst>
                </a:gridCol>
                <a:gridCol w="1838326">
                  <a:extLst>
                    <a:ext uri="{9D8B030D-6E8A-4147-A177-3AD203B41FA5}">
                      <a16:colId xmlns:a16="http://schemas.microsoft.com/office/drawing/2014/main" val="2062990301"/>
                    </a:ext>
                  </a:extLst>
                </a:gridCol>
              </a:tblGrid>
              <a:tr h="298674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Rapidity coverage</a:t>
                      </a:r>
                      <a:endParaRPr lang="en-SI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2.4 &lt; |</a:t>
                      </a:r>
                      <a:r>
                        <a:rPr lang="el-GR" b="0" i="1" dirty="0">
                          <a:solidFill>
                            <a:schemeClr val="tx1"/>
                          </a:solidFill>
                        </a:rPr>
                        <a:t>η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|&lt; 4.0</a:t>
                      </a:r>
                      <a:endParaRPr lang="en-SI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028551"/>
                  </a:ext>
                </a:extLst>
              </a:tr>
              <a:tr h="298674">
                <a:tc>
                  <a:txBody>
                    <a:bodyPr/>
                    <a:lstStyle/>
                    <a:p>
                      <a:r>
                        <a:rPr lang="en-US" dirty="0"/>
                        <a:t>Position in </a:t>
                      </a:r>
                      <a:r>
                        <a:rPr lang="en-US" i="1" dirty="0"/>
                        <a:t>z</a:t>
                      </a:r>
                      <a:endParaRPr lang="en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± 3.5 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874420"/>
                  </a:ext>
                </a:extLst>
              </a:tr>
              <a:tr h="298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Number of channels</a:t>
                      </a:r>
                      <a:endParaRPr lang="en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3.6 M</a:t>
                      </a:r>
                      <a:endParaRPr lang="en-SI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361988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dirty="0"/>
                        <a:t>Pad size</a:t>
                      </a:r>
                      <a:endParaRPr lang="en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1.3 mm × 1.3 mm</a:t>
                      </a:r>
                      <a:endParaRPr lang="en-SI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81646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Operating temperature</a:t>
                      </a:r>
                      <a:endParaRPr lang="en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–30 °C (CO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)</a:t>
                      </a:r>
                      <a:endParaRPr lang="en-SI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18641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dirty="0"/>
                        <a:t>Time resolution (beginning)</a:t>
                      </a:r>
                      <a:endParaRPr lang="en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30 </a:t>
                      </a:r>
                      <a:r>
                        <a:rPr lang="en-US" dirty="0" err="1"/>
                        <a:t>ps</a:t>
                      </a:r>
                      <a:endParaRPr lang="en-SI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21270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dirty="0"/>
                        <a:t>Time resolution (End-Of-Life)</a:t>
                      </a:r>
                      <a:endParaRPr lang="en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50 </a:t>
                      </a:r>
                      <a:r>
                        <a:rPr lang="en-US" dirty="0" err="1"/>
                        <a:t>ps</a:t>
                      </a:r>
                      <a:endParaRPr lang="en-SI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762299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5287FCB1-435F-4F8E-B62C-86397A934EA5}"/>
              </a:ext>
            </a:extLst>
          </p:cNvPr>
          <p:cNvSpPr txBox="1"/>
          <p:nvPr/>
        </p:nvSpPr>
        <p:spPr>
          <a:xfrm>
            <a:off x="2159661" y="2986713"/>
            <a:ext cx="2641232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location between barrel and endcap calorimeters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EAC1266-925E-4A1C-B1BF-0F9844532624}"/>
              </a:ext>
            </a:extLst>
          </p:cNvPr>
          <p:cNvCxnSpPr>
            <a:cxnSpLocks/>
          </p:cNvCxnSpPr>
          <p:nvPr/>
        </p:nvCxnSpPr>
        <p:spPr>
          <a:xfrm flipH="1">
            <a:off x="8294255" y="2735130"/>
            <a:ext cx="240519" cy="8979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4ACC5B4-763B-4200-A867-7A754A336FC3}"/>
              </a:ext>
            </a:extLst>
          </p:cNvPr>
          <p:cNvSpPr txBox="1"/>
          <p:nvPr/>
        </p:nvSpPr>
        <p:spPr>
          <a:xfrm>
            <a:off x="8035663" y="2070813"/>
            <a:ext cx="382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Two double sided instrumented layers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(= 4 sensor layers)</a:t>
            </a:r>
            <a:endParaRPr lang="en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89B4DCD-9AA5-4C5C-8E32-9910A0A3A4FC}"/>
              </a:ext>
            </a:extLst>
          </p:cNvPr>
          <p:cNvCxnSpPr>
            <a:cxnSpLocks/>
          </p:cNvCxnSpPr>
          <p:nvPr/>
        </p:nvCxnSpPr>
        <p:spPr>
          <a:xfrm>
            <a:off x="8819467" y="2766698"/>
            <a:ext cx="144262" cy="7625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BD300BF-27D4-4122-8D7C-16159136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A31969-4EB2-4987-A4C2-2CF93348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27364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A5955EE-45D9-46E0-9E61-B07760CFB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945" y="2084278"/>
            <a:ext cx="6414497" cy="410229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01D3F5-ED99-4AAF-A905-A410D3DB3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558" y="992071"/>
            <a:ext cx="11877023" cy="4973846"/>
          </a:xfrm>
        </p:spPr>
        <p:txBody>
          <a:bodyPr>
            <a:normAutofit/>
          </a:bodyPr>
          <a:lstStyle/>
          <a:p>
            <a:r>
              <a:rPr lang="en-US" dirty="0"/>
              <a:t>Radiation damage in HGTD after 4000 fb</a:t>
            </a:r>
            <a:r>
              <a:rPr lang="en-US" baseline="30000" dirty="0"/>
              <a:t>-1</a:t>
            </a:r>
            <a:r>
              <a:rPr lang="en-US" dirty="0"/>
              <a:t> up to 8.3e15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, 7.5 </a:t>
            </a:r>
            <a:r>
              <a:rPr lang="en-US" dirty="0" err="1"/>
              <a:t>MGy</a:t>
            </a:r>
            <a:r>
              <a:rPr lang="en-US" dirty="0"/>
              <a:t> (including safety factors)</a:t>
            </a:r>
          </a:p>
          <a:p>
            <a:r>
              <a:rPr lang="en-US" dirty="0"/>
              <a:t>HGTD designed for </a:t>
            </a:r>
            <a:r>
              <a:rPr lang="en-US" b="1" dirty="0"/>
              <a:t>End-of-Life (EOL) fluence 2.5 × 10</a:t>
            </a:r>
            <a:r>
              <a:rPr lang="en-US" b="1" baseline="30000" dirty="0"/>
              <a:t>15</a:t>
            </a:r>
            <a:r>
              <a:rPr lang="en-US" b="1" dirty="0"/>
              <a:t> </a:t>
            </a:r>
            <a:r>
              <a:rPr lang="en-US" b="1" dirty="0" err="1"/>
              <a:t>n</a:t>
            </a:r>
            <a:r>
              <a:rPr lang="en-US" b="1" baseline="-25000" dirty="0" err="1"/>
              <a:t>eq</a:t>
            </a:r>
            <a:r>
              <a:rPr lang="en-US" b="1" dirty="0"/>
              <a:t> cm</a:t>
            </a:r>
            <a:r>
              <a:rPr lang="en-US" b="1" baseline="30000" dirty="0"/>
              <a:t>-2</a:t>
            </a:r>
            <a:r>
              <a:rPr lang="en-US" b="1" dirty="0"/>
              <a:t>, TID 2 </a:t>
            </a:r>
            <a:r>
              <a:rPr lang="en-US" b="1" dirty="0" err="1"/>
              <a:t>MGy</a:t>
            </a:r>
            <a:r>
              <a:rPr lang="en-US" dirty="0"/>
              <a:t>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detector replacements planned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/>
              <a:t>Segmentation in three concentric rings:</a:t>
            </a:r>
          </a:p>
          <a:p>
            <a:pPr lvl="2"/>
            <a:r>
              <a:rPr lang="en-US" b="1" dirty="0">
                <a:solidFill>
                  <a:srgbClr val="C00000"/>
                </a:solidFill>
              </a:rPr>
              <a:t>Inner ring (</a:t>
            </a:r>
            <a:r>
              <a:rPr lang="en-US" b="1" i="1" dirty="0">
                <a:solidFill>
                  <a:srgbClr val="C00000"/>
                </a:solidFill>
              </a:rPr>
              <a:t>r</a:t>
            </a:r>
            <a:r>
              <a:rPr lang="en-US" b="1" dirty="0">
                <a:solidFill>
                  <a:srgbClr val="C00000"/>
                </a:solidFill>
              </a:rPr>
              <a:t> ≤ 230 mm)</a:t>
            </a:r>
            <a:r>
              <a:rPr lang="en-US" dirty="0"/>
              <a:t> replaced every 1000 fb</a:t>
            </a:r>
            <a:r>
              <a:rPr lang="en-US" baseline="30000" dirty="0"/>
              <a:t>-1</a:t>
            </a:r>
            <a:endParaRPr lang="en-US" dirty="0"/>
          </a:p>
          <a:p>
            <a:pPr lvl="2"/>
            <a:r>
              <a:rPr lang="en-US" b="1" dirty="0">
                <a:solidFill>
                  <a:srgbClr val="00B050"/>
                </a:solidFill>
              </a:rPr>
              <a:t>Middle ring (</a:t>
            </a:r>
            <a:r>
              <a:rPr lang="en-US" b="1" i="1" dirty="0">
                <a:solidFill>
                  <a:srgbClr val="00B050"/>
                </a:solidFill>
              </a:rPr>
              <a:t>r</a:t>
            </a:r>
            <a:r>
              <a:rPr lang="en-US" b="1" dirty="0">
                <a:solidFill>
                  <a:srgbClr val="00B050"/>
                </a:solidFill>
              </a:rPr>
              <a:t> &lt; 470 mm)</a:t>
            </a:r>
            <a:r>
              <a:rPr lang="en-US" dirty="0"/>
              <a:t> replaced at 2000 fb</a:t>
            </a:r>
            <a:r>
              <a:rPr lang="en-US" baseline="30000" dirty="0"/>
              <a:t>-1</a:t>
            </a:r>
            <a:endParaRPr lang="en-US" dirty="0"/>
          </a:p>
          <a:p>
            <a:pPr lvl="2"/>
            <a:r>
              <a:rPr lang="en-US" b="1" dirty="0">
                <a:solidFill>
                  <a:srgbClr val="FF2EFF"/>
                </a:solidFill>
              </a:rPr>
              <a:t>Outer ring (</a:t>
            </a:r>
            <a:r>
              <a:rPr lang="en-US" b="1" i="1" dirty="0">
                <a:solidFill>
                  <a:srgbClr val="FF2EFF"/>
                </a:solidFill>
              </a:rPr>
              <a:t>r </a:t>
            </a:r>
            <a:r>
              <a:rPr lang="en-US" b="1" dirty="0">
                <a:solidFill>
                  <a:srgbClr val="FF2EFF"/>
                </a:solidFill>
              </a:rPr>
              <a:t>&lt; 640 mm</a:t>
            </a:r>
            <a:r>
              <a:rPr lang="en-US" b="1" i="1" dirty="0">
                <a:solidFill>
                  <a:srgbClr val="FF2EFF"/>
                </a:solidFill>
              </a:rPr>
              <a:t>) </a:t>
            </a:r>
            <a:r>
              <a:rPr lang="en-US" dirty="0"/>
              <a:t>will not be replaced</a:t>
            </a:r>
            <a:endParaRPr lang="en-S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170E7-5EBA-4269-8501-8035A8B14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992681-8543-42C6-AECC-AF6782950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HGTD Radiation Environment</a:t>
            </a:r>
            <a:endParaRPr lang="en-S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F0FEFA-C34D-4BA7-A298-59D8FDB52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38" y="3235629"/>
            <a:ext cx="2942558" cy="30574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7692D7-103B-4F9A-8DF2-0011759E966C}"/>
              </a:ext>
            </a:extLst>
          </p:cNvPr>
          <p:cNvSpPr txBox="1"/>
          <p:nvPr/>
        </p:nvSpPr>
        <p:spPr>
          <a:xfrm>
            <a:off x="2703051" y="447194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1</a:t>
            </a:r>
            <a:endParaRPr lang="en-SI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2255A-E112-4C47-9D26-35ECBD9ECB9D}"/>
              </a:ext>
            </a:extLst>
          </p:cNvPr>
          <p:cNvSpPr txBox="1"/>
          <p:nvPr/>
        </p:nvSpPr>
        <p:spPr>
          <a:xfrm>
            <a:off x="3121203" y="447194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2</a:t>
            </a:r>
            <a:endParaRPr lang="en-SI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6818CF-3B71-4234-87F9-2799B950ED07}"/>
              </a:ext>
            </a:extLst>
          </p:cNvPr>
          <p:cNvSpPr txBox="1"/>
          <p:nvPr/>
        </p:nvSpPr>
        <p:spPr>
          <a:xfrm>
            <a:off x="3522647" y="447996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2EFF"/>
                </a:solidFill>
              </a:rPr>
              <a:t>3</a:t>
            </a:r>
            <a:endParaRPr lang="en-SI" b="1" dirty="0">
              <a:solidFill>
                <a:srgbClr val="FF2EFF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2E2E672-721D-4C69-91B1-52F751335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1E687F-755F-4D61-BCDB-6D2B0DF9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39464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97C3AE-8987-4E5D-A0CE-6E609AD83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45"/>
          <a:stretch/>
        </p:blipFill>
        <p:spPr>
          <a:xfrm>
            <a:off x="111619" y="4254365"/>
            <a:ext cx="7446316" cy="214518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513809-D664-4DCD-9061-8811B69C4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02" y="1361361"/>
            <a:ext cx="6492404" cy="3225482"/>
          </a:xfrm>
        </p:spPr>
        <p:txBody>
          <a:bodyPr>
            <a:noAutofit/>
          </a:bodyPr>
          <a:lstStyle/>
          <a:p>
            <a:r>
              <a:rPr lang="en-US" sz="1800" b="1" dirty="0"/>
              <a:t>Module</a:t>
            </a:r>
            <a:r>
              <a:rPr lang="en-US" sz="1800" dirty="0"/>
              <a:t> = two single-chip </a:t>
            </a:r>
            <a:r>
              <a:rPr lang="en-US" sz="1800" b="1" dirty="0"/>
              <a:t>Hybrids</a:t>
            </a:r>
            <a:r>
              <a:rPr lang="en-US" sz="1800" dirty="0"/>
              <a:t> (sensor + readout chip) connected to the same flex PCB (Module Flex)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Total dimension 2 cm × 4 cm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15 × 30 channels (15 × 15 per hybrid), 1.3 mm × 1.3 mm channel size</a:t>
            </a:r>
          </a:p>
          <a:p>
            <a:r>
              <a:rPr lang="en-US" sz="1800" dirty="0"/>
              <a:t>Total of 8032 modules</a:t>
            </a: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Rows of hybrids connected via Flex Tails to the Peripheral Electronics Boards (PEB) @ 660 &lt;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&lt; 920 mm</a:t>
            </a:r>
          </a:p>
          <a:p>
            <a:r>
              <a:rPr lang="en-US" sz="1800" dirty="0"/>
              <a:t>Module overlap optimized on each ring, ensure 2–3 hits per track</a:t>
            </a:r>
            <a:endParaRPr lang="en-SI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D10002-17CA-4AF5-B333-2B8B63313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I"/>
              <a:t>13.02.2024</a:t>
            </a:r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FCDEE-579A-46D0-90A2-9E47CAD8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Hiti: HGTD, F9 Seminar</a:t>
            </a:r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117FEE-18FD-4C09-95EA-0BD93A7BE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HGTD Modules</a:t>
            </a:r>
            <a:endParaRPr lang="en-SI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4C7C08-C17D-43CB-A5A5-C668B15C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085" y="5457470"/>
            <a:ext cx="1747499" cy="643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92CA28-D80B-47FD-B34B-800E052BD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074" y="3465830"/>
            <a:ext cx="2780515" cy="285148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0261FB-7C0D-49C2-B469-8D5DEF9300FA}"/>
              </a:ext>
            </a:extLst>
          </p:cNvPr>
          <p:cNvCxnSpPr>
            <a:cxnSpLocks/>
          </p:cNvCxnSpPr>
          <p:nvPr/>
        </p:nvCxnSpPr>
        <p:spPr>
          <a:xfrm>
            <a:off x="9499600" y="4839563"/>
            <a:ext cx="737033" cy="5201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10CF41C-100E-4BDE-897D-771B1B3C9721}"/>
              </a:ext>
            </a:extLst>
          </p:cNvPr>
          <p:cNvSpPr txBox="1"/>
          <p:nvPr/>
        </p:nvSpPr>
        <p:spPr>
          <a:xfrm>
            <a:off x="8944598" y="4296837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modules</a:t>
            </a:r>
            <a:endParaRPr lang="en-SI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F6FE91-EA66-407E-A2F5-AE8FA790B7DF}"/>
              </a:ext>
            </a:extLst>
          </p:cNvPr>
          <p:cNvCxnSpPr>
            <a:cxnSpLocks/>
          </p:cNvCxnSpPr>
          <p:nvPr/>
        </p:nvCxnSpPr>
        <p:spPr>
          <a:xfrm>
            <a:off x="10176218" y="4890969"/>
            <a:ext cx="392929" cy="4950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DFF582A-7E21-4260-BA5E-4BE152981AFE}"/>
              </a:ext>
            </a:extLst>
          </p:cNvPr>
          <p:cNvSpPr txBox="1"/>
          <p:nvPr/>
        </p:nvSpPr>
        <p:spPr>
          <a:xfrm>
            <a:off x="10153622" y="4388773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PEB</a:t>
            </a:r>
            <a:endParaRPr lang="en-SI" sz="2400" b="1" dirty="0">
              <a:solidFill>
                <a:srgbClr val="C00000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3F84B6B-8857-4DFA-BE1C-D42FDB48C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318" y="-37847"/>
            <a:ext cx="4543383" cy="358160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B94CC-8768-4DE8-8929-A866C7BF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73F1-E440-471F-A1D6-3101CD187FFC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9792445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K-ATLAS-MixedIrradiations" id="{C3BC0814-703D-4C40-A3A0-3EB539DCE451}" vid="{E80250AD-F589-493E-AED7-F7EAA4367F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GK-RD50-FluxDependence</Template>
  <TotalTime>54714</TotalTime>
  <Words>3358</Words>
  <Application>Microsoft Office PowerPoint</Application>
  <PresentationFormat>Widescreen</PresentationFormat>
  <Paragraphs>537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Comic Sans MS</vt:lpstr>
      <vt:lpstr>Retrospect</vt:lpstr>
      <vt:lpstr>ATLAS High Granularity Timing Detector and Production Activities at F9</vt:lpstr>
      <vt:lpstr>Outline</vt:lpstr>
      <vt:lpstr>PowerPoint Presentation</vt:lpstr>
      <vt:lpstr>High Luminosity LHC (HL-LHC)</vt:lpstr>
      <vt:lpstr>ATLAS phase II upgrade</vt:lpstr>
      <vt:lpstr>ATLAS High Granularity Timing Detector</vt:lpstr>
      <vt:lpstr>ATLAS HGTD basic information</vt:lpstr>
      <vt:lpstr>HGTD Radiation Environment</vt:lpstr>
      <vt:lpstr>HGTD Modules</vt:lpstr>
      <vt:lpstr>HGTD Sensors: Low Gain Avalanche Detector (LGAD)</vt:lpstr>
      <vt:lpstr>Why gain?</vt:lpstr>
      <vt:lpstr>LGAD radiation effects</vt:lpstr>
      <vt:lpstr>LGAD Single Event Burnout (SEB)</vt:lpstr>
      <vt:lpstr>LGAD radiation hardness</vt:lpstr>
      <vt:lpstr>ALTIROC: HGTD readout chip</vt:lpstr>
      <vt:lpstr>Peripheral Electronics Board (PEB)</vt:lpstr>
      <vt:lpstr>HGTD module and detector assembly</vt:lpstr>
      <vt:lpstr>HGTD production timeline</vt:lpstr>
      <vt:lpstr>PowerPoint Presentation</vt:lpstr>
      <vt:lpstr>ATLAS HGTD at F9 – 3 activities</vt:lpstr>
      <vt:lpstr>HGTD Production Sensor &amp; QCTS</vt:lpstr>
      <vt:lpstr>F9 HGTD Process Quality Control</vt:lpstr>
      <vt:lpstr>F9 HGTD Irradiation Tests </vt:lpstr>
      <vt:lpstr>CV: Acceptor removal parameter</vt:lpstr>
      <vt:lpstr>IT – TCT test method</vt:lpstr>
      <vt:lpstr>TCT-IT concept</vt:lpstr>
      <vt:lpstr>TCT-IT method</vt:lpstr>
      <vt:lpstr>TCT-IT Quality of Life improvements</vt:lpstr>
      <vt:lpstr>TCT-IT Results: Vgl</vt:lpstr>
      <vt:lpstr>TCT-IT Results: Gain</vt:lpstr>
      <vt:lpstr>IT: systematic effects</vt:lpstr>
      <vt:lpstr>90Sr measurements</vt:lpstr>
      <vt:lpstr>Sr90 results: charge and time resolution</vt:lpstr>
      <vt:lpstr>Sr90 results at extreme fluences (3e15, 3.5e15)</vt:lpstr>
      <vt:lpstr>Outlook: Wafer Acceptance/Rejection process</vt:lpstr>
      <vt:lpstr>ATLAS HGTD Flex Tail production</vt:lpstr>
      <vt:lpstr>HGTD Flex Tail MoU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HGTD IJS</dc:title>
  <dc:creator>IJS F9</dc:creator>
  <cp:lastModifiedBy>Bojan</cp:lastModifiedBy>
  <cp:revision>1400</cp:revision>
  <dcterms:created xsi:type="dcterms:W3CDTF">2020-05-22T12:31:57Z</dcterms:created>
  <dcterms:modified xsi:type="dcterms:W3CDTF">2024-02-13T08:50:34Z</dcterms:modified>
</cp:coreProperties>
</file>