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257" r:id="rId3"/>
    <p:sldId id="601" r:id="rId4"/>
    <p:sldId id="605" r:id="rId5"/>
    <p:sldId id="604" r:id="rId6"/>
    <p:sldId id="468" r:id="rId7"/>
    <p:sldId id="470" r:id="rId8"/>
    <p:sldId id="469" r:id="rId9"/>
    <p:sldId id="474" r:id="rId10"/>
    <p:sldId id="603" r:id="rId11"/>
    <p:sldId id="607" r:id="rId12"/>
    <p:sldId id="608" r:id="rId13"/>
    <p:sldId id="609" r:id="rId14"/>
    <p:sldId id="610" r:id="rId15"/>
    <p:sldId id="612" r:id="rId16"/>
    <p:sldId id="611" r:id="rId17"/>
    <p:sldId id="613" r:id="rId18"/>
    <p:sldId id="615" r:id="rId19"/>
    <p:sldId id="614" r:id="rId20"/>
    <p:sldId id="602" r:id="rId21"/>
    <p:sldId id="451" r:id="rId22"/>
    <p:sldId id="449" r:id="rId23"/>
  </p:sldIdLst>
  <p:sldSz cx="12188825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MS Mincho" panose="02020609040205080304" pitchFamily="49" charset="-128"/>
      <p:regular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kub Seidl" initials="" lastIdx="7" clrIdx="0"/>
  <p:cmAuthor id="1" name="Lukas Kripner" initials="" lastIdx="5" clrIdx="1"/>
  <p:cmAuthor id="2" name="David Tskhakaya" initials="DT" lastIdx="0" clrIdx="2">
    <p:extLst>
      <p:ext uri="{19B8F6BF-5375-455C-9EA6-DF929625EA0E}">
        <p15:presenceInfo xmlns:p15="http://schemas.microsoft.com/office/powerpoint/2012/main" userId="S-1-5-21-920882678-3014809466-617414344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0066FF"/>
    <a:srgbClr val="008000"/>
    <a:srgbClr val="FF3300"/>
    <a:srgbClr val="0033CC"/>
    <a:srgbClr val="FF0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209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190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35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430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060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583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798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898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498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93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0ecb45ba9_0_36:notes"/>
          <p:cNvSpPr/>
          <p:nvPr/>
        </p:nvSpPr>
        <p:spPr>
          <a:xfrm>
            <a:off x="3848040" y="9408960"/>
            <a:ext cx="2916378" cy="4669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2800" b="1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c0ecb45ba9_0_36:notes"/>
          <p:cNvSpPr/>
          <p:nvPr/>
        </p:nvSpPr>
        <p:spPr>
          <a:xfrm>
            <a:off x="3848040" y="9408960"/>
            <a:ext cx="2944782" cy="4953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1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c0ecb45ba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2950"/>
            <a:ext cx="6548438" cy="3684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g2c0ecb45ba9_0_36:notes"/>
          <p:cNvSpPr/>
          <p:nvPr/>
        </p:nvSpPr>
        <p:spPr>
          <a:xfrm>
            <a:off x="906480" y="4705200"/>
            <a:ext cx="4981662" cy="44578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g2c0ecb45ba9_0_36:notes"/>
          <p:cNvSpPr txBox="1">
            <a:spLocks noGrp="1"/>
          </p:cNvSpPr>
          <p:nvPr>
            <p:ph type="body" idx="1"/>
          </p:nvPr>
        </p:nvSpPr>
        <p:spPr>
          <a:xfrm>
            <a:off x="678960" y="4704840"/>
            <a:ext cx="5405400" cy="442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 40 EU politicians, climate change mentioned - don’t show it. Show fusion challenges, timeline, ITER project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3653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9868-F9C8-4381-B416-288D9B9CB5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0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593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55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42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96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76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2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64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 preserve="1">
  <p:cSld name="First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1572" y="6001200"/>
            <a:ext cx="1065682" cy="5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1037161" y="4526757"/>
            <a:ext cx="1011450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>
                <a:solidFill>
                  <a:schemeClr val="lt1"/>
                </a:solidFill>
              </a:defRPr>
            </a:lvl1pPr>
            <a:lvl2pPr marL="914400" lvl="1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2"/>
          </p:nvPr>
        </p:nvSpPr>
        <p:spPr>
          <a:xfrm>
            <a:off x="1037161" y="3951288"/>
            <a:ext cx="1011450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037161" y="1647032"/>
            <a:ext cx="10114503" cy="210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99"/>
              <a:buFont typeface="Century Gothic"/>
              <a:buNone/>
              <a:defRPr sz="4999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4">
            <a:alphaModFix/>
          </a:blip>
          <a:srcRect l="3548" t="14843" r="4453" b="18553"/>
          <a:stretch/>
        </p:blipFill>
        <p:spPr>
          <a:xfrm>
            <a:off x="3410182" y="836076"/>
            <a:ext cx="5368461" cy="681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420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3">
          <p15:clr>
            <a:srgbClr val="FBAE40"/>
          </p15:clr>
        </p15:guide>
        <p15:guide id="2" pos="7025">
          <p15:clr>
            <a:srgbClr val="FBAE40"/>
          </p15:clr>
        </p15:guide>
        <p15:guide id="3" orient="horz" pos="1038">
          <p15:clr>
            <a:srgbClr val="FBAE40"/>
          </p15:clr>
        </p15:guide>
        <p15:guide id="4" orient="horz" pos="2364">
          <p15:clr>
            <a:srgbClr val="FBAE40"/>
          </p15:clr>
        </p15:guide>
        <p15:guide id="5" orient="horz" pos="2489">
          <p15:clr>
            <a:srgbClr val="FBAE40"/>
          </p15:clr>
        </p15:guide>
        <p15:guide id="6" orient="horz" pos="2852">
          <p15:clr>
            <a:srgbClr val="FBAE40"/>
          </p15:clr>
        </p15:guide>
        <p15:guide id="7" orient="horz" pos="3646">
          <p15:clr>
            <a:srgbClr val="FBAE40"/>
          </p15:clr>
        </p15:guide>
        <p15:guide id="8" orient="horz" pos="27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s" preserve="1" userDrawn="1">
  <p:cSld name="Title and conten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515010" y="2348706"/>
            <a:ext cx="11158806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807BC-5766-4AFE-BF20-B074D037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6779D-E425-497C-93A1-6F2B17FC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Ljubljana, 25.09.2024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9C6F9-EEB4-4DDD-8BC1-843AB654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‹#›</a:t>
            </a:fld>
            <a:r>
              <a:rPr lang="en-US" dirty="0"/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248576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0" y="13680"/>
            <a:ext cx="8345826" cy="1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609441" y="1600200"/>
            <a:ext cx="10929553" cy="4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65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76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A1490-AB47-453B-9ED6-9D947B2D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4B60C-5D8F-4CE9-B21E-48CB7E5C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04390-BBB6-422F-8740-5D70B6EE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C532D-465C-491F-9BEF-BBDC6C9684C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833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348984"/>
            <a:ext cx="12188826" cy="50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88825" cy="106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94177" y="311472"/>
            <a:ext cx="1638178" cy="44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5009" y="311400"/>
            <a:ext cx="1464160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515010" y="1448593"/>
            <a:ext cx="11158806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99"/>
              <a:buFont typeface="Century Gothic"/>
              <a:buNone/>
              <a:defRPr sz="3599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693B5-3B92-4963-A3E2-512E5C317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Tskhakaya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D933F-EDD0-4FD7-9E8E-7B4DCD7D1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Ljubljana, 25.09.2024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02D66-3126-436C-972C-24FC8D869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94E5-78AC-43DE-BB71-B38AD6ABE6BB}" type="slidenum">
              <a:rPr lang="en-US" smtClean="0"/>
              <a:pPr/>
              <a:t>‹#›</a:t>
            </a:fld>
            <a:r>
              <a:rPr lang="en-US" dirty="0"/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1070058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53">
          <p15:clr>
            <a:srgbClr val="F26B43"/>
          </p15:clr>
        </p15:guide>
        <p15:guide id="2" pos="3839">
          <p15:clr>
            <a:srgbClr val="F26B43"/>
          </p15:clr>
        </p15:guide>
        <p15:guide id="3" pos="324">
          <p15:clr>
            <a:srgbClr val="F26B43"/>
          </p15:clr>
        </p15:guide>
        <p15:guide id="4" pos="7354">
          <p15:clr>
            <a:srgbClr val="F26B43"/>
          </p15:clr>
        </p15:guide>
        <p15:guide id="5" orient="horz" pos="3771">
          <p15:clr>
            <a:srgbClr val="F26B43"/>
          </p15:clr>
        </p15:guide>
        <p15:guide id="6" orient="horz" pos="913">
          <p15:clr>
            <a:srgbClr val="F26B43"/>
          </p15:clr>
        </p15:guide>
        <p15:guide id="7" orient="horz" pos="1480">
          <p15:clr>
            <a:srgbClr val="F26B43"/>
          </p15:clr>
        </p15:guide>
        <p15:guide id="8" pos="3612">
          <p15:clr>
            <a:srgbClr val="F26B43"/>
          </p15:clr>
        </p15:guide>
        <p15:guide id="9" pos="40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sma-pepsc.e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global-energy-substitution?facet=no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urworldindata.org/grapher/global-energy-substitution?stackMode=relative&amp;facet=non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en.wikipedia.org/wiki/Lawson_criterion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video" Target="file:///C:\Users\tskhakaya\general_DTsk\Conference\2024\SPPT_Prague\presentation\JET.mp4" TargetMode="External"/><Relationship Id="rId7" Type="http://schemas.openxmlformats.org/officeDocument/2006/relationships/notesSlide" Target="../notesSlides/notesSlide7.xml"/><Relationship Id="rId2" Type="http://schemas.microsoft.com/office/2007/relationships/media" Target="file:///C:\Users\tskhakaya\general_DTsk\Conference\2024\SPPT_Prague\presentation\JET.mp4" TargetMode="Externa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wmf"/><Relationship Id="rId5" Type="http://schemas.openxmlformats.org/officeDocument/2006/relationships/video" Target="file:///C:\Users\tskhakaya\general_DTsk\Conference\2024\SPPT_Prague\presentation\JET_shot.mp4" TargetMode="External"/><Relationship Id="rId10" Type="http://schemas.openxmlformats.org/officeDocument/2006/relationships/oleObject" Target="../embeddings/oleObject3.bin"/><Relationship Id="rId4" Type="http://schemas.microsoft.com/office/2007/relationships/media" Target="file:///C:\Users\tskhakaya\general_DTsk\Conference\2024\SPPT_Prague\presentation\JET_shot.mp4" TargetMode="Externa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ubTitle" idx="2"/>
          </p:nvPr>
        </p:nvSpPr>
        <p:spPr>
          <a:xfrm>
            <a:off x="812667" y="4080710"/>
            <a:ext cx="10793046" cy="193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de-DE" b="1" i="1" dirty="0"/>
              <a:t>D. Tskhakaya and BIT1 team</a:t>
            </a:r>
            <a:endParaRPr lang="de-DE" sz="1400" i="1" dirty="0"/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lang="de-DE" dirty="0"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/>
          </p:nvPr>
        </p:nvSpPr>
        <p:spPr>
          <a:xfrm>
            <a:off x="1037160" y="1724380"/>
            <a:ext cx="10114503" cy="210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buSzPts val="4900"/>
            </a:pPr>
            <a:r>
              <a:rPr lang="en-GB" sz="4400" dirty="0">
                <a:solidFill>
                  <a:schemeClr val="bg1"/>
                </a:solidFill>
                <a:latin typeface="Palatino"/>
                <a:ea typeface="MS Mincho" panose="02020609040205080304" pitchFamily="49" charset="-128"/>
                <a:cs typeface="Palatino"/>
              </a:rPr>
              <a:t>PIC modelling needs for fusion plasma</a:t>
            </a:r>
            <a:br>
              <a:rPr lang="en-US" sz="4400" dirty="0">
                <a:solidFill>
                  <a:schemeClr val="bg1"/>
                </a:solidFill>
                <a:latin typeface="Palatino"/>
                <a:ea typeface="MS Mincho" panose="02020609040205080304" pitchFamily="49" charset="-128"/>
                <a:cs typeface="Palatino"/>
              </a:rPr>
            </a:b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10</a:t>
            </a:fld>
            <a:r>
              <a:rPr lang="en-US" dirty="0"/>
              <a:t>/19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46E03-B6E3-438E-A902-AE131AE4D155}"/>
              </a:ext>
            </a:extLst>
          </p:cNvPr>
          <p:cNvSpPr txBox="1"/>
          <p:nvPr/>
        </p:nvSpPr>
        <p:spPr>
          <a:xfrm>
            <a:off x="2472441" y="5836422"/>
            <a:ext cx="3758801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AT" sz="1800" dirty="0">
                <a:solidFill>
                  <a:schemeClr val="tx1"/>
                </a:solidFill>
              </a:rPr>
              <a:t>1D3V, 2D2V, 3D1V, 3D2V, </a:t>
            </a:r>
            <a:r>
              <a:rPr lang="de-AT" sz="1800" dirty="0">
                <a:solidFill>
                  <a:srgbClr val="FF0000"/>
                </a:solidFill>
              </a:rPr>
              <a:t>3D3V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778FA14-F9FA-49AD-9EF4-B34569336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702029"/>
              </p:ext>
            </p:extLst>
          </p:nvPr>
        </p:nvGraphicFramePr>
        <p:xfrm>
          <a:off x="1964657" y="1167235"/>
          <a:ext cx="7359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3" name="Equation" r:id="rId4" imgW="3759120" imgH="431640" progId="Equation.3">
                  <p:embed/>
                </p:oleObj>
              </mc:Choice>
              <mc:Fallback>
                <p:oleObj name="Equation" r:id="rId4" imgW="3759120" imgH="431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657" y="1167235"/>
                        <a:ext cx="735965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A957581-50B8-47F7-B0A0-8D0FD4464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315940"/>
              </p:ext>
            </p:extLst>
          </p:nvPr>
        </p:nvGraphicFramePr>
        <p:xfrm>
          <a:off x="309386" y="2150279"/>
          <a:ext cx="56483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4" name="Equation" r:id="rId6" imgW="3479760" imgH="444240" progId="Equation.3">
                  <p:embed/>
                </p:oleObj>
              </mc:Choice>
              <mc:Fallback>
                <p:oleObj name="Equation" r:id="rId6" imgW="3479760" imgH="444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386" y="2150279"/>
                        <a:ext cx="5648325" cy="71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65C9A83-5665-48FA-B4BD-796528288D77}"/>
              </a:ext>
            </a:extLst>
          </p:cNvPr>
          <p:cNvSpPr txBox="1"/>
          <p:nvPr/>
        </p:nvSpPr>
        <p:spPr>
          <a:xfrm>
            <a:off x="315588" y="3348512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dirty="0"/>
              <a:t>Direct Fokker-Planck, or Vlassov equation solvers. </a:t>
            </a:r>
            <a:endParaRPr lang="en-US" sz="1800" b="1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4597C4B-90D1-49D8-8D11-71FCA133B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56914"/>
              </p:ext>
            </p:extLst>
          </p:nvPr>
        </p:nvGraphicFramePr>
        <p:xfrm>
          <a:off x="366976" y="4138321"/>
          <a:ext cx="2370243" cy="56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5" name="Equation" r:id="rId8" imgW="1155600" imgH="279360" progId="Equation.3">
                  <p:embed/>
                </p:oleObj>
              </mc:Choice>
              <mc:Fallback>
                <p:oleObj name="Equation" r:id="rId8" imgW="1155600" imgH="2793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76" y="4138321"/>
                        <a:ext cx="2370243" cy="56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2A2A32F-0BFC-4FAB-A198-2D2222C1B03F}"/>
              </a:ext>
            </a:extLst>
          </p:cNvPr>
          <p:cNvSpPr txBox="1"/>
          <p:nvPr/>
        </p:nvSpPr>
        <p:spPr>
          <a:xfrm>
            <a:off x="6168564" y="2254070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>
                <a:solidFill>
                  <a:srgbClr val="0000FF"/>
                </a:solidFill>
              </a:rPr>
              <a:t>+ Field equations (e.g):</a:t>
            </a:r>
            <a:endParaRPr 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C81B3B8-4986-47F0-88BF-D7CED1BE9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793204"/>
              </p:ext>
            </p:extLst>
          </p:nvPr>
        </p:nvGraphicFramePr>
        <p:xfrm>
          <a:off x="8917440" y="2061749"/>
          <a:ext cx="2741612" cy="81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6" name="Equation" r:id="rId10" imgW="1447560" imgH="431640" progId="Equation.3">
                  <p:embed/>
                </p:oleObj>
              </mc:Choice>
              <mc:Fallback>
                <p:oleObj name="Equation" r:id="rId10" imgW="1447560" imgH="4316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7440" y="2061749"/>
                        <a:ext cx="2741612" cy="8107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3">
            <a:extLst>
              <a:ext uri="{FF2B5EF4-FFF2-40B4-BE49-F238E27FC236}">
                <a16:creationId xmlns:a16="http://schemas.microsoft.com/office/drawing/2014/main" id="{4E1488E9-07AB-4E6C-B3D9-5DD66A9A546B}"/>
              </a:ext>
            </a:extLst>
          </p:cNvPr>
          <p:cNvSpPr/>
          <p:nvPr/>
        </p:nvSpPr>
        <p:spPr>
          <a:xfrm>
            <a:off x="2858056" y="4240311"/>
            <a:ext cx="358326" cy="324508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C1E88A-39FB-4665-90F4-E1111258C8C8}"/>
              </a:ext>
            </a:extLst>
          </p:cNvPr>
          <p:cNvSpPr txBox="1"/>
          <p:nvPr/>
        </p:nvSpPr>
        <p:spPr>
          <a:xfrm>
            <a:off x="3407687" y="3959091"/>
            <a:ext cx="384645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800" dirty="0"/>
              <a:t>Discrate system of linear equations requiring (sparce) matrix solvers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92C3FD-AFA8-410C-904E-DD9A1AD5BCC7}"/>
              </a:ext>
            </a:extLst>
          </p:cNvPr>
          <p:cNvSpPr txBox="1"/>
          <p:nvPr/>
        </p:nvSpPr>
        <p:spPr>
          <a:xfrm>
            <a:off x="6231242" y="5842414"/>
            <a:ext cx="414663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/>
              <a:t>Computationally very expensive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575C8D-CD0E-4261-AEF9-8B0F8327CC66}"/>
              </a:ext>
            </a:extLst>
          </p:cNvPr>
          <p:cNvSpPr/>
          <p:nvPr/>
        </p:nvSpPr>
        <p:spPr>
          <a:xfrm>
            <a:off x="5330912" y="198107"/>
            <a:ext cx="4657044" cy="587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300"/>
              </a:lnSpc>
            </a:pPr>
            <a:r>
              <a:rPr lang="en-US" sz="2800" b="1" dirty="0">
                <a:solidFill>
                  <a:schemeClr val="bg1"/>
                </a:solidFill>
              </a:rPr>
              <a:t> Full kinetic plasma model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C48ED0-84FC-493A-BAA1-5E36258563D3}"/>
              </a:ext>
            </a:extLst>
          </p:cNvPr>
          <p:cNvSpPr txBox="1"/>
          <p:nvPr/>
        </p:nvSpPr>
        <p:spPr>
          <a:xfrm>
            <a:off x="8304560" y="321599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dirty="0"/>
              <a:t>Particle codes</a:t>
            </a:r>
            <a:endParaRPr lang="en-US" sz="1800" b="1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FC0E2D8-602F-4881-97FE-CADB300D5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744902"/>
              </p:ext>
            </p:extLst>
          </p:nvPr>
        </p:nvGraphicFramePr>
        <p:xfrm>
          <a:off x="8488443" y="3686330"/>
          <a:ext cx="2741611" cy="13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7" name="Equation" r:id="rId12" imgW="1739880" imgH="838080" progId="Equation.DSMT4">
                  <p:embed/>
                </p:oleObj>
              </mc:Choice>
              <mc:Fallback>
                <p:oleObj name="Equation" r:id="rId12" imgW="17398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88443" y="3686330"/>
                        <a:ext cx="2741611" cy="1320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40E5201-AAE7-43B6-8E0B-A5EDB04781D8}"/>
              </a:ext>
            </a:extLst>
          </p:cNvPr>
          <p:cNvSpPr txBox="1"/>
          <p:nvPr/>
        </p:nvSpPr>
        <p:spPr>
          <a:xfrm>
            <a:off x="331249" y="5022636"/>
            <a:ext cx="4927246" cy="68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AT" sz="1800" dirty="0">
                <a:solidFill>
                  <a:srgbClr val="0000FF"/>
                </a:solidFill>
              </a:rPr>
              <a:t>Numericaly more stable, nonstructured grids </a:t>
            </a:r>
            <a:r>
              <a:rPr lang="de-AT" sz="1800" dirty="0">
                <a:solidFill>
                  <a:srgbClr val="FF0000"/>
                </a:solidFill>
              </a:rPr>
              <a:t>Hard to implement collisions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CF530D-1620-4D51-BF97-89B6A2926B0D}"/>
              </a:ext>
            </a:extLst>
          </p:cNvPr>
          <p:cNvSpPr txBox="1"/>
          <p:nvPr/>
        </p:nvSpPr>
        <p:spPr>
          <a:xfrm>
            <a:off x="7324650" y="5101493"/>
            <a:ext cx="4927246" cy="68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>
                <a:solidFill>
                  <a:srgbClr val="0000FF"/>
                </a:solidFill>
              </a:rPr>
              <a:t>Higher dimensionality, MC directly applicable</a:t>
            </a:r>
            <a:r>
              <a:rPr lang="en-US" sz="1800">
                <a:solidFill>
                  <a:srgbClr val="FF0000"/>
                </a:solidFill>
              </a:rPr>
              <a:t> Numericaly less stable, restictions on grids</a:t>
            </a:r>
          </a:p>
        </p:txBody>
      </p:sp>
    </p:spTree>
    <p:extLst>
      <p:ext uri="{BB962C8B-B14F-4D97-AF65-F5344CB8AC3E}">
        <p14:creationId xmlns:p14="http://schemas.microsoft.com/office/powerpoint/2010/main" val="284492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11</a:t>
            </a:fld>
            <a:r>
              <a:rPr lang="en-US" dirty="0"/>
              <a:t>/19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E1D104C8-7E51-4F50-A3B9-181307930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592" y="4294300"/>
            <a:ext cx="504056" cy="516865"/>
          </a:xfrm>
          <a:prstGeom prst="flowChartConnector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5D1CC534-208C-461E-9AD5-6231CF01A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6119" y="5344893"/>
            <a:ext cx="19446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92904-099B-4819-8473-FA86376BBB9E}"/>
              </a:ext>
            </a:extLst>
          </p:cNvPr>
          <p:cNvGrpSpPr/>
          <p:nvPr/>
        </p:nvGrpSpPr>
        <p:grpSpPr>
          <a:xfrm>
            <a:off x="1178419" y="5705256"/>
            <a:ext cx="3168650" cy="360363"/>
            <a:chOff x="323701" y="5924133"/>
            <a:chExt cx="3168650" cy="360363"/>
          </a:xfrm>
        </p:grpSpPr>
        <p:sp>
          <p:nvSpPr>
            <p:cNvPr id="11" name="Line 4">
              <a:extLst>
                <a:ext uri="{FF2B5EF4-FFF2-40B4-BE49-F238E27FC236}">
                  <a16:creationId xmlns:a16="http://schemas.microsoft.com/office/drawing/2014/main" id="{F9F674B3-BDE8-4C05-8A7D-360104989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039" y="6284496"/>
              <a:ext cx="194468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F9081CAE-7643-4427-80CB-3F39AC732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501" y="5924133"/>
              <a:ext cx="19446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311AF9CC-D84C-4C9C-99EA-51063D7B2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701" y="6284496"/>
              <a:ext cx="3168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E8D1FA98-4D30-467A-BEAC-399AD0ED7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139" y="5995571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221D06B6-8E58-48A0-870D-9A0D9F6F8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401" y="5995571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E76F7D10-7603-4E9E-B756-68253067A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7664" y="5995571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63ADF1BB-3D1F-4CE3-B2DD-02F463E4D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3926" y="5995571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01EC0230-30CB-4CCF-9F71-7EBF366B1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189" y="5995571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0E6A81E2-6341-42B1-B2DD-DD10FACA3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7889" y="5995571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Line 18">
            <a:extLst>
              <a:ext uri="{FF2B5EF4-FFF2-40B4-BE49-F238E27FC236}">
                <a16:creationId xmlns:a16="http://schemas.microsoft.com/office/drawing/2014/main" id="{FA4F3360-4E0E-4401-BB91-4930F2C27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9719" y="4913094"/>
            <a:ext cx="0" cy="7191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F826CC13-5154-42C6-ADD3-D0022CC57D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6482" y="4913094"/>
            <a:ext cx="360362" cy="7191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F3B02D71-803B-4B87-AACF-7B1972FF0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4182" y="4913094"/>
            <a:ext cx="360362" cy="7191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7694A960-0BC5-4928-889D-051572E4F9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8782" y="4913094"/>
            <a:ext cx="863600" cy="7191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C1479A3B-8A9E-47B1-963A-71404AE8E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8645" y="4913094"/>
            <a:ext cx="792163" cy="7191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FFA43E-CA27-4D1B-B399-6E7B9F4EFD14}"/>
              </a:ext>
            </a:extLst>
          </p:cNvPr>
          <p:cNvSpPr txBox="1"/>
          <p:nvPr/>
        </p:nvSpPr>
        <p:spPr>
          <a:xfrm rot="19286114">
            <a:off x="1593271" y="48870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endParaRPr lang="en-US" sz="2400" b="1" dirty="0"/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133C204A-7CB9-41BD-835E-5CAD6604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06464"/>
            <a:ext cx="12698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</a:rPr>
              <a:t>Particle</a:t>
            </a:r>
          </a:p>
          <a:p>
            <a:r>
              <a:rPr lang="en-US" altLang="en-US" sz="2000" dirty="0">
                <a:solidFill>
                  <a:srgbClr val="0000FF"/>
                </a:solidFill>
              </a:rPr>
              <a:t>weighting</a:t>
            </a:r>
            <a:endParaRPr lang="en-US" altLang="en-US" sz="2000" dirty="0"/>
          </a:p>
        </p:txBody>
      </p:sp>
      <p:sp>
        <p:nvSpPr>
          <p:cNvPr id="27" name="Rounded Rectangle 65">
            <a:extLst>
              <a:ext uri="{FF2B5EF4-FFF2-40B4-BE49-F238E27FC236}">
                <a16:creationId xmlns:a16="http://schemas.microsoft.com/office/drawing/2014/main" id="{D3999475-B8CF-49F1-A594-36A443B32035}"/>
              </a:ext>
            </a:extLst>
          </p:cNvPr>
          <p:cNvSpPr/>
          <p:nvPr/>
        </p:nvSpPr>
        <p:spPr>
          <a:xfrm>
            <a:off x="7928875" y="1693286"/>
            <a:ext cx="1402392" cy="12331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66">
            <a:extLst>
              <a:ext uri="{FF2B5EF4-FFF2-40B4-BE49-F238E27FC236}">
                <a16:creationId xmlns:a16="http://schemas.microsoft.com/office/drawing/2014/main" id="{15B1F145-2B09-4715-8C78-73C1CCEFC9C4}"/>
              </a:ext>
            </a:extLst>
          </p:cNvPr>
          <p:cNvSpPr/>
          <p:nvPr/>
        </p:nvSpPr>
        <p:spPr>
          <a:xfrm>
            <a:off x="4972641" y="2017165"/>
            <a:ext cx="1440160" cy="427009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9">
            <a:extLst>
              <a:ext uri="{FF2B5EF4-FFF2-40B4-BE49-F238E27FC236}">
                <a16:creationId xmlns:a16="http://schemas.microsoft.com/office/drawing/2014/main" id="{D18EFC31-13E8-4D64-B3B0-6A1FA439A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79540"/>
              </p:ext>
            </p:extLst>
          </p:nvPr>
        </p:nvGraphicFramePr>
        <p:xfrm>
          <a:off x="5458524" y="1554585"/>
          <a:ext cx="662171" cy="461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0" name="Equation" r:id="rId4" imgW="291960" imgH="203040" progId="Equation.3">
                  <p:embed/>
                </p:oleObj>
              </mc:Choice>
              <mc:Fallback>
                <p:oleObj name="Equation" r:id="rId4" imgW="291960" imgH="203040" progId="Equation.3">
                  <p:embed/>
                  <p:pic>
                    <p:nvPicPr>
                      <p:cNvPr id="6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524" y="1554585"/>
                        <a:ext cx="662171" cy="46157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prstDash val="dash"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3">
            <a:extLst>
              <a:ext uri="{FF2B5EF4-FFF2-40B4-BE49-F238E27FC236}">
                <a16:creationId xmlns:a16="http://schemas.microsoft.com/office/drawing/2014/main" id="{836AAC96-3BED-495C-9543-8B7409B00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863" y="3707607"/>
            <a:ext cx="2518087" cy="72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GB" altLang="en-US" sz="1600" dirty="0"/>
              <a:t>assigning particle density to the spatial grids</a:t>
            </a:r>
            <a:endParaRPr lang="de-AT" altLang="en-US" sz="1600" dirty="0"/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C90E5C3-7D82-4ECF-B0EA-F1FDDB20F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193" y="1123164"/>
            <a:ext cx="2005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1" dirty="0"/>
              <a:t>Discretized space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99707E22-C829-4B96-8BA4-8FE0CCCC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632" y="1165143"/>
            <a:ext cx="1633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n-US" sz="1800" i="1" dirty="0"/>
              <a:t>Point particles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4CC97819-89F0-40A7-8780-3DCF44D6C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1672" y="3572876"/>
            <a:ext cx="3405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</a:rPr>
              <a:t>Different weighting schemes</a:t>
            </a:r>
            <a:endParaRPr lang="en-US" altLang="en-US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E56FD6-308F-42DA-96D3-7361CC79AD59}"/>
              </a:ext>
            </a:extLst>
          </p:cNvPr>
          <p:cNvSpPr/>
          <p:nvPr/>
        </p:nvSpPr>
        <p:spPr>
          <a:xfrm>
            <a:off x="9915033" y="4763032"/>
            <a:ext cx="647701" cy="1452881"/>
          </a:xfrm>
          <a:prstGeom prst="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D592499-5C9F-4329-937B-B1F0B5003064}"/>
              </a:ext>
            </a:extLst>
          </p:cNvPr>
          <p:cNvSpPr/>
          <p:nvPr/>
        </p:nvSpPr>
        <p:spPr>
          <a:xfrm>
            <a:off x="8723846" y="5123771"/>
            <a:ext cx="1181766" cy="1095675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B4107648-5E86-49A8-9B50-4DAA99EA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1031" y="4302402"/>
            <a:ext cx="8354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n-US" sz="1600" i="1" dirty="0"/>
              <a:t>0 order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E800F95A-B725-4C6C-815C-B3041140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354" y="4593754"/>
            <a:ext cx="9428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n-US" sz="1600" i="1" dirty="0"/>
              <a:t>1</a:t>
            </a:r>
            <a:r>
              <a:rPr lang="de-AT" altLang="en-US" sz="1600" i="1" baseline="30000" dirty="0"/>
              <a:t>st</a:t>
            </a:r>
            <a:r>
              <a:rPr lang="de-AT" altLang="en-US" sz="1600" i="1" dirty="0"/>
              <a:t> order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4EDE4B6-F792-4CE2-BCF1-342434E97AC7}"/>
              </a:ext>
            </a:extLst>
          </p:cNvPr>
          <p:cNvGrpSpPr/>
          <p:nvPr/>
        </p:nvGrpSpPr>
        <p:grpSpPr>
          <a:xfrm rot="5553743">
            <a:off x="7336535" y="4898147"/>
            <a:ext cx="918846" cy="1781145"/>
            <a:chOff x="5163440" y="4910097"/>
            <a:chExt cx="899263" cy="1475335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id="{9F1389E2-D74C-4FB3-8FD0-82DBEEAF9A4D}"/>
                </a:ext>
              </a:extLst>
            </p:cNvPr>
            <p:cNvSpPr/>
            <p:nvPr/>
          </p:nvSpPr>
          <p:spPr>
            <a:xfrm>
              <a:off x="5163440" y="4910097"/>
              <a:ext cx="899263" cy="1475335"/>
            </a:xfrm>
            <a:custGeom>
              <a:avLst/>
              <a:gdLst>
                <a:gd name="connsiteX0" fmla="*/ 830106 w 899263"/>
                <a:gd name="connsiteY0" fmla="*/ 0 h 1475335"/>
                <a:gd name="connsiteX1" fmla="*/ 231 w 899263"/>
                <a:gd name="connsiteY1" fmla="*/ 760720 h 1475335"/>
                <a:gd name="connsiteX2" fmla="*/ 899263 w 899263"/>
                <a:gd name="connsiteY2" fmla="*/ 1475335 h 14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263" h="1475335">
                  <a:moveTo>
                    <a:pt x="830106" y="0"/>
                  </a:moveTo>
                  <a:cubicBezTo>
                    <a:pt x="409405" y="257415"/>
                    <a:pt x="-11295" y="514831"/>
                    <a:pt x="231" y="760720"/>
                  </a:cubicBezTo>
                  <a:cubicBezTo>
                    <a:pt x="11757" y="1006609"/>
                    <a:pt x="455510" y="1240972"/>
                    <a:pt x="899263" y="1475335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CA511E1-6DF0-4000-B26B-1DE1D3192CE8}"/>
                </a:ext>
              </a:extLst>
            </p:cNvPr>
            <p:cNvCxnSpPr>
              <a:stCxn id="39" idx="0"/>
              <a:endCxn id="39" idx="2"/>
            </p:cNvCxnSpPr>
            <p:nvPr/>
          </p:nvCxnSpPr>
          <p:spPr>
            <a:xfrm>
              <a:off x="5993546" y="4910097"/>
              <a:ext cx="69157" cy="1475335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D75E54-978D-4DF8-9249-F770F4B84422}"/>
              </a:ext>
            </a:extLst>
          </p:cNvPr>
          <p:cNvGrpSpPr/>
          <p:nvPr/>
        </p:nvGrpSpPr>
        <p:grpSpPr>
          <a:xfrm>
            <a:off x="6833620" y="5917831"/>
            <a:ext cx="3761891" cy="303531"/>
            <a:chOff x="5057800" y="6223596"/>
            <a:chExt cx="3761891" cy="303531"/>
          </a:xfrm>
        </p:grpSpPr>
        <p:sp>
          <p:nvSpPr>
            <p:cNvPr id="42" name="Line 7">
              <a:extLst>
                <a:ext uri="{FF2B5EF4-FFF2-40B4-BE49-F238E27FC236}">
                  <a16:creationId xmlns:a16="http://schemas.microsoft.com/office/drawing/2014/main" id="{D955B142-9116-4866-B441-52CF98D7E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7800" y="6513731"/>
              <a:ext cx="3761891" cy="1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8">
              <a:extLst>
                <a:ext uri="{FF2B5EF4-FFF2-40B4-BE49-F238E27FC236}">
                  <a16:creationId xmlns:a16="http://schemas.microsoft.com/office/drawing/2014/main" id="{DD393F64-9546-49A0-9915-6B98D6112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9437" y="6223596"/>
              <a:ext cx="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9">
              <a:extLst>
                <a:ext uri="{FF2B5EF4-FFF2-40B4-BE49-F238E27FC236}">
                  <a16:creationId xmlns:a16="http://schemas.microsoft.com/office/drawing/2014/main" id="{DB4BE17C-A075-4A95-A293-E0B3EDEA4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5699" y="6223596"/>
              <a:ext cx="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54AAFDE0-F856-4B1E-90A0-69143604A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1962" y="6223596"/>
              <a:ext cx="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5EF4BB87-EA43-4C6E-B6C7-137AA1D21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8224" y="6223596"/>
              <a:ext cx="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92F3A6D0-8BC0-41DA-909A-DB7E9D69D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4487" y="6223596"/>
              <a:ext cx="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70FE7CFC-5435-4E0D-A956-5BED38477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72187" y="6223596"/>
              <a:ext cx="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7D876A16-D0DB-4295-BE6D-E0BB0CAFA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2627" y="6236992"/>
              <a:ext cx="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 Box 14">
            <a:extLst>
              <a:ext uri="{FF2B5EF4-FFF2-40B4-BE49-F238E27FC236}">
                <a16:creationId xmlns:a16="http://schemas.microsoft.com/office/drawing/2014/main" id="{7ACD89E5-6CE3-41C0-B108-1661846E2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434" y="4786989"/>
            <a:ext cx="9861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n-US" sz="1600" i="1" dirty="0"/>
              <a:t>2</a:t>
            </a:r>
            <a:r>
              <a:rPr lang="de-AT" altLang="en-US" sz="1600" i="1" baseline="30000" dirty="0"/>
              <a:t>nd</a:t>
            </a:r>
            <a:r>
              <a:rPr lang="de-AT" altLang="en-US" sz="1600" i="1" dirty="0"/>
              <a:t> order</a:t>
            </a:r>
          </a:p>
        </p:txBody>
      </p:sp>
      <p:graphicFrame>
        <p:nvGraphicFramePr>
          <p:cNvPr id="51" name="Object 9">
            <a:extLst>
              <a:ext uri="{FF2B5EF4-FFF2-40B4-BE49-F238E27FC236}">
                <a16:creationId xmlns:a16="http://schemas.microsoft.com/office/drawing/2014/main" id="{D65F3D09-6011-4E75-A13C-D0F65EFB7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023084"/>
              </p:ext>
            </p:extLst>
          </p:nvPr>
        </p:nvGraphicFramePr>
        <p:xfrm>
          <a:off x="7753518" y="1940472"/>
          <a:ext cx="1643082" cy="785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1" name="Equation" r:id="rId6" imgW="901440" imgH="431640" progId="Equation.3">
                  <p:embed/>
                </p:oleObj>
              </mc:Choice>
              <mc:Fallback>
                <p:oleObj name="Equation" r:id="rId6" imgW="901440" imgH="431640" progId="Equation.3">
                  <p:embed/>
                  <p:pic>
                    <p:nvPicPr>
                      <p:cNvPr id="9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518" y="1940472"/>
                        <a:ext cx="1643082" cy="7851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prstDash val="dash"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ounded Rectangle 92">
            <a:extLst>
              <a:ext uri="{FF2B5EF4-FFF2-40B4-BE49-F238E27FC236}">
                <a16:creationId xmlns:a16="http://schemas.microsoft.com/office/drawing/2014/main" id="{1508B19E-218A-45D3-B8F0-C9C96DC4CFF8}"/>
              </a:ext>
            </a:extLst>
          </p:cNvPr>
          <p:cNvSpPr/>
          <p:nvPr/>
        </p:nvSpPr>
        <p:spPr>
          <a:xfrm>
            <a:off x="1499201" y="1678937"/>
            <a:ext cx="2519320" cy="143341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Object 9">
            <a:extLst>
              <a:ext uri="{FF2B5EF4-FFF2-40B4-BE49-F238E27FC236}">
                <a16:creationId xmlns:a16="http://schemas.microsoft.com/office/drawing/2014/main" id="{4497CC23-864D-4200-987C-E32E4C7E5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238672"/>
              </p:ext>
            </p:extLst>
          </p:nvPr>
        </p:nvGraphicFramePr>
        <p:xfrm>
          <a:off x="1497201" y="1726028"/>
          <a:ext cx="2525572" cy="135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2" name="Equation" r:id="rId8" imgW="1473120" imgH="838080" progId="Equation.DSMT4">
                  <p:embed/>
                </p:oleObj>
              </mc:Choice>
              <mc:Fallback>
                <p:oleObj name="Equation" r:id="rId8" imgW="1473120" imgH="838080" progId="Equation.DSMT4">
                  <p:embed/>
                  <p:pic>
                    <p:nvPicPr>
                      <p:cNvPr id="9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201" y="1726028"/>
                        <a:ext cx="2525572" cy="13541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prstDash val="dash"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A3B148AA-7275-4F75-8210-D9C7A7E8862D}"/>
              </a:ext>
            </a:extLst>
          </p:cNvPr>
          <p:cNvSpPr/>
          <p:nvPr/>
        </p:nvSpPr>
        <p:spPr>
          <a:xfrm>
            <a:off x="5175678" y="218102"/>
            <a:ext cx="5952270" cy="581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300"/>
              </a:lnSpc>
            </a:pPr>
            <a:r>
              <a:rPr lang="en-US" sz="2600" b="1" dirty="0">
                <a:solidFill>
                  <a:schemeClr val="bg1"/>
                </a:solidFill>
              </a:rPr>
              <a:t>The main principle of PIC simulation</a:t>
            </a:r>
            <a:endParaRPr lang="en-US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0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6472842" y="322804"/>
            <a:ext cx="361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PIC + MC schematic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12</a:t>
            </a:fld>
            <a:r>
              <a:rPr lang="en-US" dirty="0"/>
              <a:t>/19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9B3EDFA-F1F2-470A-9D44-6B403BF4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1" y="1348214"/>
            <a:ext cx="9211836" cy="457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240E6-7B55-4C7E-88F6-37C1725337D9}"/>
              </a:ext>
            </a:extLst>
          </p:cNvPr>
          <p:cNvSpPr txBox="1"/>
          <p:nvPr/>
        </p:nvSpPr>
        <p:spPr>
          <a:xfrm>
            <a:off x="7857640" y="4101708"/>
            <a:ext cx="384645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AT" sz="1800" dirty="0">
                <a:solidFill>
                  <a:srgbClr val="0000FF"/>
                </a:solidFill>
              </a:rPr>
              <a:t>Plasma, impurity and neutral particle interactions + interaction with plasma facing components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5F96109-0A47-4EC1-9C73-978F775151D1}"/>
              </a:ext>
            </a:extLst>
          </p:cNvPr>
          <p:cNvSpPr/>
          <p:nvPr/>
        </p:nvSpPr>
        <p:spPr>
          <a:xfrm rot="9942972">
            <a:off x="8578461" y="3080338"/>
            <a:ext cx="308605" cy="978408"/>
          </a:xfrm>
          <a:prstGeom prst="down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6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13</a:t>
            </a:fld>
            <a:r>
              <a:rPr lang="en-US" dirty="0"/>
              <a:t>/19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4B4424-1C60-4FA9-AC83-9FA7F61DF45B}"/>
              </a:ext>
            </a:extLst>
          </p:cNvPr>
          <p:cNvSpPr/>
          <p:nvPr/>
        </p:nvSpPr>
        <p:spPr>
          <a:xfrm>
            <a:off x="5183042" y="376394"/>
            <a:ext cx="5755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Requirements for PIC simulation</a:t>
            </a:r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724638-AEBF-4386-8B8A-F2287B57032C}"/>
              </a:ext>
            </a:extLst>
          </p:cNvPr>
          <p:cNvGrpSpPr/>
          <p:nvPr/>
        </p:nvGrpSpPr>
        <p:grpSpPr>
          <a:xfrm>
            <a:off x="4198367" y="3566438"/>
            <a:ext cx="3189288" cy="1075396"/>
            <a:chOff x="1064104" y="1351332"/>
            <a:chExt cx="3189288" cy="1075396"/>
          </a:xfrm>
        </p:grpSpPr>
        <p:grpSp>
          <p:nvGrpSpPr>
            <p:cNvPr id="8" name="Group 42">
              <a:extLst>
                <a:ext uri="{FF2B5EF4-FFF2-40B4-BE49-F238E27FC236}">
                  <a16:creationId xmlns:a16="http://schemas.microsoft.com/office/drawing/2014/main" id="{68FB12A9-2E03-4ECD-8B45-7693A18F1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104" y="1926665"/>
              <a:ext cx="3189288" cy="500063"/>
              <a:chOff x="2880" y="918"/>
              <a:chExt cx="2009" cy="315"/>
            </a:xfrm>
          </p:grpSpPr>
          <p:grpSp>
            <p:nvGrpSpPr>
              <p:cNvPr id="14" name="Group 29">
                <a:extLst>
                  <a:ext uri="{FF2B5EF4-FFF2-40B4-BE49-F238E27FC236}">
                    <a16:creationId xmlns:a16="http://schemas.microsoft.com/office/drawing/2014/main" id="{53C8AF30-1353-4D47-B8B1-FC9867EBEB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1" y="918"/>
                <a:ext cx="1918" cy="60"/>
                <a:chOff x="2925" y="1207"/>
                <a:chExt cx="1724" cy="46"/>
              </a:xfrm>
            </p:grpSpPr>
            <p:sp>
              <p:nvSpPr>
                <p:cNvPr id="16" name="Line 30">
                  <a:extLst>
                    <a:ext uri="{FF2B5EF4-FFF2-40B4-BE49-F238E27FC236}">
                      <a16:creationId xmlns:a16="http://schemas.microsoft.com/office/drawing/2014/main" id="{8807A6C0-4208-4A13-8254-E107BD877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5" y="1253"/>
                  <a:ext cx="17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31">
                  <a:extLst>
                    <a:ext uri="{FF2B5EF4-FFF2-40B4-BE49-F238E27FC236}">
                      <a16:creationId xmlns:a16="http://schemas.microsoft.com/office/drawing/2014/main" id="{E2777464-9E8F-4D7E-9009-D514A37BC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" y="1207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32">
                  <a:extLst>
                    <a:ext uri="{FF2B5EF4-FFF2-40B4-BE49-F238E27FC236}">
                      <a16:creationId xmlns:a16="http://schemas.microsoft.com/office/drawing/2014/main" id="{4933AB83-0AE2-428E-8397-5E76E8323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4" y="1207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33">
                  <a:extLst>
                    <a:ext uri="{FF2B5EF4-FFF2-40B4-BE49-F238E27FC236}">
                      <a16:creationId xmlns:a16="http://schemas.microsoft.com/office/drawing/2014/main" id="{A845E89F-7911-4372-B7FF-60EB5DA93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51" y="1207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34">
                  <a:extLst>
                    <a:ext uri="{FF2B5EF4-FFF2-40B4-BE49-F238E27FC236}">
                      <a16:creationId xmlns:a16="http://schemas.microsoft.com/office/drawing/2014/main" id="{C28C9148-1655-4857-A4F5-3D310DDFDA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9" y="1207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35">
                  <a:extLst>
                    <a:ext uri="{FF2B5EF4-FFF2-40B4-BE49-F238E27FC236}">
                      <a16:creationId xmlns:a16="http://schemas.microsoft.com/office/drawing/2014/main" id="{5B9CFDB6-1F60-4129-AB4F-93738F694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6" y="1207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" name="Text Box 37">
                <a:extLst>
                  <a:ext uri="{FF2B5EF4-FFF2-40B4-BE49-F238E27FC236}">
                    <a16:creationId xmlns:a16="http://schemas.microsoft.com/office/drawing/2014/main" id="{7F3677D4-5ED4-4AD2-8488-3B0F9D4424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981"/>
                <a:ext cx="171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en-US" i="1" dirty="0"/>
                  <a:t>k-2     k-1     k      k+1    k+2    </a:t>
                </a:r>
                <a:r>
                  <a:rPr lang="de-DE" altLang="en-US" sz="2000" b="1" dirty="0"/>
                  <a:t>X</a:t>
                </a: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158137-B83F-44E3-A3ED-04EBEE595BF2}"/>
                </a:ext>
              </a:extLst>
            </p:cNvPr>
            <p:cNvSpPr/>
            <p:nvPr/>
          </p:nvSpPr>
          <p:spPr>
            <a:xfrm>
              <a:off x="1456565" y="1609599"/>
              <a:ext cx="238715" cy="262987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A0EF5C1-0FDD-4DB8-9BE3-7F237CC2619A}"/>
                </a:ext>
              </a:extLst>
            </p:cNvPr>
            <p:cNvSpPr/>
            <p:nvPr/>
          </p:nvSpPr>
          <p:spPr>
            <a:xfrm>
              <a:off x="1751926" y="1351332"/>
              <a:ext cx="1893536" cy="165925"/>
            </a:xfrm>
            <a:custGeom>
              <a:avLst/>
              <a:gdLst>
                <a:gd name="connsiteX0" fmla="*/ 0 w 1893536"/>
                <a:gd name="connsiteY0" fmla="*/ 153787 h 165925"/>
                <a:gd name="connsiteX1" fmla="*/ 1436336 w 1893536"/>
                <a:gd name="connsiteY1" fmla="*/ 38 h 165925"/>
                <a:gd name="connsiteX2" fmla="*/ 1893536 w 1893536"/>
                <a:gd name="connsiteY2" fmla="*/ 165925 h 16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3536" h="165925">
                  <a:moveTo>
                    <a:pt x="0" y="153787"/>
                  </a:moveTo>
                  <a:cubicBezTo>
                    <a:pt x="560373" y="75901"/>
                    <a:pt x="1120747" y="-1985"/>
                    <a:pt x="1436336" y="38"/>
                  </a:cubicBezTo>
                  <a:cubicBezTo>
                    <a:pt x="1751925" y="2061"/>
                    <a:pt x="1822730" y="83993"/>
                    <a:pt x="1893536" y="16592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F28FAC-5ED9-433A-97FA-D720D2C62998}"/>
                </a:ext>
              </a:extLst>
            </p:cNvPr>
            <p:cNvSpPr/>
            <p:nvPr/>
          </p:nvSpPr>
          <p:spPr>
            <a:xfrm>
              <a:off x="3688618" y="1620288"/>
              <a:ext cx="238715" cy="262987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21957F7-D312-42CF-A9E8-F91134F479A8}"/>
              </a:ext>
            </a:extLst>
          </p:cNvPr>
          <p:cNvSpPr txBox="1"/>
          <p:nvPr/>
        </p:nvSpPr>
        <p:spPr>
          <a:xfrm>
            <a:off x="455022" y="1184434"/>
            <a:ext cx="105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Full particle trajectory is followed: 	smallest/shortest time/space scales have to be resolved </a:t>
            </a:r>
            <a:endParaRPr lang="en-US" sz="1800" dirty="0"/>
          </a:p>
        </p:txBody>
      </p:sp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932E710C-7F60-493C-A3E7-8B370486BA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09139"/>
              </p:ext>
            </p:extLst>
          </p:nvPr>
        </p:nvGraphicFramePr>
        <p:xfrm>
          <a:off x="1046163" y="5502275"/>
          <a:ext cx="27876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4" name="Equation" r:id="rId4" imgW="1333440" imgH="228600" progId="Equation.DSMT4">
                  <p:embed/>
                </p:oleObj>
              </mc:Choice>
              <mc:Fallback>
                <p:oleObj name="Equation" r:id="rId4" imgW="1333440" imgH="22860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62C455C1-99F0-4BED-B14D-E1B1DD525E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5502275"/>
                        <a:ext cx="27876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875DDED-DC99-4F01-8867-9277F323AE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473607"/>
              </p:ext>
            </p:extLst>
          </p:nvPr>
        </p:nvGraphicFramePr>
        <p:xfrm>
          <a:off x="731845" y="1827043"/>
          <a:ext cx="2071521" cy="55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5" name="Equation" r:id="rId6" imgW="850680" imgH="228600" progId="Equation.DSMT4">
                  <p:embed/>
                </p:oleObj>
              </mc:Choice>
              <mc:Fallback>
                <p:oleObj name="Equation" r:id="rId6" imgW="85068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9248085-3FEF-4CB7-A6BA-5F32405730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1845" y="1827043"/>
                        <a:ext cx="2071521" cy="556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25D2F96-1D94-4869-B4B5-E677DB10B0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875424"/>
              </p:ext>
            </p:extLst>
          </p:nvPr>
        </p:nvGraphicFramePr>
        <p:xfrm>
          <a:off x="3834553" y="1855594"/>
          <a:ext cx="3632656" cy="48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6" name="Equation" r:id="rId8" imgW="1879560" imgH="253800" progId="Equation.DSMT4">
                  <p:embed/>
                </p:oleObj>
              </mc:Choice>
              <mc:Fallback>
                <p:oleObj name="Equation" r:id="rId8" imgW="187956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5D020EA-367E-4108-9D8A-DF82F6C5C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34553" y="1855594"/>
                        <a:ext cx="3632656" cy="488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8655534-ACA7-4F32-A352-C6DBA27033B1}"/>
              </a:ext>
            </a:extLst>
          </p:cNvPr>
          <p:cNvSpPr txBox="1"/>
          <p:nvPr/>
        </p:nvSpPr>
        <p:spPr>
          <a:xfrm>
            <a:off x="496934" y="2816459"/>
            <a:ext cx="756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During one time step particle </a:t>
            </a:r>
            <a:r>
              <a:rPr lang="en-US" sz="1800" b="1">
                <a:solidFill>
                  <a:srgbClr val="0000FF"/>
                </a:solidFill>
              </a:rPr>
              <a:t>should not jump </a:t>
            </a:r>
            <a:r>
              <a:rPr lang="en-US" sz="1800">
                <a:solidFill>
                  <a:srgbClr val="0000FF"/>
                </a:solidFill>
              </a:rPr>
              <a:t>over multiple grid cells 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44E1E6F-F773-41CB-ABC9-5143A97DD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921237"/>
              </p:ext>
            </p:extLst>
          </p:nvPr>
        </p:nvGraphicFramePr>
        <p:xfrm>
          <a:off x="862815" y="3736654"/>
          <a:ext cx="1490357" cy="4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7" name="Equation" r:id="rId10" imgW="736560" imgH="228600" progId="Equation.DSMT4">
                  <p:embed/>
                </p:oleObj>
              </mc:Choice>
              <mc:Fallback>
                <p:oleObj name="Equation" r:id="rId10" imgW="73656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9DC7242-F899-4812-84ED-D16413FAD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2815" y="3736654"/>
                        <a:ext cx="1490357" cy="4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AE43AEC1-DDDC-42B9-8F6A-00E1E5F23AB1}"/>
              </a:ext>
            </a:extLst>
          </p:cNvPr>
          <p:cNvSpPr txBox="1"/>
          <p:nvPr/>
        </p:nvSpPr>
        <p:spPr>
          <a:xfrm>
            <a:off x="745329" y="4785333"/>
            <a:ext cx="564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There should be sufficient simulation particles</a:t>
            </a:r>
            <a:endParaRPr lang="en-US" sz="1800" dirty="0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46C4957-FA8B-4CC4-A5A5-C5C1D9838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72569"/>
              </p:ext>
            </p:extLst>
          </p:nvPr>
        </p:nvGraphicFramePr>
        <p:xfrm>
          <a:off x="9266961" y="4855647"/>
          <a:ext cx="2001837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8" name="Equation" r:id="rId12" imgW="1130040" imgH="736560" progId="Equation.DSMT4">
                  <p:embed/>
                </p:oleObj>
              </mc:Choice>
              <mc:Fallback>
                <p:oleObj name="Equation" r:id="rId12" imgW="1130040" imgH="7365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16BBA2D-CD70-4134-89E7-5F22BD9380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66961" y="4855647"/>
                        <a:ext cx="2001837" cy="1303337"/>
                      </a:xfrm>
                      <a:prstGeom prst="rect">
                        <a:avLst/>
                      </a:prstGeom>
                      <a:ln w="6350"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139CCD5-D7AE-4CF3-8C05-401D1EC8E7EE}"/>
              </a:ext>
            </a:extLst>
          </p:cNvPr>
          <p:cNvSpPr txBox="1"/>
          <p:nvPr/>
        </p:nvSpPr>
        <p:spPr>
          <a:xfrm>
            <a:off x="8503890" y="2751592"/>
            <a:ext cx="357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Requirements on the EM solver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46B6C1-2123-4D48-B0E5-4D148918AFDF}"/>
              </a:ext>
            </a:extLst>
          </p:cNvPr>
          <p:cNvSpPr txBox="1"/>
          <p:nvPr/>
        </p:nvSpPr>
        <p:spPr>
          <a:xfrm>
            <a:off x="9016401" y="4257143"/>
            <a:ext cx="255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Fusion plasma edge</a:t>
            </a:r>
            <a:endParaRPr lang="en-US" sz="1800" b="1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0293556-2294-4AD3-83F2-A4099480B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774005"/>
              </p:ext>
            </p:extLst>
          </p:nvPr>
        </p:nvGraphicFramePr>
        <p:xfrm>
          <a:off x="9418040" y="3253955"/>
          <a:ext cx="1082861" cy="48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9" name="Equation" r:id="rId14" imgW="507960" imgH="228600" progId="Equation.DSMT4">
                  <p:embed/>
                </p:oleObj>
              </mc:Choice>
              <mc:Fallback>
                <p:oleObj name="Equation" r:id="rId14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18040" y="3253955"/>
                        <a:ext cx="1082861" cy="48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43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14</a:t>
            </a:fld>
            <a:r>
              <a:rPr lang="en-US" dirty="0"/>
              <a:t>/19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39CCBD-6F3C-4595-B775-2324268B9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479" y="95497"/>
            <a:ext cx="63475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</a:rPr>
              <a:t>Analytic theory of finite size particle plasma in a discrete space</a:t>
            </a:r>
            <a:endParaRPr lang="de-DE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76F0235A-C69F-402E-BA66-613766150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962" y="6615113"/>
            <a:ext cx="712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0726B73-ADC4-420E-8A6D-594ED4CFA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2" y="5246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 b="1"/>
          </a:p>
        </p:txBody>
      </p:sp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45A878CF-214F-402B-8C9D-7C74A2B7D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887806"/>
              </p:ext>
            </p:extLst>
          </p:nvPr>
        </p:nvGraphicFramePr>
        <p:xfrm>
          <a:off x="240279" y="1911612"/>
          <a:ext cx="5615183" cy="364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2" name="Formel" r:id="rId4" imgW="3530520" imgH="2298600" progId="Equation.3">
                  <p:embed/>
                </p:oleObj>
              </mc:Choice>
              <mc:Fallback>
                <p:oleObj name="Formel" r:id="rId4" imgW="3530520" imgH="2298600" progId="Equation.3">
                  <p:embed/>
                  <p:pic>
                    <p:nvPicPr>
                      <p:cNvPr id="171016" name="Object 8">
                        <a:extLst>
                          <a:ext uri="{FF2B5EF4-FFF2-40B4-BE49-F238E27FC236}">
                            <a16:creationId xmlns:a16="http://schemas.microsoft.com/office/drawing/2014/main" id="{B54F596E-445D-4905-8E2A-681FBA6C42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79" y="1911612"/>
                        <a:ext cx="5615183" cy="3641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9" descr="Fig_pres_PIC_theor">
            <a:extLst>
              <a:ext uri="{FF2B5EF4-FFF2-40B4-BE49-F238E27FC236}">
                <a16:creationId xmlns:a16="http://schemas.microsoft.com/office/drawing/2014/main" id="{7C9A6E2F-3A4C-436B-B44A-70743BB1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62" y="1210640"/>
            <a:ext cx="6333364" cy="500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6">
            <a:extLst>
              <a:ext uri="{FF2B5EF4-FFF2-40B4-BE49-F238E27FC236}">
                <a16:creationId xmlns:a16="http://schemas.microsoft.com/office/drawing/2014/main" id="{E24505E0-7D44-45DB-A3EB-C8B8040D6276}"/>
              </a:ext>
            </a:extLst>
          </p:cNvPr>
          <p:cNvGrpSpPr>
            <a:grpSpLocks/>
          </p:cNvGrpSpPr>
          <p:nvPr/>
        </p:nvGrpSpPr>
        <p:grpSpPr bwMode="auto">
          <a:xfrm>
            <a:off x="3660772" y="5378149"/>
            <a:ext cx="1450966" cy="800479"/>
            <a:chOff x="476" y="3657"/>
            <a:chExt cx="771" cy="363"/>
          </a:xfrm>
        </p:grpSpPr>
        <p:graphicFrame>
          <p:nvGraphicFramePr>
            <p:cNvPr id="14" name="Object 10">
              <a:extLst>
                <a:ext uri="{FF2B5EF4-FFF2-40B4-BE49-F238E27FC236}">
                  <a16:creationId xmlns:a16="http://schemas.microsoft.com/office/drawing/2014/main" id="{6B1115F1-0273-406A-A33F-3B44B7AEF7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1" y="3702"/>
            <a:ext cx="664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103" name="Formel" r:id="rId7" imgW="533160" imgH="215640" progId="Equation.3">
                    <p:embed/>
                  </p:oleObj>
                </mc:Choice>
                <mc:Fallback>
                  <p:oleObj name="Formel" r:id="rId7" imgW="533160" imgH="215640" progId="Equation.3">
                    <p:embed/>
                    <p:pic>
                      <p:nvPicPr>
                        <p:cNvPr id="171018" name="Object 10">
                          <a:extLst>
                            <a:ext uri="{FF2B5EF4-FFF2-40B4-BE49-F238E27FC236}">
                              <a16:creationId xmlns:a16="http://schemas.microsoft.com/office/drawing/2014/main" id="{1FB94306-10D7-4B93-90FA-4F265D64A8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3702"/>
                          <a:ext cx="664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48AE68E6-C2AB-4A10-8117-F26C7B2E1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657"/>
              <a:ext cx="771" cy="36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Line 14">
            <a:extLst>
              <a:ext uri="{FF2B5EF4-FFF2-40B4-BE49-F238E27FC236}">
                <a16:creationId xmlns:a16="http://schemas.microsoft.com/office/drawing/2014/main" id="{9C06D2A2-F052-4C8D-83B8-F0D48385B4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0219" y="5714169"/>
            <a:ext cx="889761" cy="3651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09411ACD-0C72-47BA-99BC-284143027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768" y="1282171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latin typeface="Tahoma" panose="020B0604030504040204" pitchFamily="34" charset="0"/>
              </a:rPr>
              <a:t>Dispersion relation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1AA5AC3-77FB-45F2-A847-61F8A6C1EA44}"/>
              </a:ext>
            </a:extLst>
          </p:cNvPr>
          <p:cNvSpPr/>
          <p:nvPr/>
        </p:nvSpPr>
        <p:spPr>
          <a:xfrm>
            <a:off x="4738246" y="3693852"/>
            <a:ext cx="807867" cy="414440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9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5400435" y="322804"/>
            <a:ext cx="5755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Requirements for PIC simulation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15</a:t>
            </a:fld>
            <a:r>
              <a:rPr lang="en-US" dirty="0"/>
              <a:t>/19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FAACFC-F99D-475E-B469-73CA9136119D}"/>
              </a:ext>
            </a:extLst>
          </p:cNvPr>
          <p:cNvSpPr/>
          <p:nvPr/>
        </p:nvSpPr>
        <p:spPr>
          <a:xfrm>
            <a:off x="548582" y="1209551"/>
            <a:ext cx="4572000" cy="22985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40000"/>
              </a:spcBef>
            </a:pPr>
            <a:r>
              <a:rPr lang="en-US" altLang="en-US" sz="1800" b="1" dirty="0"/>
              <a:t>1. Numerical fluctuation: </a:t>
            </a:r>
          </a:p>
          <a:p>
            <a:pPr>
              <a:lnSpc>
                <a:spcPct val="130000"/>
              </a:lnSpc>
              <a:spcBef>
                <a:spcPct val="40000"/>
              </a:spcBef>
            </a:pPr>
            <a:r>
              <a:rPr lang="en-US" altLang="en-US" sz="1800" b="1" dirty="0"/>
              <a:t>	</a:t>
            </a:r>
            <a:r>
              <a:rPr lang="en-US" altLang="en-US" sz="1800" b="1" dirty="0">
                <a:solidFill>
                  <a:srgbClr val="0000FF"/>
                </a:solidFill>
              </a:rPr>
              <a:t>Fluctuation amplitude</a:t>
            </a:r>
          </a:p>
          <a:p>
            <a:pPr>
              <a:lnSpc>
                <a:spcPct val="130000"/>
              </a:lnSpc>
              <a:spcBef>
                <a:spcPct val="40000"/>
              </a:spcBef>
            </a:pPr>
            <a:endParaRPr lang="en-US" altLang="en-US" sz="1800" b="1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  <a:spcBef>
                <a:spcPct val="40000"/>
              </a:spcBef>
            </a:pPr>
            <a:endParaRPr lang="en-US" altLang="en-US" sz="1800" b="1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  <a:spcBef>
                <a:spcPct val="40000"/>
              </a:spcBef>
            </a:pPr>
            <a:endParaRPr lang="en-US" altLang="en-US" sz="1800" b="1" dirty="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D1C45B6B-7322-437C-8E17-C9F2768DF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680" y="2406466"/>
            <a:ext cx="40046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</a:rPr>
              <a:t>For the real plasma</a:t>
            </a:r>
            <a:r>
              <a:rPr lang="en-US" altLang="en-US" sz="2000" dirty="0"/>
              <a:t>  	 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D</a:t>
            </a:r>
            <a:r>
              <a:rPr lang="en-US" altLang="en-US" sz="2000" dirty="0"/>
              <a:t> &gt; 10</a:t>
            </a:r>
            <a:r>
              <a:rPr lang="en-US" altLang="en-US" sz="2000" baseline="30000" dirty="0"/>
              <a:t>6</a:t>
            </a:r>
          </a:p>
          <a:p>
            <a:endParaRPr lang="en-US" altLang="en-US" sz="2000" dirty="0"/>
          </a:p>
          <a:p>
            <a:r>
              <a:rPr lang="en-US" altLang="en-US" sz="2000" b="1" dirty="0">
                <a:solidFill>
                  <a:srgbClr val="0000FF"/>
                </a:solidFill>
              </a:rPr>
              <a:t>In PIC simulation</a:t>
            </a:r>
            <a:r>
              <a:rPr lang="de-DE" altLang="en-US" sz="2000" dirty="0"/>
              <a:t> 	 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D</a:t>
            </a:r>
            <a:r>
              <a:rPr lang="en-US" altLang="en-US" sz="2000" dirty="0"/>
              <a:t> &lt; 10</a:t>
            </a:r>
            <a:r>
              <a:rPr lang="en-US" altLang="en-US" sz="2000" baseline="30000" dirty="0"/>
              <a:t>4</a:t>
            </a:r>
            <a:endParaRPr lang="de-DE" altLang="en-US" sz="2000" baseline="30000" dirty="0"/>
          </a:p>
        </p:txBody>
      </p:sp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4F0BCB18-F478-41F9-8A45-2FA919C10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134664"/>
              </p:ext>
            </p:extLst>
          </p:nvPr>
        </p:nvGraphicFramePr>
        <p:xfrm>
          <a:off x="4450844" y="1493654"/>
          <a:ext cx="10080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3" name="Formel" r:id="rId4" imgW="533160" imgH="457200" progId="Equation.3">
                  <p:embed/>
                </p:oleObj>
              </mc:Choice>
              <mc:Fallback>
                <p:oleObj name="Formel" r:id="rId4" imgW="533160" imgH="457200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79626C8D-A6DC-4032-A5D9-41F94B47FC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844" y="1493654"/>
                        <a:ext cx="100806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E6CFAFD-1AD9-49A6-B185-B07290F9B188}"/>
              </a:ext>
            </a:extLst>
          </p:cNvPr>
          <p:cNvSpPr/>
          <p:nvPr/>
        </p:nvSpPr>
        <p:spPr>
          <a:xfrm>
            <a:off x="480948" y="3770663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2. Energy conservation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D75A741-04BE-46B7-A9D5-C2285CA26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98999"/>
              </p:ext>
            </p:extLst>
          </p:nvPr>
        </p:nvGraphicFramePr>
        <p:xfrm>
          <a:off x="2209005" y="4246834"/>
          <a:ext cx="3996267" cy="54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4" name="Equation" r:id="rId6" imgW="2133360" imgH="291960" progId="Equation.DSMT4">
                  <p:embed/>
                </p:oleObj>
              </mc:Choice>
              <mc:Fallback>
                <p:oleObj name="Equation" r:id="rId6" imgW="2133360" imgH="2919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781C2C4-3585-4775-AE43-4368E256E3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005" y="4246834"/>
                        <a:ext cx="3996267" cy="547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7BC511D-BFCF-4CDE-9119-B3DB7A91B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356808"/>
              </p:ext>
            </p:extLst>
          </p:nvPr>
        </p:nvGraphicFramePr>
        <p:xfrm>
          <a:off x="5172068" y="5348824"/>
          <a:ext cx="1323075" cy="55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5" name="Equation" r:id="rId8" imgW="698400" imgH="291960" progId="Equation.DSMT4">
                  <p:embed/>
                </p:oleObj>
              </mc:Choice>
              <mc:Fallback>
                <p:oleObj name="Equation" r:id="rId8" imgW="698400" imgH="2919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963739D-EF8B-4DF7-9CC7-E6FA07E8DF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72068" y="5348824"/>
                        <a:ext cx="1323075" cy="55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2BF90850-B097-4988-94DA-B7ED0A6947E1}"/>
              </a:ext>
            </a:extLst>
          </p:cNvPr>
          <p:cNvSpPr/>
          <p:nvPr/>
        </p:nvSpPr>
        <p:spPr>
          <a:xfrm rot="5400000">
            <a:off x="4772346" y="4951513"/>
            <a:ext cx="365058" cy="32907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4F5AFCC-8CCE-46A1-8266-4A21641FC72B}"/>
              </a:ext>
            </a:extLst>
          </p:cNvPr>
          <p:cNvSpPr/>
          <p:nvPr/>
        </p:nvSpPr>
        <p:spPr>
          <a:xfrm>
            <a:off x="6752187" y="4883998"/>
            <a:ext cx="365058" cy="32907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298A5-EECD-4FE0-AF82-A38036EA8AC4}"/>
              </a:ext>
            </a:extLst>
          </p:cNvPr>
          <p:cNvSpPr/>
          <p:nvPr/>
        </p:nvSpPr>
        <p:spPr>
          <a:xfrm>
            <a:off x="8289183" y="5859501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Numerical heating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F9CC4BF-574C-4975-BCB6-3DC8E3860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377640"/>
              </p:ext>
            </p:extLst>
          </p:nvPr>
        </p:nvGraphicFramePr>
        <p:xfrm>
          <a:off x="9032072" y="3533225"/>
          <a:ext cx="2737931" cy="53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6" name="Equation" r:id="rId10" imgW="1485720" imgH="291960" progId="Equation.DSMT4">
                  <p:embed/>
                </p:oleObj>
              </mc:Choice>
              <mc:Fallback>
                <p:oleObj name="Equation" r:id="rId10" imgW="1485720" imgH="291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0369158-7E9E-4A49-8462-3AD2F8D408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32072" y="3533225"/>
                        <a:ext cx="2737931" cy="539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7ED96FF5-B361-471A-A5A3-442B12C0D735}"/>
              </a:ext>
            </a:extLst>
          </p:cNvPr>
          <p:cNvSpPr/>
          <p:nvPr/>
        </p:nvSpPr>
        <p:spPr>
          <a:xfrm>
            <a:off x="8954892" y="2588691"/>
            <a:ext cx="268535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 dirty="0"/>
              <a:t>Reminder</a:t>
            </a:r>
            <a:endParaRPr lang="en-US" sz="1800" b="1" dirty="0"/>
          </a:p>
          <a:p>
            <a:r>
              <a:rPr lang="en-US" sz="1800" dirty="0"/>
              <a:t>Diffusion in usual space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3050CC6-5429-447A-A8A2-0816647660B8}"/>
              </a:ext>
            </a:extLst>
          </p:cNvPr>
          <p:cNvSpPr/>
          <p:nvPr/>
        </p:nvSpPr>
        <p:spPr>
          <a:xfrm rot="5400000">
            <a:off x="8954879" y="5389483"/>
            <a:ext cx="365058" cy="32907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C46BF4-A791-4F43-8220-A0E68A9D48F5}"/>
              </a:ext>
            </a:extLst>
          </p:cNvPr>
          <p:cNvSpPr/>
          <p:nvPr/>
        </p:nvSpPr>
        <p:spPr>
          <a:xfrm>
            <a:off x="7755781" y="4879209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Diffusion in velocity space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AAF4FC3-E825-4DDB-8CE8-935DF4789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62655"/>
              </p:ext>
            </p:extLst>
          </p:nvPr>
        </p:nvGraphicFramePr>
        <p:xfrm>
          <a:off x="3681794" y="5438160"/>
          <a:ext cx="1164110" cy="47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7" name="Equation" r:id="rId12" imgW="622080" imgH="253800" progId="Equation.DSMT4">
                  <p:embed/>
                </p:oleObj>
              </mc:Choice>
              <mc:Fallback>
                <p:oleObj name="Equation" r:id="rId12" imgW="62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81794" y="5438160"/>
                        <a:ext cx="1164110" cy="47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29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16</a:t>
            </a:fld>
            <a:r>
              <a:rPr lang="en-US" dirty="0"/>
              <a:t>/19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F7E5E-F646-4FB8-8CE2-A42DAEC86D9A}"/>
              </a:ext>
            </a:extLst>
          </p:cNvPr>
          <p:cNvSpPr txBox="1"/>
          <p:nvPr/>
        </p:nvSpPr>
        <p:spPr>
          <a:xfrm>
            <a:off x="3797386" y="3093451"/>
            <a:ext cx="234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2374B963-9B64-417B-A03A-9A904B7B95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3345" y="1562173"/>
            <a:ext cx="537860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921F26-124A-4F8F-B04E-4558B67580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411444" y="1562174"/>
            <a:ext cx="0" cy="160904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FA14219C-B537-41EB-8637-593350CDA0A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34340" y="3161337"/>
            <a:ext cx="5368100" cy="3387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33E36BEC-F990-475E-A290-8AF24AAAC8A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34340" y="1562174"/>
            <a:ext cx="0" cy="1633039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AB3686-9327-4A36-9A22-A87CBE1EA2B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42941" y="3195212"/>
            <a:ext cx="199596" cy="21312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9">
            <a:extLst>
              <a:ext uri="{FF2B5EF4-FFF2-40B4-BE49-F238E27FC236}">
                <a16:creationId xmlns:a16="http://schemas.microsoft.com/office/drawing/2014/main" id="{BACFA21E-C1B0-484A-8CB1-06A560493EA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0736" y="3195212"/>
            <a:ext cx="204099" cy="191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20">
            <a:extLst>
              <a:ext uri="{FF2B5EF4-FFF2-40B4-BE49-F238E27FC236}">
                <a16:creationId xmlns:a16="http://schemas.microsoft.com/office/drawing/2014/main" id="{6B1DEB91-2DD6-4052-A46E-522D0658FA0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00002" y="3192389"/>
            <a:ext cx="204099" cy="191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BD1DDF9B-37AC-48E4-8155-77B3D3EE7A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87368" y="3193801"/>
            <a:ext cx="204099" cy="191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22">
            <a:extLst>
              <a:ext uri="{FF2B5EF4-FFF2-40B4-BE49-F238E27FC236}">
                <a16:creationId xmlns:a16="http://schemas.microsoft.com/office/drawing/2014/main" id="{5ACE6D32-9B61-4AFC-A3D4-8BCCF408657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40587" y="3200858"/>
            <a:ext cx="204099" cy="191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23">
            <a:extLst>
              <a:ext uri="{FF2B5EF4-FFF2-40B4-BE49-F238E27FC236}">
                <a16:creationId xmlns:a16="http://schemas.microsoft.com/office/drawing/2014/main" id="{DE0B93C3-0F94-461D-83A5-84928E7BD11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30809" y="3171218"/>
            <a:ext cx="204099" cy="191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5">
            <a:extLst>
              <a:ext uri="{FF2B5EF4-FFF2-40B4-BE49-F238E27FC236}">
                <a16:creationId xmlns:a16="http://schemas.microsoft.com/office/drawing/2014/main" id="{621F3FE5-B483-48BD-BDF4-25BD451A7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629" y="3161338"/>
            <a:ext cx="14558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Outer wall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09346BC2-2E21-4468-84F3-1F291467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557" y="1194175"/>
            <a:ext cx="2736647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Plasma and heat source </a:t>
            </a:r>
          </a:p>
        </p:txBody>
      </p:sp>
      <p:sp>
        <p:nvSpPr>
          <p:cNvPr id="21" name="Down Arrow 26">
            <a:extLst>
              <a:ext uri="{FF2B5EF4-FFF2-40B4-BE49-F238E27FC236}">
                <a16:creationId xmlns:a16="http://schemas.microsoft.com/office/drawing/2014/main" id="{5D8F745D-FDED-4098-84D2-E21C41B1D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367" y="1623570"/>
            <a:ext cx="273132" cy="275232"/>
          </a:xfrm>
          <a:prstGeom prst="downArrow">
            <a:avLst>
              <a:gd name="adj1" fmla="val 50000"/>
              <a:gd name="adj2" fmla="val 49876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2" name="Straight Connector 32">
            <a:extLst>
              <a:ext uri="{FF2B5EF4-FFF2-40B4-BE49-F238E27FC236}">
                <a16:creationId xmlns:a16="http://schemas.microsoft.com/office/drawing/2014/main" id="{8BACA509-ABA6-4DF4-8E0C-E6B491028ED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09105" y="3181098"/>
            <a:ext cx="204099" cy="191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ight Arrow 27">
            <a:extLst>
              <a:ext uri="{FF2B5EF4-FFF2-40B4-BE49-F238E27FC236}">
                <a16:creationId xmlns:a16="http://schemas.microsoft.com/office/drawing/2014/main" id="{5D4E1D99-3A44-4618-B6C5-49C867AD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785" y="2110705"/>
            <a:ext cx="340664" cy="311929"/>
          </a:xfrm>
          <a:prstGeom prst="rightArrow">
            <a:avLst>
              <a:gd name="adj1" fmla="val 50000"/>
              <a:gd name="adj2" fmla="val 49969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Right Arrow 35">
            <a:extLst>
              <a:ext uri="{FF2B5EF4-FFF2-40B4-BE49-F238E27FC236}">
                <a16:creationId xmlns:a16="http://schemas.microsoft.com/office/drawing/2014/main" id="{1A7B51F2-DC62-4432-8A99-F26C3DB7ED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60798" y="2113343"/>
            <a:ext cx="361676" cy="311929"/>
          </a:xfrm>
          <a:prstGeom prst="rightArrow">
            <a:avLst>
              <a:gd name="adj1" fmla="val 50000"/>
              <a:gd name="adj2" fmla="val 49971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32140D54-5239-4DC8-AFEE-9AA09792C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518" y="2173328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Outer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divertor</a:t>
            </a:r>
          </a:p>
        </p:txBody>
      </p:sp>
      <p:sp>
        <p:nvSpPr>
          <p:cNvPr id="26" name="TextBox 38">
            <a:extLst>
              <a:ext uri="{FF2B5EF4-FFF2-40B4-BE49-F238E27FC236}">
                <a16:creationId xmlns:a16="http://schemas.microsoft.com/office/drawing/2014/main" id="{F533F59D-3E44-4856-B3B8-FB6903C33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271" y="2154980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Inner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divertor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D83E0CA7-9E88-4092-BCBE-13D11FEB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965" y="2018636"/>
            <a:ext cx="832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e, D</a:t>
            </a:r>
            <a:r>
              <a:rPr lang="en-US" altLang="en-US" sz="2200" baseline="30000" dirty="0"/>
              <a:t>+</a:t>
            </a:r>
            <a:endParaRPr lang="en-US" altLang="en-US" sz="2200" dirty="0"/>
          </a:p>
        </p:txBody>
      </p:sp>
      <p:sp>
        <p:nvSpPr>
          <p:cNvPr id="28" name="TextBox 49">
            <a:extLst>
              <a:ext uri="{FF2B5EF4-FFF2-40B4-BE49-F238E27FC236}">
                <a16:creationId xmlns:a16="http://schemas.microsoft.com/office/drawing/2014/main" id="{7A6378BE-93A4-4BC1-8207-E26342FDE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135" y="2448559"/>
            <a:ext cx="14189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D recycling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C, W sputtering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Ne injection</a:t>
            </a:r>
          </a:p>
        </p:txBody>
      </p:sp>
      <p:sp>
        <p:nvSpPr>
          <p:cNvPr id="29" name="Down Arrow 52">
            <a:extLst>
              <a:ext uri="{FF2B5EF4-FFF2-40B4-BE49-F238E27FC236}">
                <a16:creationId xmlns:a16="http://schemas.microsoft.com/office/drawing/2014/main" id="{A0CC09A0-8D46-46AE-BB3F-32A18F30E0C2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7761542" y="2085587"/>
            <a:ext cx="516588" cy="38268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19BB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" name="Down Arrow 53">
            <a:extLst>
              <a:ext uri="{FF2B5EF4-FFF2-40B4-BE49-F238E27FC236}">
                <a16:creationId xmlns:a16="http://schemas.microsoft.com/office/drawing/2014/main" id="{F2046F98-92B1-468C-8631-9EBB0F6219D9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3103946" y="1926766"/>
            <a:ext cx="516588" cy="3826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19BB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" name="TextBox 49">
            <a:extLst>
              <a:ext uri="{FF2B5EF4-FFF2-40B4-BE49-F238E27FC236}">
                <a16:creationId xmlns:a16="http://schemas.microsoft.com/office/drawing/2014/main" id="{E2FF891B-CC5E-41F4-967F-DF9065D6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66" y="4351341"/>
            <a:ext cx="9752179" cy="189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solidFill>
                  <a:srgbClr val="0000FF"/>
                </a:solidFill>
              </a:rPr>
              <a:t>Nonlinear</a:t>
            </a:r>
            <a:r>
              <a:rPr lang="en-US" altLang="en-US" sz="1600" dirty="0"/>
              <a:t> energy and momentum conserving collision operators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solidFill>
                  <a:srgbClr val="0000FF"/>
                </a:solidFill>
              </a:rPr>
              <a:t>Linear</a:t>
            </a:r>
            <a:r>
              <a:rPr lang="en-US" altLang="en-US" sz="1600" dirty="0"/>
              <a:t>, energy and angular dependent PSI model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solidFill>
                  <a:srgbClr val="0000FF"/>
                </a:solidFill>
              </a:rPr>
              <a:t>Plasma</a:t>
            </a:r>
            <a:r>
              <a:rPr lang="en-US" altLang="en-US" sz="1600" dirty="0"/>
              <a:t> particles are treated in </a:t>
            </a:r>
            <a:r>
              <a:rPr lang="en-US" altLang="en-US" sz="1600" dirty="0">
                <a:solidFill>
                  <a:srgbClr val="0000FF"/>
                </a:solidFill>
              </a:rPr>
              <a:t>1D</a:t>
            </a:r>
            <a:r>
              <a:rPr lang="en-US" altLang="en-US" sz="1600" dirty="0"/>
              <a:t>, </a:t>
            </a:r>
            <a:r>
              <a:rPr lang="en-US" altLang="en-US" sz="1600" dirty="0">
                <a:solidFill>
                  <a:srgbClr val="0000FF"/>
                </a:solidFill>
              </a:rPr>
              <a:t>neutrals</a:t>
            </a:r>
            <a:r>
              <a:rPr lang="en-US" altLang="en-US" sz="1600" dirty="0"/>
              <a:t> - in </a:t>
            </a:r>
            <a:r>
              <a:rPr lang="en-US" altLang="en-US" sz="1600" dirty="0">
                <a:solidFill>
                  <a:srgbClr val="0000FF"/>
                </a:solidFill>
              </a:rPr>
              <a:t>2D</a:t>
            </a:r>
            <a:r>
              <a:rPr lang="en-US" altLang="en-US" sz="1600" dirty="0"/>
              <a:t>, </a:t>
            </a:r>
            <a:r>
              <a:rPr lang="en-US" altLang="en-US" sz="1600" dirty="0">
                <a:solidFill>
                  <a:srgbClr val="0000FF"/>
                </a:solidFill>
              </a:rPr>
              <a:t>impurity</a:t>
            </a:r>
            <a:r>
              <a:rPr lang="en-US" altLang="en-US" sz="1600" dirty="0"/>
              <a:t> – removal according to </a:t>
            </a:r>
            <a:r>
              <a:rPr lang="en-US" altLang="en-US" sz="1600" dirty="0" err="1"/>
              <a:t>D</a:t>
            </a:r>
            <a:r>
              <a:rPr lang="en-US" altLang="en-US" sz="1600" baseline="-25000" dirty="0" err="1"/>
              <a:t>anom</a:t>
            </a:r>
            <a:r>
              <a:rPr lang="en-US" altLang="en-US" sz="1600" baseline="-25000" dirty="0"/>
              <a:t> </a:t>
            </a:r>
            <a:endParaRPr lang="en-US" altLang="en-US" sz="1600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/>
              <a:t>Code output: plasma profiles, energy, velocity and angular DF of all particles, synthetic diagnostics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/>
              <a:t>Up to </a:t>
            </a:r>
            <a:r>
              <a:rPr lang="en-US" altLang="en-US" sz="1600" dirty="0">
                <a:solidFill>
                  <a:srgbClr val="0000FF"/>
                </a:solidFill>
              </a:rPr>
              <a:t>10</a:t>
            </a:r>
            <a:r>
              <a:rPr lang="en-US" altLang="en-US" sz="1600" baseline="30000" dirty="0">
                <a:solidFill>
                  <a:srgbClr val="0000FF"/>
                </a:solidFill>
              </a:rPr>
              <a:t>7</a:t>
            </a:r>
            <a:r>
              <a:rPr lang="en-US" altLang="en-US" sz="1600" dirty="0">
                <a:solidFill>
                  <a:srgbClr val="0000FF"/>
                </a:solidFill>
              </a:rPr>
              <a:t> grid </a:t>
            </a:r>
            <a:r>
              <a:rPr lang="en-US" altLang="en-US" sz="1600" dirty="0"/>
              <a:t>cells in poloidal direction</a:t>
            </a:r>
          </a:p>
        </p:txBody>
      </p:sp>
      <p:cxnSp>
        <p:nvCxnSpPr>
          <p:cNvPr id="32" name="Straight Connector 32">
            <a:extLst>
              <a:ext uri="{FF2B5EF4-FFF2-40B4-BE49-F238E27FC236}">
                <a16:creationId xmlns:a16="http://schemas.microsoft.com/office/drawing/2014/main" id="{42C416CF-3790-4D4B-8F38-D40A033EFEE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74846" y="3200858"/>
            <a:ext cx="204099" cy="191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30BB391-2A1B-44DE-84B0-87BB073ABC76}"/>
              </a:ext>
            </a:extLst>
          </p:cNvPr>
          <p:cNvSpPr/>
          <p:nvPr/>
        </p:nvSpPr>
        <p:spPr>
          <a:xfrm>
            <a:off x="8005464" y="1489719"/>
            <a:ext cx="398444" cy="2236978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A8D4C99C-BD1D-49BC-A4D7-A985270D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36" y="3712626"/>
            <a:ext cx="18806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Plasma sheath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5F7383BB-263F-44E9-BB59-BD240B0A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159" y="1174003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Separatrix</a:t>
            </a:r>
            <a:endParaRPr lang="en-US" alt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E4FA6F-7A0E-423F-A550-981165DEDF2E}"/>
              </a:ext>
            </a:extLst>
          </p:cNvPr>
          <p:cNvSpPr/>
          <p:nvPr/>
        </p:nvSpPr>
        <p:spPr>
          <a:xfrm>
            <a:off x="6633640" y="160390"/>
            <a:ext cx="3796232" cy="587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300"/>
              </a:lnSpc>
            </a:pPr>
            <a:r>
              <a:rPr lang="en-US" sz="2800" b="1" dirty="0">
                <a:solidFill>
                  <a:schemeClr val="bg1"/>
                </a:solidFill>
              </a:rPr>
              <a:t> BIT1 - PIC MC model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0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17</a:t>
            </a:fld>
            <a:r>
              <a:rPr lang="en-US" dirty="0"/>
              <a:t>/19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9C7572-6DFD-4FD5-9BDD-12F8F387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682" y="287406"/>
            <a:ext cx="6580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sz="2400" b="1" dirty="0">
                <a:solidFill>
                  <a:schemeClr val="bg1"/>
                </a:solidFill>
              </a:rPr>
              <a:t>Examples: electron energy DF at the sheath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8B330FC-BE50-4ACF-9A2A-4DCBDE84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107"/>
            <a:ext cx="9867143" cy="434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762C42-CC7C-48A9-B369-D67EB47864A5}"/>
              </a:ext>
            </a:extLst>
          </p:cNvPr>
          <p:cNvSpPr/>
          <p:nvPr/>
        </p:nvSpPr>
        <p:spPr>
          <a:xfrm>
            <a:off x="575941" y="5655746"/>
            <a:ext cx="8909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Transport in the SOL can be </a:t>
            </a:r>
            <a:r>
              <a:rPr lang="en-US" sz="2000" i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nonlocal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heat flux is not defined by local parameters</a:t>
            </a:r>
            <a:r>
              <a:rPr lang="en-US" sz="200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E96138-B83F-4892-AAB5-4DD3EBE8DC98}"/>
              </a:ext>
            </a:extLst>
          </p:cNvPr>
          <p:cNvSpPr/>
          <p:nvPr/>
        </p:nvSpPr>
        <p:spPr>
          <a:xfrm>
            <a:off x="9201783" y="2757420"/>
            <a:ext cx="26410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Main carriers of the power to the divertors</a:t>
            </a:r>
          </a:p>
          <a:p>
            <a:pPr algn="just"/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algn="just"/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Fully kinetic approach is required to find these results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225F2D-C59F-4651-B31E-03A124E45B3A}"/>
              </a:ext>
            </a:extLst>
          </p:cNvPr>
          <p:cNvCxnSpPr/>
          <p:nvPr/>
        </p:nvCxnSpPr>
        <p:spPr>
          <a:xfrm flipH="1">
            <a:off x="7590408" y="3107184"/>
            <a:ext cx="1611374" cy="6924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45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18</a:t>
            </a:fld>
            <a:r>
              <a:rPr lang="en-US" dirty="0"/>
              <a:t>/19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E4FA6F-7A0E-423F-A550-981165DEDF2E}"/>
              </a:ext>
            </a:extLst>
          </p:cNvPr>
          <p:cNvSpPr/>
          <p:nvPr/>
        </p:nvSpPr>
        <p:spPr>
          <a:xfrm>
            <a:off x="5497953" y="221585"/>
            <a:ext cx="6473247" cy="587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300"/>
              </a:lnSpc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Exascaling</a:t>
            </a:r>
            <a:r>
              <a:rPr lang="en-US" sz="2800" b="1" dirty="0">
                <a:solidFill>
                  <a:schemeClr val="bg1"/>
                </a:solidFill>
              </a:rPr>
              <a:t> if BIT1 (Plasma PEPSC)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2D4D27-ADCB-4471-9409-6DD904AC6443}"/>
              </a:ext>
            </a:extLst>
          </p:cNvPr>
          <p:cNvSpPr/>
          <p:nvPr/>
        </p:nvSpPr>
        <p:spPr>
          <a:xfrm>
            <a:off x="345081" y="1330901"/>
            <a:ext cx="11612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BIT1 simulations of next generation fusion devices (ITER, DEMO, etc.) require &gt;</a:t>
            </a:r>
            <a:r>
              <a:rPr lang="en-US" sz="1600" b="1" dirty="0">
                <a:solidFill>
                  <a:srgbClr val="FF0000"/>
                </a:solidFill>
              </a:rPr>
              <a:t>100 M CPU hours </a:t>
            </a:r>
            <a:r>
              <a:rPr lang="en-US" sz="1600" dirty="0"/>
              <a:t>and can take </a:t>
            </a:r>
            <a:r>
              <a:rPr lang="en-US" sz="1600" b="1" dirty="0"/>
              <a:t>few months 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6EE7DA6-9586-4536-82C3-EF742D1D7B24}"/>
              </a:ext>
            </a:extLst>
          </p:cNvPr>
          <p:cNvSpPr/>
          <p:nvPr/>
        </p:nvSpPr>
        <p:spPr>
          <a:xfrm>
            <a:off x="1083547" y="1835272"/>
            <a:ext cx="396820" cy="479394"/>
          </a:xfrm>
          <a:prstGeom prst="down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8654B1-0F3C-4CE7-B4DD-FAB856991DE4}"/>
              </a:ext>
            </a:extLst>
          </p:cNvPr>
          <p:cNvSpPr/>
          <p:nvPr/>
        </p:nvSpPr>
        <p:spPr>
          <a:xfrm>
            <a:off x="470517" y="2429623"/>
            <a:ext cx="2019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Development of the </a:t>
            </a:r>
            <a:r>
              <a:rPr lang="en-US" sz="1600" dirty="0" err="1"/>
              <a:t>exascale</a:t>
            </a:r>
            <a:r>
              <a:rPr lang="en-US" sz="1600" dirty="0"/>
              <a:t> version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003F5536-FFE0-470B-BE63-3038F7DE61E7}"/>
              </a:ext>
            </a:extLst>
          </p:cNvPr>
          <p:cNvSpPr/>
          <p:nvPr/>
        </p:nvSpPr>
        <p:spPr>
          <a:xfrm>
            <a:off x="1083547" y="3250971"/>
            <a:ext cx="396820" cy="479394"/>
          </a:xfrm>
          <a:prstGeom prst="down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748236-EA70-42BD-89AD-8FF75A3AD4E3}"/>
              </a:ext>
            </a:extLst>
          </p:cNvPr>
          <p:cNvSpPr/>
          <p:nvPr/>
        </p:nvSpPr>
        <p:spPr>
          <a:xfrm>
            <a:off x="470516" y="3966939"/>
            <a:ext cx="2019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Horizon project – </a:t>
            </a:r>
            <a:r>
              <a:rPr lang="en-US" sz="1600" b="1" dirty="0"/>
              <a:t>Plasma PEPSC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C4B5B75-3C7C-45FA-9D62-2C6149C6D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140" y="2057477"/>
            <a:ext cx="8004249" cy="3194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6FC9029-941D-4895-A192-79C0F885D860}"/>
              </a:ext>
            </a:extLst>
          </p:cNvPr>
          <p:cNvSpPr/>
          <p:nvPr/>
        </p:nvSpPr>
        <p:spPr>
          <a:xfrm>
            <a:off x="7743142" y="2603081"/>
            <a:ext cx="276229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https://plasma-pepsc.eu/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092068-6E55-4FCB-BC48-50595BBC0913}"/>
              </a:ext>
            </a:extLst>
          </p:cNvPr>
          <p:cNvSpPr/>
          <p:nvPr/>
        </p:nvSpPr>
        <p:spPr>
          <a:xfrm>
            <a:off x="432819" y="5689295"/>
            <a:ext cx="4609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See details in the next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955165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19</a:t>
            </a:fld>
            <a:r>
              <a:rPr lang="en-US" dirty="0"/>
              <a:t>/19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C30A8366-631B-4D93-B076-1086D7A16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454" y="3588729"/>
            <a:ext cx="54890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Thank you for your attention </a:t>
            </a:r>
            <a:r>
              <a:rPr lang="en-US" altLang="en-US" sz="2800" b="1" dirty="0">
                <a:sym typeface="Wingdings" panose="05000000000000000000" pitchFamily="2" charset="2"/>
              </a:rPr>
              <a:t>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3064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5"/>
          <p:cNvPicPr preferRelativeResize="0"/>
          <p:nvPr/>
        </p:nvPicPr>
        <p:blipFill rotWithShape="1">
          <a:blip r:embed="rId3">
            <a:alphaModFix/>
          </a:blip>
          <a:srcRect l="3993" t="11759" b="9741"/>
          <a:stretch/>
        </p:blipFill>
        <p:spPr>
          <a:xfrm>
            <a:off x="1203520" y="1145029"/>
            <a:ext cx="8910648" cy="519274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5"/>
          <p:cNvSpPr/>
          <p:nvPr/>
        </p:nvSpPr>
        <p:spPr>
          <a:xfrm>
            <a:off x="6845417" y="3360618"/>
            <a:ext cx="770679" cy="952308"/>
          </a:xfrm>
          <a:custGeom>
            <a:avLst/>
            <a:gdLst/>
            <a:ahLst/>
            <a:cxnLst/>
            <a:rect l="l" t="t" r="r" b="b"/>
            <a:pathLst>
              <a:path w="1608" h="2648" extrusionOk="0">
                <a:moveTo>
                  <a:pt x="0" y="0"/>
                </a:moveTo>
                <a:cubicBezTo>
                  <a:pt x="401" y="0"/>
                  <a:pt x="803" y="110"/>
                  <a:pt x="803" y="220"/>
                </a:cubicBezTo>
                <a:lnTo>
                  <a:pt x="803" y="1102"/>
                </a:lnTo>
                <a:cubicBezTo>
                  <a:pt x="803" y="1213"/>
                  <a:pt x="1205" y="1323"/>
                  <a:pt x="1607" y="1323"/>
                </a:cubicBezTo>
                <a:cubicBezTo>
                  <a:pt x="1205" y="1323"/>
                  <a:pt x="803" y="1433"/>
                  <a:pt x="803" y="1544"/>
                </a:cubicBezTo>
                <a:lnTo>
                  <a:pt x="803" y="2426"/>
                </a:lnTo>
                <a:cubicBezTo>
                  <a:pt x="803" y="2536"/>
                  <a:pt x="401" y="2647"/>
                  <a:pt x="0" y="2647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1866"/>
          </a:p>
        </p:txBody>
      </p:sp>
      <p:sp>
        <p:nvSpPr>
          <p:cNvPr id="234" name="Google Shape;234;p45"/>
          <p:cNvSpPr/>
          <p:nvPr/>
        </p:nvSpPr>
        <p:spPr>
          <a:xfrm>
            <a:off x="7116546" y="3360618"/>
            <a:ext cx="518265" cy="979308"/>
          </a:xfrm>
          <a:custGeom>
            <a:avLst/>
            <a:gdLst/>
            <a:ahLst/>
            <a:cxnLst/>
            <a:rect l="l" t="t" r="r" b="b"/>
            <a:pathLst>
              <a:path w="1082" h="2723" extrusionOk="0">
                <a:moveTo>
                  <a:pt x="0" y="0"/>
                </a:moveTo>
                <a:cubicBezTo>
                  <a:pt x="270" y="0"/>
                  <a:pt x="540" y="113"/>
                  <a:pt x="540" y="226"/>
                </a:cubicBezTo>
                <a:lnTo>
                  <a:pt x="540" y="1134"/>
                </a:lnTo>
                <a:cubicBezTo>
                  <a:pt x="540" y="1247"/>
                  <a:pt x="810" y="1361"/>
                  <a:pt x="1081" y="1361"/>
                </a:cubicBezTo>
                <a:cubicBezTo>
                  <a:pt x="810" y="1361"/>
                  <a:pt x="540" y="1474"/>
                  <a:pt x="540" y="1587"/>
                </a:cubicBezTo>
                <a:lnTo>
                  <a:pt x="540" y="2495"/>
                </a:lnTo>
                <a:cubicBezTo>
                  <a:pt x="540" y="2608"/>
                  <a:pt x="270" y="2722"/>
                  <a:pt x="0" y="2722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1866"/>
          </a:p>
        </p:txBody>
      </p:sp>
      <p:sp>
        <p:nvSpPr>
          <p:cNvPr id="235" name="Google Shape;235;p45"/>
          <p:cNvSpPr/>
          <p:nvPr/>
        </p:nvSpPr>
        <p:spPr>
          <a:xfrm>
            <a:off x="6915478" y="3455993"/>
            <a:ext cx="186192" cy="914162"/>
          </a:xfrm>
          <a:custGeom>
            <a:avLst/>
            <a:gdLst/>
            <a:ahLst/>
            <a:cxnLst/>
            <a:rect l="l" t="t" r="r" b="b"/>
            <a:pathLst>
              <a:path w="390" h="2542" extrusionOk="0">
                <a:moveTo>
                  <a:pt x="0" y="0"/>
                </a:moveTo>
                <a:cubicBezTo>
                  <a:pt x="97" y="0"/>
                  <a:pt x="194" y="105"/>
                  <a:pt x="194" y="211"/>
                </a:cubicBezTo>
                <a:lnTo>
                  <a:pt x="194" y="1058"/>
                </a:lnTo>
                <a:cubicBezTo>
                  <a:pt x="194" y="1164"/>
                  <a:pt x="291" y="1270"/>
                  <a:pt x="389" y="1270"/>
                </a:cubicBezTo>
                <a:cubicBezTo>
                  <a:pt x="291" y="1270"/>
                  <a:pt x="194" y="1376"/>
                  <a:pt x="194" y="1482"/>
                </a:cubicBezTo>
                <a:lnTo>
                  <a:pt x="194" y="2329"/>
                </a:lnTo>
                <a:cubicBezTo>
                  <a:pt x="194" y="2435"/>
                  <a:pt x="97" y="2541"/>
                  <a:pt x="0" y="2541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1866"/>
          </a:p>
        </p:txBody>
      </p:sp>
      <p:sp>
        <p:nvSpPr>
          <p:cNvPr id="236" name="Google Shape;236;p45"/>
          <p:cNvSpPr/>
          <p:nvPr/>
        </p:nvSpPr>
        <p:spPr>
          <a:xfrm>
            <a:off x="7232675" y="3375014"/>
            <a:ext cx="201068" cy="896892"/>
          </a:xfrm>
          <a:custGeom>
            <a:avLst/>
            <a:gdLst/>
            <a:ahLst/>
            <a:cxnLst/>
            <a:rect l="l" t="t" r="r" b="b"/>
            <a:pathLst>
              <a:path w="421" h="2494" extrusionOk="0">
                <a:moveTo>
                  <a:pt x="0" y="0"/>
                </a:moveTo>
                <a:cubicBezTo>
                  <a:pt x="105" y="0"/>
                  <a:pt x="210" y="103"/>
                  <a:pt x="210" y="207"/>
                </a:cubicBezTo>
                <a:lnTo>
                  <a:pt x="210" y="1038"/>
                </a:lnTo>
                <a:cubicBezTo>
                  <a:pt x="210" y="1142"/>
                  <a:pt x="315" y="1246"/>
                  <a:pt x="420" y="1246"/>
                </a:cubicBezTo>
                <a:cubicBezTo>
                  <a:pt x="315" y="1246"/>
                  <a:pt x="210" y="1350"/>
                  <a:pt x="210" y="1454"/>
                </a:cubicBezTo>
                <a:lnTo>
                  <a:pt x="210" y="2285"/>
                </a:lnTo>
                <a:cubicBezTo>
                  <a:pt x="210" y="2389"/>
                  <a:pt x="105" y="2493"/>
                  <a:pt x="0" y="2493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1866"/>
          </a:p>
        </p:txBody>
      </p:sp>
      <p:sp>
        <p:nvSpPr>
          <p:cNvPr id="237" name="Google Shape;237;p45"/>
          <p:cNvSpPr/>
          <p:nvPr/>
        </p:nvSpPr>
        <p:spPr>
          <a:xfrm>
            <a:off x="4812822" y="92954"/>
            <a:ext cx="6334729" cy="88974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9969" tIns="62384" rIns="119969" bIns="62384" anchor="t" anchorCtr="0"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Energy = motor of economy</a:t>
            </a:r>
            <a:endParaRPr sz="3200" b="1" dirty="0">
              <a:solidFill>
                <a:srgbClr val="FFFFFF"/>
              </a:solidFill>
            </a:endParaRPr>
          </a:p>
        </p:txBody>
      </p:sp>
      <p:sp>
        <p:nvSpPr>
          <p:cNvPr id="238" name="Google Shape;238;p45"/>
          <p:cNvSpPr/>
          <p:nvPr/>
        </p:nvSpPr>
        <p:spPr>
          <a:xfrm>
            <a:off x="4824183" y="3127758"/>
            <a:ext cx="1051430" cy="4423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45"/>
          <p:cNvSpPr/>
          <p:nvPr/>
        </p:nvSpPr>
        <p:spPr>
          <a:xfrm>
            <a:off x="4743564" y="2174007"/>
            <a:ext cx="1262551" cy="4423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45"/>
          <p:cNvSpPr/>
          <p:nvPr/>
        </p:nvSpPr>
        <p:spPr>
          <a:xfrm>
            <a:off x="-151329" y="6338842"/>
            <a:ext cx="11749571" cy="4952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9969" tIns="59984" rIns="119969" bIns="59984" anchor="t" anchorCtr="0">
            <a:noAutofit/>
          </a:bodyPr>
          <a:lstStyle/>
          <a:p>
            <a:r>
              <a:rPr lang="en-US" sz="2666" b="1"/>
              <a:t>   			Gross domestic product [$ / year / person]</a:t>
            </a:r>
            <a:endParaRPr sz="2666" b="1"/>
          </a:p>
        </p:txBody>
      </p:sp>
      <p:sp>
        <p:nvSpPr>
          <p:cNvPr id="241" name="Google Shape;241;p45"/>
          <p:cNvSpPr txBox="1"/>
          <p:nvPr/>
        </p:nvSpPr>
        <p:spPr>
          <a:xfrm rot="-5400000">
            <a:off x="-1933130" y="3574836"/>
            <a:ext cx="5451380" cy="796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19969" tIns="59984" rIns="119969" bIns="59984" anchor="t" anchorCtr="0">
            <a:noAutofit/>
          </a:bodyPr>
          <a:lstStyle/>
          <a:p>
            <a:r>
              <a:rPr lang="en-US" sz="2666" b="1"/>
              <a:t>Annual emissions CO</a:t>
            </a:r>
            <a:r>
              <a:rPr lang="en-US" sz="2666" b="1" baseline="-25000"/>
              <a:t>2</a:t>
            </a:r>
            <a:r>
              <a:rPr lang="en-US" sz="2666" b="1"/>
              <a:t> / person</a:t>
            </a:r>
            <a:endParaRPr sz="2666" b="1">
              <a:solidFill>
                <a:srgbClr val="FFFFFF"/>
              </a:solidFill>
            </a:endParaRPr>
          </a:p>
        </p:txBody>
      </p:sp>
      <p:sp>
        <p:nvSpPr>
          <p:cNvPr id="242" name="Google Shape;242;p45"/>
          <p:cNvSpPr/>
          <p:nvPr/>
        </p:nvSpPr>
        <p:spPr>
          <a:xfrm>
            <a:off x="931917" y="2533553"/>
            <a:ext cx="4148119" cy="41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1866"/>
          </a:p>
        </p:txBody>
      </p:sp>
      <p:cxnSp>
        <p:nvCxnSpPr>
          <p:cNvPr id="243" name="Google Shape;243;p45"/>
          <p:cNvCxnSpPr/>
          <p:nvPr/>
        </p:nvCxnSpPr>
        <p:spPr>
          <a:xfrm rot="10800000" flipH="1">
            <a:off x="4334550" y="3065455"/>
            <a:ext cx="3114789" cy="204106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4" name="Google Shape;244;p45"/>
          <p:cNvSpPr/>
          <p:nvPr/>
        </p:nvSpPr>
        <p:spPr>
          <a:xfrm>
            <a:off x="1009657" y="1145035"/>
            <a:ext cx="2215023" cy="1939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1866"/>
          </a:p>
        </p:txBody>
      </p:sp>
      <p:sp>
        <p:nvSpPr>
          <p:cNvPr id="245" name="Google Shape;245;p45"/>
          <p:cNvSpPr txBox="1"/>
          <p:nvPr/>
        </p:nvSpPr>
        <p:spPr>
          <a:xfrm>
            <a:off x="8069032" y="4067059"/>
            <a:ext cx="3974565" cy="109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969" tIns="59984" rIns="119969" bIns="59984" anchor="t" anchorCtr="0">
            <a:noAutofit/>
          </a:bodyPr>
          <a:lstStyle/>
          <a:p>
            <a:pPr algn="ctr"/>
            <a:r>
              <a:rPr lang="en-US" sz="2533" b="1" dirty="0"/>
              <a:t>Economy is local but CO</a:t>
            </a:r>
            <a:r>
              <a:rPr lang="en-US" sz="2533" b="1" baseline="-25000" dirty="0"/>
              <a:t>2</a:t>
            </a:r>
            <a:r>
              <a:rPr lang="en-US" sz="2533" b="1" dirty="0"/>
              <a:t> &amp; CH</a:t>
            </a:r>
            <a:r>
              <a:rPr lang="en-US" sz="2533" b="1" baseline="-25000" dirty="0"/>
              <a:t>4</a:t>
            </a:r>
            <a:r>
              <a:rPr lang="en-US" sz="2533" b="1" dirty="0"/>
              <a:t> is</a:t>
            </a:r>
            <a:r>
              <a:rPr lang="en-US" sz="2533" b="1" dirty="0">
                <a:solidFill>
                  <a:schemeClr val="dk1"/>
                </a:solidFill>
              </a:rPr>
              <a:t> global</a:t>
            </a:r>
            <a:endParaRPr sz="2533" b="1" dirty="0">
              <a:solidFill>
                <a:srgbClr val="FFFFFF"/>
              </a:solidFill>
            </a:endParaRPr>
          </a:p>
          <a:p>
            <a:pPr algn="ctr"/>
            <a:endParaRPr sz="2533" b="1" dirty="0">
              <a:solidFill>
                <a:srgbClr val="FFFFFF"/>
              </a:solidFill>
            </a:endParaRPr>
          </a:p>
        </p:txBody>
      </p:sp>
      <p:sp>
        <p:nvSpPr>
          <p:cNvPr id="246" name="Google Shape;246;p45"/>
          <p:cNvSpPr txBox="1"/>
          <p:nvPr/>
        </p:nvSpPr>
        <p:spPr>
          <a:xfrm>
            <a:off x="4075902" y="5453273"/>
            <a:ext cx="4781155" cy="333513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9969" tIns="59984" rIns="119969" bIns="59984" anchor="t" anchorCtr="0">
            <a:noAutofit/>
          </a:bodyPr>
          <a:lstStyle/>
          <a:p>
            <a:r>
              <a:rPr lang="en-US" sz="1066" b="1">
                <a:solidFill>
                  <a:srgbClr val="FFFFFF"/>
                </a:solidFill>
              </a:rPr>
              <a:t>https://ourworldindata.org/co2-and-other-greenhouse-gas-emissions</a:t>
            </a:r>
            <a:endParaRPr sz="1066" b="1">
              <a:solidFill>
                <a:srgbClr val="FFFFFF"/>
              </a:solidFill>
            </a:endParaRPr>
          </a:p>
        </p:txBody>
      </p:sp>
      <p:pic>
        <p:nvPicPr>
          <p:cNvPr id="247" name="Google Shape;24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6579" y="1911276"/>
            <a:ext cx="1214036" cy="4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5"/>
          <p:cNvSpPr txBox="1"/>
          <p:nvPr/>
        </p:nvSpPr>
        <p:spPr>
          <a:xfrm>
            <a:off x="7570028" y="2237710"/>
            <a:ext cx="952152" cy="303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969" tIns="59984" rIns="119969" bIns="59984" anchor="t" anchorCtr="0">
            <a:noAutofit/>
          </a:bodyPr>
          <a:lstStyle/>
          <a:p>
            <a:r>
              <a:rPr lang="en-US" sz="1333" b="1">
                <a:solidFill>
                  <a:srgbClr val="CE181E"/>
                </a:solidFill>
              </a:rPr>
              <a:t>ČR</a:t>
            </a:r>
            <a:endParaRPr sz="1333" b="1">
              <a:solidFill>
                <a:srgbClr val="FFFFFF"/>
              </a:solidFill>
            </a:endParaRPr>
          </a:p>
        </p:txBody>
      </p:sp>
      <p:sp>
        <p:nvSpPr>
          <p:cNvPr id="249" name="Google Shape;249;p45"/>
          <p:cNvSpPr txBox="1"/>
          <p:nvPr/>
        </p:nvSpPr>
        <p:spPr>
          <a:xfrm rot="-2055339">
            <a:off x="4648447" y="3783810"/>
            <a:ext cx="3719143" cy="56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969" tIns="59984" rIns="119969" bIns="59984" anchor="t" anchorCtr="0">
            <a:noAutofit/>
          </a:bodyPr>
          <a:lstStyle/>
          <a:p>
            <a:r>
              <a:rPr lang="en-US" sz="2933" b="1" dirty="0">
                <a:solidFill>
                  <a:srgbClr val="FF0000"/>
                </a:solidFill>
              </a:rPr>
              <a:t>$3 GDP = 1 kg CO</a:t>
            </a:r>
            <a:r>
              <a:rPr lang="en-US" sz="2933" b="1" baseline="-25000" dirty="0">
                <a:solidFill>
                  <a:srgbClr val="FF0000"/>
                </a:solidFill>
              </a:rPr>
              <a:t>2</a:t>
            </a:r>
            <a:endParaRPr sz="2933" b="1" dirty="0">
              <a:solidFill>
                <a:srgbClr val="FF0000"/>
              </a:solidFill>
            </a:endParaRPr>
          </a:p>
        </p:txBody>
      </p:sp>
      <p:cxnSp>
        <p:nvCxnSpPr>
          <p:cNvPr id="250" name="Google Shape;250;p45"/>
          <p:cNvCxnSpPr/>
          <p:nvPr/>
        </p:nvCxnSpPr>
        <p:spPr>
          <a:xfrm rot="10800000">
            <a:off x="7692716" y="2919693"/>
            <a:ext cx="2657708" cy="21994"/>
          </a:xfrm>
          <a:prstGeom prst="straightConnector1">
            <a:avLst/>
          </a:prstGeom>
          <a:noFill/>
          <a:ln w="9525" cap="flat" cmpd="sng">
            <a:solidFill>
              <a:srgbClr val="00A65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1" name="Google Shape;251;p45"/>
          <p:cNvSpPr txBox="1"/>
          <p:nvPr/>
        </p:nvSpPr>
        <p:spPr>
          <a:xfrm>
            <a:off x="10350423" y="2676796"/>
            <a:ext cx="1655169" cy="100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969" tIns="59984" rIns="119969" bIns="59984" anchor="t" anchorCtr="0">
            <a:noAutofit/>
          </a:bodyPr>
          <a:lstStyle/>
          <a:p>
            <a:r>
              <a:rPr lang="en-US" sz="1333">
                <a:solidFill>
                  <a:srgbClr val="00A65D"/>
                </a:solidFill>
              </a:rPr>
              <a:t> Mostly nuclear and water </a:t>
            </a:r>
            <a:endParaRPr sz="1333">
              <a:solidFill>
                <a:srgbClr val="00A65D"/>
              </a:solidFill>
            </a:endParaRPr>
          </a:p>
          <a:p>
            <a:r>
              <a:rPr lang="en-US" sz="1333">
                <a:solidFill>
                  <a:srgbClr val="00A65D"/>
                </a:solidFill>
              </a:rPr>
              <a:t>CO</a:t>
            </a:r>
            <a:r>
              <a:rPr lang="en-US" sz="1333" baseline="-25000">
                <a:solidFill>
                  <a:srgbClr val="00A65D"/>
                </a:solidFill>
              </a:rPr>
              <a:t>2</a:t>
            </a:r>
            <a:r>
              <a:rPr lang="en-US" sz="1333">
                <a:solidFill>
                  <a:srgbClr val="00A65D"/>
                </a:solidFill>
              </a:rPr>
              <a:t> produced by transportation</a:t>
            </a:r>
            <a:endParaRPr sz="1333">
              <a:solidFill>
                <a:srgbClr val="00A65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243707-1C41-4076-BB5F-EF77769E28B3}"/>
              </a:ext>
            </a:extLst>
          </p:cNvPr>
          <p:cNvSpPr/>
          <p:nvPr/>
        </p:nvSpPr>
        <p:spPr>
          <a:xfrm>
            <a:off x="9223204" y="648685"/>
            <a:ext cx="3702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</a:rPr>
              <a:t>Cortecy</a:t>
            </a:r>
            <a:r>
              <a:rPr lang="en-US" sz="1800" b="1" dirty="0">
                <a:solidFill>
                  <a:schemeClr val="bg1"/>
                </a:solidFill>
              </a:rPr>
              <a:t> of Jan </a:t>
            </a:r>
            <a:r>
              <a:rPr lang="en-US" sz="1800" b="1" dirty="0" err="1">
                <a:solidFill>
                  <a:schemeClr val="bg1"/>
                </a:solidFill>
              </a:rPr>
              <a:t>Horáček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6976183" y="322804"/>
            <a:ext cx="2603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Backup slides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20</a:t>
            </a:fld>
            <a:r>
              <a:rPr lang="en-US" dirty="0"/>
              <a:t>/19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E724546-ED0A-4AC0-8246-4F33F7F289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61964" y="1610064"/>
          <a:ext cx="8864896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853">
                  <a:extLst>
                    <a:ext uri="{9D8B030D-6E8A-4147-A177-3AD203B41FA5}">
                      <a16:colId xmlns:a16="http://schemas.microsoft.com/office/drawing/2014/main" val="3917284684"/>
                    </a:ext>
                  </a:extLst>
                </a:gridCol>
                <a:gridCol w="1104595">
                  <a:extLst>
                    <a:ext uri="{9D8B030D-6E8A-4147-A177-3AD203B41FA5}">
                      <a16:colId xmlns:a16="http://schemas.microsoft.com/office/drawing/2014/main" val="1747346090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1763487597"/>
                    </a:ext>
                  </a:extLst>
                </a:gridCol>
                <a:gridCol w="3591200">
                  <a:extLst>
                    <a:ext uri="{9D8B030D-6E8A-4147-A177-3AD203B41FA5}">
                      <a16:colId xmlns:a16="http://schemas.microsoft.com/office/drawing/2014/main" val="3763150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Type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Satisfied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known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expression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4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mall spatial and time meshes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de-DE" sz="140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128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conservation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partially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81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Accuracy at the far 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partially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</a:rPr>
                        <a:t>not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3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Restriction for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curvilinear  coordinates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partially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</a:rPr>
                        <a:t>not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984276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0FA1867-5BAB-4AAE-A807-B95A5BE2591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46429" y="2071728"/>
          <a:ext cx="27193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4" name="Equation" r:id="rId4" imgW="1650960" imgH="203040" progId="Equation.DSMT4">
                  <p:embed/>
                </p:oleObj>
              </mc:Choice>
              <mc:Fallback>
                <p:oleObj name="Equation" r:id="rId4" imgW="16509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00C5893-F2EA-487E-87CF-074353647D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6429" y="2071728"/>
                        <a:ext cx="2719388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4546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8BA6D7-7534-4DDA-84A3-E7DC9C0BDE5C}"/>
              </a:ext>
            </a:extLst>
          </p:cNvPr>
          <p:cNvSpPr/>
          <p:nvPr/>
        </p:nvSpPr>
        <p:spPr>
          <a:xfrm>
            <a:off x="5081063" y="196939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Main problems for PIC modelling (2)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4DB26B-5DA8-4429-B7D4-D0DD62F622E2}"/>
              </a:ext>
            </a:extLst>
          </p:cNvPr>
          <p:cNvSpPr/>
          <p:nvPr/>
        </p:nvSpPr>
        <p:spPr>
          <a:xfrm>
            <a:off x="2020811" y="1230481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3. Accuracy at the “far end”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F2B7E0-1FBA-459B-8B2A-D7131635F6F8}"/>
              </a:ext>
            </a:extLst>
          </p:cNvPr>
          <p:cNvSpPr/>
          <p:nvPr/>
        </p:nvSpPr>
        <p:spPr>
          <a:xfrm>
            <a:off x="2151444" y="5072172"/>
            <a:ext cx="5865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4. PIC for curvilinear  coordinates </a:t>
            </a:r>
          </a:p>
          <a:p>
            <a:r>
              <a:rPr lang="en-US" sz="1800" b="1" i="1" dirty="0">
                <a:solidFill>
                  <a:srgbClr val="0000FF"/>
                </a:solidFill>
              </a:rPr>
              <a:t>			</a:t>
            </a:r>
            <a:r>
              <a:rPr lang="en-US" i="1" dirty="0">
                <a:solidFill>
                  <a:schemeClr val="tx1"/>
                </a:solidFill>
              </a:rPr>
              <a:t>[Tskhakaya et al, CPP 2007]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B42F979-1F28-446C-B5F7-ED745001743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828071" y="1607728"/>
          <a:ext cx="3305550" cy="44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5" name="Equation" r:id="rId4" imgW="1714320" imgH="228600" progId="Equation.DSMT4">
                  <p:embed/>
                </p:oleObj>
              </mc:Choice>
              <mc:Fallback>
                <p:oleObj name="Equation" r:id="rId4" imgW="171432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B42F979-1F28-446C-B5F7-ED74500174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8071" y="1607728"/>
                        <a:ext cx="3305550" cy="440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51">
            <a:extLst>
              <a:ext uri="{FF2B5EF4-FFF2-40B4-BE49-F238E27FC236}">
                <a16:creationId xmlns:a16="http://schemas.microsoft.com/office/drawing/2014/main" id="{12928B3F-5491-4409-A8BE-583D2490A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0062" y="2457514"/>
            <a:ext cx="540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3">
            <a:extLst>
              <a:ext uri="{FF2B5EF4-FFF2-40B4-BE49-F238E27FC236}">
                <a16:creationId xmlns:a16="http://schemas.microsoft.com/office/drawing/2014/main" id="{6A078B25-1BEE-42FB-8B28-FDEDDBB66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961" y="2313051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54">
            <a:extLst>
              <a:ext uri="{FF2B5EF4-FFF2-40B4-BE49-F238E27FC236}">
                <a16:creationId xmlns:a16="http://schemas.microsoft.com/office/drawing/2014/main" id="{6ABA2BE2-06B0-4FD0-BC94-EB67CA943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7261" y="2313051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56">
            <a:extLst>
              <a:ext uri="{FF2B5EF4-FFF2-40B4-BE49-F238E27FC236}">
                <a16:creationId xmlns:a16="http://schemas.microsoft.com/office/drawing/2014/main" id="{56D70745-B5D9-41C6-AE49-DD1CCFB2A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1586" y="2313051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57">
            <a:extLst>
              <a:ext uri="{FF2B5EF4-FFF2-40B4-BE49-F238E27FC236}">
                <a16:creationId xmlns:a16="http://schemas.microsoft.com/office/drawing/2014/main" id="{7D7A2A7E-7C8F-43F4-8D35-BA4A649E1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911" y="2313051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0441E21-9FE4-4ECA-8052-B2AA4374A71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723706" y="2556387"/>
          <a:ext cx="339547" cy="509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6"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0441E21-9FE4-4ECA-8052-B2AA4374A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23706" y="2556387"/>
                        <a:ext cx="339547" cy="509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3B59565-A946-4F42-BBFE-EAFF8E2F3627}"/>
              </a:ext>
            </a:extLst>
          </p:cNvPr>
          <p:cNvSpPr/>
          <p:nvPr/>
        </p:nvSpPr>
        <p:spPr>
          <a:xfrm>
            <a:off x="7813748" y="2357054"/>
            <a:ext cx="203684" cy="199332"/>
          </a:xfrm>
          <a:prstGeom prst="flowChartConnector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39F55-0F4E-4A51-9055-754ED18DE486}"/>
              </a:ext>
            </a:extLst>
          </p:cNvPr>
          <p:cNvSpPr/>
          <p:nvPr/>
        </p:nvSpPr>
        <p:spPr>
          <a:xfrm>
            <a:off x="6730481" y="265715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/>
              <a:t>10 m</a:t>
            </a:r>
            <a:endParaRPr lang="en-US" sz="18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06ED956-566A-4A83-A055-4EBD716B1E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05744" y="3232745"/>
          <a:ext cx="3488669" cy="1355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7" name="Equation" r:id="rId8" imgW="1765080" imgH="685800" progId="Equation.DSMT4">
                  <p:embed/>
                </p:oleObj>
              </mc:Choice>
              <mc:Fallback>
                <p:oleObj name="Equation" r:id="rId8" imgW="1765080" imgH="685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06ED956-566A-4A83-A055-4EBD716B1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05744" y="3232745"/>
                        <a:ext cx="3488669" cy="1355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A70F4C-B296-4F7C-97E3-59E97E03A335}"/>
              </a:ext>
            </a:extLst>
          </p:cNvPr>
          <p:cNvSpPr/>
          <p:nvPr/>
        </p:nvSpPr>
        <p:spPr>
          <a:xfrm>
            <a:off x="6260806" y="3741760"/>
            <a:ext cx="760781" cy="3693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975D58-2B5A-48E0-AB8D-D7B43EC3193E}"/>
              </a:ext>
            </a:extLst>
          </p:cNvPr>
          <p:cNvSpPr/>
          <p:nvPr/>
        </p:nvSpPr>
        <p:spPr>
          <a:xfrm>
            <a:off x="7187979" y="3741123"/>
            <a:ext cx="2319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/>
              <a:t>Only 3 digit accuracy!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32768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6F60D947-ABAE-46CE-82BC-FC60AD1A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D. Tskhakaya, </a:t>
            </a:r>
            <a:r>
              <a:rPr lang="en-US" altLang="en-US" sz="1000" i="1"/>
              <a:t>symposium in honor of W.J. Goedheer, </a:t>
            </a:r>
            <a:r>
              <a:rPr lang="en-GB" altLang="en-US" sz="1000"/>
              <a:t>DIFFER</a:t>
            </a:r>
            <a:r>
              <a:rPr lang="en-US" altLang="en-US" sz="1000"/>
              <a:t>, 18.09.2014</a:t>
            </a:r>
            <a:endParaRPr lang="de-AT" altLang="en-US" sz="100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90529E41-6431-45D4-BEB3-409C98D1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AT" altLang="en-US" sz="1400"/>
          </a:p>
          <a:p>
            <a:pPr>
              <a:spcBef>
                <a:spcPct val="0"/>
              </a:spcBef>
              <a:buFontTx/>
              <a:buNone/>
            </a:pPr>
            <a:fld id="{316EAEDC-9042-4BEF-8211-F1377B1CAB2E}" type="slidenum">
              <a:rPr lang="de-AT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r>
              <a:rPr lang="de-AT" altLang="en-US" sz="1400"/>
              <a:t>/30</a:t>
            </a:r>
          </a:p>
        </p:txBody>
      </p:sp>
      <p:sp>
        <p:nvSpPr>
          <p:cNvPr id="33797" name="Line 151">
            <a:extLst>
              <a:ext uri="{FF2B5EF4-FFF2-40B4-BE49-F238E27FC236}">
                <a16:creationId xmlns:a16="http://schemas.microsoft.com/office/drawing/2014/main" id="{F76853BE-C253-4107-B2E5-ADB0F7274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2751" y="2420938"/>
            <a:ext cx="540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153">
            <a:extLst>
              <a:ext uri="{FF2B5EF4-FFF2-40B4-BE49-F238E27FC236}">
                <a16:creationId xmlns:a16="http://schemas.microsoft.com/office/drawing/2014/main" id="{444FFF84-0DB3-488F-9377-E7CED19DD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650" y="22764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154">
            <a:extLst>
              <a:ext uri="{FF2B5EF4-FFF2-40B4-BE49-F238E27FC236}">
                <a16:creationId xmlns:a16="http://schemas.microsoft.com/office/drawing/2014/main" id="{BAABE332-3335-4799-8F2E-BC665C370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22764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156">
            <a:extLst>
              <a:ext uri="{FF2B5EF4-FFF2-40B4-BE49-F238E27FC236}">
                <a16:creationId xmlns:a16="http://schemas.microsoft.com/office/drawing/2014/main" id="{E9E46B30-6435-4F6F-B49F-58C4F0CDD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4275" y="22764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157">
            <a:extLst>
              <a:ext uri="{FF2B5EF4-FFF2-40B4-BE49-F238E27FC236}">
                <a16:creationId xmlns:a16="http://schemas.microsoft.com/office/drawing/2014/main" id="{D7AF7B7A-1693-428D-9171-7C3F348C8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8600" y="22764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802" name="Object 162">
            <a:extLst>
              <a:ext uri="{FF2B5EF4-FFF2-40B4-BE49-F238E27FC236}">
                <a16:creationId xmlns:a16="http://schemas.microsoft.com/office/drawing/2014/main" id="{19378434-57BE-4107-B378-0EACD66F6DD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627630" y="134641"/>
          <a:ext cx="309721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2" name="Equation" r:id="rId3" imgW="1231366" imgH="241195" progId="Equation.3">
                  <p:embed/>
                </p:oleObj>
              </mc:Choice>
              <mc:Fallback>
                <p:oleObj name="Equation" r:id="rId3" imgW="1231366" imgH="241195" progId="Equation.3">
                  <p:embed/>
                  <p:pic>
                    <p:nvPicPr>
                      <p:cNvPr id="33802" name="Object 162">
                        <a:extLst>
                          <a:ext uri="{FF2B5EF4-FFF2-40B4-BE49-F238E27FC236}">
                            <a16:creationId xmlns:a16="http://schemas.microsoft.com/office/drawing/2014/main" id="{19378434-57BE-4107-B378-0EACD66F6D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630" y="134641"/>
                        <a:ext cx="3097212" cy="604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Text Box 163">
            <a:extLst>
              <a:ext uri="{FF2B5EF4-FFF2-40B4-BE49-F238E27FC236}">
                <a16:creationId xmlns:a16="http://schemas.microsoft.com/office/drawing/2014/main" id="{DDD1DF5D-C88B-4BF9-BBB3-D4C0E4334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1700213"/>
            <a:ext cx="177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Uniform mesh</a:t>
            </a:r>
          </a:p>
        </p:txBody>
      </p:sp>
      <p:sp>
        <p:nvSpPr>
          <p:cNvPr id="33804" name="AutoShape 166">
            <a:extLst>
              <a:ext uri="{FF2B5EF4-FFF2-40B4-BE49-F238E27FC236}">
                <a16:creationId xmlns:a16="http://schemas.microsoft.com/office/drawing/2014/main" id="{852DDF28-7B51-4132-93DF-7BEFD0505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676" y="1628776"/>
            <a:ext cx="2016125" cy="360363"/>
          </a:xfrm>
          <a:prstGeom prst="rightArrow">
            <a:avLst>
              <a:gd name="adj1" fmla="val 50000"/>
              <a:gd name="adj2" fmla="val 13986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311" name="AutoShape 167">
            <a:extLst>
              <a:ext uri="{FF2B5EF4-FFF2-40B4-BE49-F238E27FC236}">
                <a16:creationId xmlns:a16="http://schemas.microsoft.com/office/drawing/2014/main" id="{B3BE3F5A-A19E-4739-AD8C-F417462DF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1268414"/>
            <a:ext cx="2951163" cy="11525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73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6" name="Line 168">
            <a:extLst>
              <a:ext uri="{FF2B5EF4-FFF2-40B4-BE49-F238E27FC236}">
                <a16:creationId xmlns:a16="http://schemas.microsoft.com/office/drawing/2014/main" id="{89BECF1D-9112-4D1E-9310-9590DA9D9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2751" y="4724400"/>
            <a:ext cx="540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69">
            <a:extLst>
              <a:ext uri="{FF2B5EF4-FFF2-40B4-BE49-F238E27FC236}">
                <a16:creationId xmlns:a16="http://schemas.microsoft.com/office/drawing/2014/main" id="{06F65887-6B6F-491B-95FF-2DA19C496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650" y="458152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70">
            <a:extLst>
              <a:ext uri="{FF2B5EF4-FFF2-40B4-BE49-F238E27FC236}">
                <a16:creationId xmlns:a16="http://schemas.microsoft.com/office/drawing/2014/main" id="{18AC8D93-5C3A-4D27-A057-D5E12FD0F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1750" y="458152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1">
            <a:extLst>
              <a:ext uri="{FF2B5EF4-FFF2-40B4-BE49-F238E27FC236}">
                <a16:creationId xmlns:a16="http://schemas.microsoft.com/office/drawing/2014/main" id="{EAB84D19-622B-4933-ACBB-7DBBE88FF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8737" y="458152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72">
            <a:extLst>
              <a:ext uri="{FF2B5EF4-FFF2-40B4-BE49-F238E27FC236}">
                <a16:creationId xmlns:a16="http://schemas.microsoft.com/office/drawing/2014/main" id="{6B831A01-6F98-4ADC-BD23-92A23E92D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458152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811" name="Object 173">
            <a:extLst>
              <a:ext uri="{FF2B5EF4-FFF2-40B4-BE49-F238E27FC236}">
                <a16:creationId xmlns:a16="http://schemas.microsoft.com/office/drawing/2014/main" id="{547E6759-8422-4DAC-886B-B0646CF630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6575" y="3141664"/>
          <a:ext cx="309721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3" name="Equation" r:id="rId5" imgW="1231366" imgH="241195" progId="Equation.3">
                  <p:embed/>
                </p:oleObj>
              </mc:Choice>
              <mc:Fallback>
                <p:oleObj name="Equation" r:id="rId5" imgW="1231366" imgH="241195" progId="Equation.3">
                  <p:embed/>
                  <p:pic>
                    <p:nvPicPr>
                      <p:cNvPr id="33811" name="Object 173">
                        <a:extLst>
                          <a:ext uri="{FF2B5EF4-FFF2-40B4-BE49-F238E27FC236}">
                            <a16:creationId xmlns:a16="http://schemas.microsoft.com/office/drawing/2014/main" id="{547E6759-8422-4DAC-886B-B0646CF630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75" y="3141664"/>
                        <a:ext cx="3097212" cy="604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2" name="Text Box 174">
            <a:extLst>
              <a:ext uri="{FF2B5EF4-FFF2-40B4-BE49-F238E27FC236}">
                <a16:creationId xmlns:a16="http://schemas.microsoft.com/office/drawing/2014/main" id="{FD6699E0-B12A-41DB-8B3E-5730D2FC2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3992564"/>
            <a:ext cx="2387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Nonuniform mesh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 </a:t>
            </a:r>
            <a:r>
              <a:rPr lang="en-US" altLang="en-US" sz="1600" i="1"/>
              <a:t>[Tskhakaya, CPP 2007]</a:t>
            </a:r>
          </a:p>
        </p:txBody>
      </p:sp>
      <p:sp>
        <p:nvSpPr>
          <p:cNvPr id="33813" name="AutoShape 175">
            <a:extLst>
              <a:ext uri="{FF2B5EF4-FFF2-40B4-BE49-F238E27FC236}">
                <a16:creationId xmlns:a16="http://schemas.microsoft.com/office/drawing/2014/main" id="{B2B79E7C-D29D-4773-877E-D375DB5C2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676" y="3933826"/>
            <a:ext cx="2016125" cy="360363"/>
          </a:xfrm>
          <a:prstGeom prst="rightArrow">
            <a:avLst>
              <a:gd name="adj1" fmla="val 50000"/>
              <a:gd name="adj2" fmla="val 13986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320" name="AutoShape 176">
            <a:extLst>
              <a:ext uri="{FF2B5EF4-FFF2-40B4-BE49-F238E27FC236}">
                <a16:creationId xmlns:a16="http://schemas.microsoft.com/office/drawing/2014/main" id="{805BE8E6-81C6-4909-BCD9-DA7B05DF3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3573464"/>
            <a:ext cx="2951163" cy="11525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73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15" name="Line 180">
            <a:extLst>
              <a:ext uri="{FF2B5EF4-FFF2-40B4-BE49-F238E27FC236}">
                <a16:creationId xmlns:a16="http://schemas.microsoft.com/office/drawing/2014/main" id="{EDF099C0-8ACE-4D3F-AF9C-40B062A4F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8962" y="458152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Text Box 181">
            <a:extLst>
              <a:ext uri="{FF2B5EF4-FFF2-40B4-BE49-F238E27FC236}">
                <a16:creationId xmlns:a16="http://schemas.microsoft.com/office/drawing/2014/main" id="{8D86E36F-D50E-4468-AC35-C1F342841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5157788"/>
            <a:ext cx="5237331" cy="7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For 1D there exists a solution </a:t>
            </a:r>
            <a:r>
              <a:rPr lang="en-US" altLang="en-US" sz="1800" i="1"/>
              <a:t>[Duras, CPP 2014]</a:t>
            </a:r>
            <a:r>
              <a:rPr lang="en-US" altLang="en-US" sz="1800"/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No solution</a:t>
            </a:r>
            <a:r>
              <a:rPr lang="en-US" altLang="en-US" sz="1800"/>
              <a:t> has been found for 2D and 3D yet!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4800" cy="365125"/>
          </a:xfrm>
        </p:spPr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</p:spPr>
        <p:txBody>
          <a:bodyPr/>
          <a:lstStyle/>
          <a:p>
            <a:r>
              <a:rPr lang="en-US" dirty="0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3</a:t>
            </a:fld>
            <a:r>
              <a:rPr lang="en-US" dirty="0"/>
              <a:t>/19</a:t>
            </a:r>
          </a:p>
        </p:txBody>
      </p:sp>
      <p:pic>
        <p:nvPicPr>
          <p:cNvPr id="6" name="Google Shape;256;p46">
            <a:hlinkClick r:id="rId3"/>
            <a:extLst>
              <a:ext uri="{FF2B5EF4-FFF2-40B4-BE49-F238E27FC236}">
                <a16:creationId xmlns:a16="http://schemas.microsoft.com/office/drawing/2014/main" id="{F3DAEEDA-93CB-4D0D-8C69-96286E9ACFE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30" y="1332111"/>
            <a:ext cx="9135122" cy="41937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57;p46">
            <a:extLst>
              <a:ext uri="{FF2B5EF4-FFF2-40B4-BE49-F238E27FC236}">
                <a16:creationId xmlns:a16="http://schemas.microsoft.com/office/drawing/2014/main" id="{C2B67E41-99A7-4352-B77F-FB7769B221F8}"/>
              </a:ext>
            </a:extLst>
          </p:cNvPr>
          <p:cNvSpPr/>
          <p:nvPr/>
        </p:nvSpPr>
        <p:spPr>
          <a:xfrm>
            <a:off x="1858602" y="1455722"/>
            <a:ext cx="4463400" cy="342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58;p46">
            <a:extLst>
              <a:ext uri="{FF2B5EF4-FFF2-40B4-BE49-F238E27FC236}">
                <a16:creationId xmlns:a16="http://schemas.microsoft.com/office/drawing/2014/main" id="{3A25AD1E-EBD2-41D6-BB25-C1C3AF7B9EE7}"/>
              </a:ext>
            </a:extLst>
          </p:cNvPr>
          <p:cNvSpPr txBox="1"/>
          <p:nvPr/>
        </p:nvSpPr>
        <p:spPr>
          <a:xfrm>
            <a:off x="1888998" y="1627022"/>
            <a:ext cx="4164000" cy="333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After </a:t>
            </a:r>
            <a:r>
              <a:rPr lang="en-US" sz="1800" dirty="0">
                <a:solidFill>
                  <a:schemeClr val="dk1"/>
                </a:solidFill>
              </a:rPr>
              <a:t>Earth summit 1990, </a:t>
            </a:r>
            <a:r>
              <a:rPr lang="en-US" sz="1800" dirty="0"/>
              <a:t>Kyoto 2005, Paris 2015 → </a:t>
            </a:r>
            <a:r>
              <a:rPr lang="en-US" sz="1800" u="sng" dirty="0">
                <a:solidFill>
                  <a:schemeClr val="hlink"/>
                </a:solidFill>
                <a:hlinkClick r:id="rId5"/>
              </a:rPr>
              <a:t>still 78 % is fossil</a:t>
            </a:r>
            <a:r>
              <a:rPr lang="en-US" sz="1800" dirty="0"/>
              <a:t> !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Because </a:t>
            </a:r>
            <a:r>
              <a:rPr lang="en-US" sz="1800" b="1" dirty="0">
                <a:solidFill>
                  <a:schemeClr val="dk1"/>
                </a:solidFill>
              </a:rPr>
              <a:t>$3 GDP = 1 kg CO</a:t>
            </a:r>
            <a:r>
              <a:rPr lang="en-US" sz="1800" b="1" baseline="-25000" dirty="0">
                <a:solidFill>
                  <a:schemeClr val="dk1"/>
                </a:solidFill>
              </a:rPr>
              <a:t>2</a:t>
            </a:r>
            <a:endParaRPr sz="18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still applies for all the countries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>
                <a:solidFill>
                  <a:schemeClr val="dk1"/>
                </a:solidFill>
              </a:rPr>
              <a:t> </a:t>
            </a:r>
            <a:endParaRPr sz="2800" dirty="0">
              <a:solidFill>
                <a:schemeClr val="dk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</a:rPr>
              <a:t>planet warm up               Area</a:t>
            </a:r>
            <a:endParaRPr sz="18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</a:rPr>
              <a:t>~45 GtCO</a:t>
            </a:r>
            <a:r>
              <a:rPr lang="en-US" sz="1800" baseline="-25000" dirty="0">
                <a:solidFill>
                  <a:schemeClr val="dk1"/>
                </a:solidFill>
              </a:rPr>
              <a:t>2</a:t>
            </a:r>
            <a:r>
              <a:rPr lang="en-US" sz="1800" dirty="0">
                <a:solidFill>
                  <a:schemeClr val="dk1"/>
                </a:solidFill>
              </a:rPr>
              <a:t> / year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</a:rPr>
              <a:t>1000 GtCO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+2</a:t>
            </a:r>
            <a:r>
              <a:rPr lang="en-US" sz="1800" baseline="30000" dirty="0">
                <a:solidFill>
                  <a:srgbClr val="FF0000"/>
                </a:solidFill>
              </a:rPr>
              <a:t>o</a:t>
            </a:r>
            <a:r>
              <a:rPr lang="en-US" sz="1800" dirty="0">
                <a:solidFill>
                  <a:srgbClr val="FF0000"/>
                </a:solidFill>
              </a:rPr>
              <a:t>C </a:t>
            </a:r>
            <a:endParaRPr sz="1800" dirty="0">
              <a:solidFill>
                <a:srgbClr val="FF0000"/>
              </a:solidFill>
            </a:endParaRPr>
          </a:p>
        </p:txBody>
      </p:sp>
      <p:cxnSp>
        <p:nvCxnSpPr>
          <p:cNvPr id="11" name="Google Shape;260;p46">
            <a:extLst>
              <a:ext uri="{FF2B5EF4-FFF2-40B4-BE49-F238E27FC236}">
                <a16:creationId xmlns:a16="http://schemas.microsoft.com/office/drawing/2014/main" id="{B5C170C4-EC75-402A-8569-C5C5AE00B28D}"/>
              </a:ext>
            </a:extLst>
          </p:cNvPr>
          <p:cNvCxnSpPr/>
          <p:nvPr/>
        </p:nvCxnSpPr>
        <p:spPr>
          <a:xfrm rot="10800000">
            <a:off x="8716112" y="2559139"/>
            <a:ext cx="631800" cy="0"/>
          </a:xfrm>
          <a:prstGeom prst="straightConnector1">
            <a:avLst/>
          </a:prstGeom>
          <a:noFill/>
          <a:ln w="9525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1;p46">
            <a:extLst>
              <a:ext uri="{FF2B5EF4-FFF2-40B4-BE49-F238E27FC236}">
                <a16:creationId xmlns:a16="http://schemas.microsoft.com/office/drawing/2014/main" id="{23714C6F-FD67-4ACC-BC9A-EA6A4CA39A95}"/>
              </a:ext>
            </a:extLst>
          </p:cNvPr>
          <p:cNvSpPr txBox="1"/>
          <p:nvPr/>
        </p:nvSpPr>
        <p:spPr>
          <a:xfrm>
            <a:off x="9703113" y="2086568"/>
            <a:ext cx="1209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9900"/>
                </a:solidFill>
              </a:rPr>
              <a:t>fusion for future</a:t>
            </a:r>
            <a:endParaRPr sz="1800" b="1" dirty="0">
              <a:solidFill>
                <a:srgbClr val="0099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4A0B57-DDF5-44A8-AC6F-664CF703210E}"/>
              </a:ext>
            </a:extLst>
          </p:cNvPr>
          <p:cNvCxnSpPr/>
          <p:nvPr/>
        </p:nvCxnSpPr>
        <p:spPr>
          <a:xfrm>
            <a:off x="5156428" y="3822545"/>
            <a:ext cx="736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3DA790-A226-425C-AAC8-CCA58B691835}"/>
              </a:ext>
            </a:extLst>
          </p:cNvPr>
          <p:cNvCxnSpPr/>
          <p:nvPr/>
        </p:nvCxnSpPr>
        <p:spPr>
          <a:xfrm flipH="1">
            <a:off x="3760307" y="3822545"/>
            <a:ext cx="5882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BE59D-4F6B-4E96-A158-EC02A8A51F0D}"/>
              </a:ext>
            </a:extLst>
          </p:cNvPr>
          <p:cNvSpPr/>
          <p:nvPr/>
        </p:nvSpPr>
        <p:spPr>
          <a:xfrm>
            <a:off x="4850691" y="136525"/>
            <a:ext cx="6770179" cy="75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lt1"/>
                </a:solidFill>
              </a:rPr>
              <a:t>Energy consumption &amp; CO</a:t>
            </a:r>
            <a:r>
              <a:rPr lang="en-US" sz="2000" b="1" baseline="-25000" dirty="0">
                <a:solidFill>
                  <a:schemeClr val="lt1"/>
                </a:solidFill>
              </a:rPr>
              <a:t>2</a:t>
            </a:r>
            <a:r>
              <a:rPr lang="en-US" sz="2000" b="1" dirty="0">
                <a:solidFill>
                  <a:schemeClr val="lt1"/>
                </a:solidFill>
              </a:rPr>
              <a:t> emissions still both rise +1.5% / year whilst “Net Zero 2050” requires -7%/year </a:t>
            </a:r>
            <a:endParaRPr lang="en-US" sz="2000" dirty="0"/>
          </a:p>
        </p:txBody>
      </p:sp>
      <p:sp>
        <p:nvSpPr>
          <p:cNvPr id="16" name="Google Shape;245;p45">
            <a:extLst>
              <a:ext uri="{FF2B5EF4-FFF2-40B4-BE49-F238E27FC236}">
                <a16:creationId xmlns:a16="http://schemas.microsoft.com/office/drawing/2014/main" id="{2874AD94-C9F7-45A7-A145-27E3F9EB98B5}"/>
              </a:ext>
            </a:extLst>
          </p:cNvPr>
          <p:cNvSpPr txBox="1"/>
          <p:nvPr/>
        </p:nvSpPr>
        <p:spPr>
          <a:xfrm>
            <a:off x="7539344" y="5655354"/>
            <a:ext cx="4649481" cy="5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969" tIns="59984" rIns="119969" bIns="59984" anchor="t" anchorCtr="0">
            <a:noAutofit/>
          </a:bodyPr>
          <a:lstStyle/>
          <a:p>
            <a:pPr algn="ctr"/>
            <a:r>
              <a:rPr lang="de-DE" sz="2533" b="1" dirty="0">
                <a:solidFill>
                  <a:srgbClr val="FF0000"/>
                </a:solidFill>
              </a:rPr>
              <a:t>We need fusion energy</a:t>
            </a:r>
            <a:endParaRPr sz="2533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3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5168801" y="322804"/>
            <a:ext cx="6218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Magnetic Confinement (MC) fusion 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Ljubljana, 25.09.2024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4</a:t>
            </a:fld>
            <a:r>
              <a:rPr lang="en-US" dirty="0"/>
              <a:t>/19</a:t>
            </a:r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AB4B4F76-6CA8-47A2-818D-32B2EB130C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819" y="2352358"/>
            <a:ext cx="5333828" cy="367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5" descr="fusion_animation2">
            <a:extLst>
              <a:ext uri="{FF2B5EF4-FFF2-40B4-BE49-F238E27FC236}">
                <a16:creationId xmlns:a16="http://schemas.microsoft.com/office/drawing/2014/main" id="{BAA78994-474C-40FF-9F28-2439A59937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2" y="1378886"/>
            <a:ext cx="2316267" cy="9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A1BEBC8-E2E8-4A1B-B00F-1D72D07F0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3" y="2751216"/>
            <a:ext cx="2996953" cy="29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245;p45">
            <a:extLst>
              <a:ext uri="{FF2B5EF4-FFF2-40B4-BE49-F238E27FC236}">
                <a16:creationId xmlns:a16="http://schemas.microsoft.com/office/drawing/2014/main" id="{E31C11ED-22AF-4B8D-B868-28668EBCC326}"/>
              </a:ext>
            </a:extLst>
          </p:cNvPr>
          <p:cNvSpPr txBox="1"/>
          <p:nvPr/>
        </p:nvSpPr>
        <p:spPr>
          <a:xfrm>
            <a:off x="6496946" y="1573909"/>
            <a:ext cx="4649481" cy="5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969" tIns="59984" rIns="119969" bIns="59984" anchor="t" anchorCtr="0">
            <a:noAutofit/>
          </a:bodyPr>
          <a:lstStyle/>
          <a:p>
            <a:pPr algn="ctr"/>
            <a:r>
              <a:rPr lang="de-DE" sz="2533" b="1" i="1" dirty="0">
                <a:solidFill>
                  <a:schemeClr val="tx1"/>
                </a:solidFill>
              </a:rPr>
              <a:t>Tokamaks</a:t>
            </a:r>
            <a:endParaRPr sz="2533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4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5009294" y="322804"/>
            <a:ext cx="6537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Magnetic Confinement Fusion (MCF) 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30th SPPT, 17-20.6.24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5</a:t>
            </a:fld>
            <a:r>
              <a:rPr lang="en-US" dirty="0"/>
              <a:t>/19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2F28A-9D94-4A3E-A98E-ED0972F70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968" y="1267064"/>
            <a:ext cx="6212857" cy="4162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495BC5-43E8-4A0A-9952-75087D556705}"/>
              </a:ext>
            </a:extLst>
          </p:cNvPr>
          <p:cNvSpPr/>
          <p:nvPr/>
        </p:nvSpPr>
        <p:spPr>
          <a:xfrm>
            <a:off x="6905357" y="5664568"/>
            <a:ext cx="4354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From: </a:t>
            </a:r>
            <a:r>
              <a:rPr lang="en-US" i="1" dirty="0">
                <a:solidFill>
                  <a:srgbClr val="0000FF"/>
                </a:solidFill>
                <a:hlinkClick r:id="rId5"/>
              </a:rPr>
              <a:t>https://en.wikipedia.org/wiki/Lawson_criterion</a:t>
            </a:r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</a:rPr>
              <a:t>A. Horvath, E. </a:t>
            </a:r>
            <a:r>
              <a:rPr lang="en-US" i="1" dirty="0" err="1">
                <a:solidFill>
                  <a:srgbClr val="0000FF"/>
                </a:solidFill>
              </a:rPr>
              <a:t>Rachlew</a:t>
            </a:r>
            <a:r>
              <a:rPr lang="en-US" i="1" dirty="0">
                <a:solidFill>
                  <a:srgbClr val="0000FF"/>
                </a:solidFill>
              </a:rPr>
              <a:t>, </a:t>
            </a:r>
            <a:r>
              <a:rPr lang="en-US" i="1" dirty="0" err="1">
                <a:solidFill>
                  <a:srgbClr val="0000FF"/>
                </a:solidFill>
              </a:rPr>
              <a:t>Ambio</a:t>
            </a:r>
            <a:r>
              <a:rPr lang="en-US" i="1" dirty="0">
                <a:solidFill>
                  <a:srgbClr val="0000FF"/>
                </a:solidFill>
              </a:rPr>
              <a:t> 45 (2016),</a:t>
            </a:r>
          </a:p>
        </p:txBody>
      </p:sp>
      <p:graphicFrame>
        <p:nvGraphicFramePr>
          <p:cNvPr id="11" name="Object 15">
            <a:extLst>
              <a:ext uri="{FF2B5EF4-FFF2-40B4-BE49-F238E27FC236}">
                <a16:creationId xmlns:a16="http://schemas.microsoft.com/office/drawing/2014/main" id="{73C834FE-63AE-479C-92D6-B47B61D837E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61058" y="1681186"/>
          <a:ext cx="4232621" cy="64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2" name="Equation" r:id="rId6" imgW="1828800" imgH="279360" progId="Equation.DSMT4">
                  <p:embed/>
                </p:oleObj>
              </mc:Choice>
              <mc:Fallback>
                <p:oleObj name="Equation" r:id="rId6" imgW="1828800" imgH="279360" progId="Equation.DSMT4">
                  <p:embed/>
                  <p:pic>
                    <p:nvPicPr>
                      <p:cNvPr id="11" name="Object 15">
                        <a:extLst>
                          <a:ext uri="{FF2B5EF4-FFF2-40B4-BE49-F238E27FC236}">
                            <a16:creationId xmlns:a16="http://schemas.microsoft.com/office/drawing/2014/main" id="{73C834FE-63AE-479C-92D6-B47B61D837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058" y="1681186"/>
                        <a:ext cx="4232621" cy="648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E814DD1-B40D-467E-A573-7635A2A8A1B8}"/>
              </a:ext>
            </a:extLst>
          </p:cNvPr>
          <p:cNvSpPr/>
          <p:nvPr/>
        </p:nvSpPr>
        <p:spPr>
          <a:xfrm>
            <a:off x="500312" y="1228236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Ignition</a:t>
            </a:r>
            <a:r>
              <a:rPr lang="en-US" sz="2000" dirty="0"/>
              <a:t> condition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F28484-72DA-4221-94B7-DD86FD38FBB0}"/>
              </a:ext>
            </a:extLst>
          </p:cNvPr>
          <p:cNvCxnSpPr>
            <a:cxnSpLocks/>
          </p:cNvCxnSpPr>
          <p:nvPr/>
        </p:nvCxnSpPr>
        <p:spPr>
          <a:xfrm flipV="1">
            <a:off x="639270" y="2306230"/>
            <a:ext cx="396511" cy="60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62D635C-BF93-4737-8943-27D74E577BCB}"/>
              </a:ext>
            </a:extLst>
          </p:cNvPr>
          <p:cNvSpPr/>
          <p:nvPr/>
        </p:nvSpPr>
        <p:spPr>
          <a:xfrm>
            <a:off x="281029" y="2891555"/>
            <a:ext cx="3052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Density    Temperature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F14AF6-8470-4230-98F7-14F41193233A}"/>
              </a:ext>
            </a:extLst>
          </p:cNvPr>
          <p:cNvCxnSpPr>
            <a:cxnSpLocks/>
          </p:cNvCxnSpPr>
          <p:nvPr/>
        </p:nvCxnSpPr>
        <p:spPr>
          <a:xfrm flipH="1" flipV="1">
            <a:off x="1370920" y="2286455"/>
            <a:ext cx="120581" cy="60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CB66F4-6125-4383-91F9-B9E54431B99D}"/>
              </a:ext>
            </a:extLst>
          </p:cNvPr>
          <p:cNvCxnSpPr>
            <a:cxnSpLocks/>
          </p:cNvCxnSpPr>
          <p:nvPr/>
        </p:nvCxnSpPr>
        <p:spPr>
          <a:xfrm flipH="1" flipV="1">
            <a:off x="1742990" y="2252499"/>
            <a:ext cx="1437014" cy="494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36FDDD9-8B56-434B-AE81-B492AC5F08CF}"/>
              </a:ext>
            </a:extLst>
          </p:cNvPr>
          <p:cNvSpPr/>
          <p:nvPr/>
        </p:nvSpPr>
        <p:spPr>
          <a:xfrm>
            <a:off x="3212341" y="2429890"/>
            <a:ext cx="2150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Energy 	         confinement time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B163690-69CE-42B0-ADD5-F2D51BCFCA4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42990" y="3743512"/>
          <a:ext cx="1096246" cy="88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3" name="Equation" r:id="rId8" imgW="596880" imgH="482400" progId="Equation.DSMT4">
                  <p:embed/>
                </p:oleObj>
              </mc:Choice>
              <mc:Fallback>
                <p:oleObj name="Equation" r:id="rId8" imgW="596880" imgH="482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B163690-69CE-42B0-ADD5-F2D51BCFCA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2990" y="3743512"/>
                        <a:ext cx="1096246" cy="886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C47DD765-A2CB-4254-9C61-AF5B2E4D5C02}"/>
              </a:ext>
            </a:extLst>
          </p:cNvPr>
          <p:cNvSpPr/>
          <p:nvPr/>
        </p:nvSpPr>
        <p:spPr>
          <a:xfrm>
            <a:off x="335415" y="3707938"/>
            <a:ext cx="1156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00FF"/>
                </a:solidFill>
              </a:rPr>
              <a:t>S</a:t>
            </a:r>
            <a:r>
              <a:rPr lang="en-US" sz="2000" dirty="0" err="1">
                <a:solidFill>
                  <a:srgbClr val="0000FF"/>
                </a:solidFill>
              </a:rPr>
              <a:t>calings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B2C164-1859-48DB-A071-3E174104361E}"/>
              </a:ext>
            </a:extLst>
          </p:cNvPr>
          <p:cNvSpPr/>
          <p:nvPr/>
        </p:nvSpPr>
        <p:spPr>
          <a:xfrm>
            <a:off x="396053" y="5062922"/>
            <a:ext cx="3515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– Major radius of a fusion device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2E1F3A-7FA5-40C4-A9E9-CF1226D15B76}"/>
              </a:ext>
            </a:extLst>
          </p:cNvPr>
          <p:cNvSpPr/>
          <p:nvPr/>
        </p:nvSpPr>
        <p:spPr>
          <a:xfrm>
            <a:off x="335415" y="5649893"/>
            <a:ext cx="5878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3300"/>
                </a:solidFill>
              </a:rPr>
              <a:t>Future reactor should be a large size device</a:t>
            </a:r>
          </a:p>
        </p:txBody>
      </p:sp>
    </p:spTree>
    <p:extLst>
      <p:ext uri="{BB962C8B-B14F-4D97-AF65-F5344CB8AC3E}">
        <p14:creationId xmlns:p14="http://schemas.microsoft.com/office/powerpoint/2010/main" val="355389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30th SPPT, 17-20.6.24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6</a:t>
            </a:fld>
            <a:r>
              <a:rPr lang="en-US" dirty="0"/>
              <a:t>/19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946165C-052A-4D5C-B568-4CFA9D0A1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1" y="1106882"/>
            <a:ext cx="4816491" cy="2990237"/>
          </a:xfrm>
          <a:prstGeom prst="rect">
            <a:avLst/>
          </a:prstGeom>
        </p:spPr>
      </p:pic>
      <p:sp>
        <p:nvSpPr>
          <p:cNvPr id="30" name="TextBox 1">
            <a:extLst>
              <a:ext uri="{FF2B5EF4-FFF2-40B4-BE49-F238E27FC236}">
                <a16:creationId xmlns:a16="http://schemas.microsoft.com/office/drawing/2014/main" id="{E83C7896-9DB6-4729-B4C1-E14527A5CDE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297295" y="1394760"/>
            <a:ext cx="2376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Under planning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D7012979-91F4-4EF1-931A-AB7768F9E3E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665847" y="1394759"/>
            <a:ext cx="2928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Under construction</a:t>
            </a:r>
          </a:p>
        </p:txBody>
      </p:sp>
      <p:cxnSp>
        <p:nvCxnSpPr>
          <p:cNvPr id="32" name="Straight Arrow Connector 2">
            <a:extLst>
              <a:ext uri="{FF2B5EF4-FFF2-40B4-BE49-F238E27FC236}">
                <a16:creationId xmlns:a16="http://schemas.microsoft.com/office/drawing/2014/main" id="{72CE5D4D-B9B0-4010-8E31-6A2A45CCB3D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67246" y="1856424"/>
            <a:ext cx="1370929" cy="53563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6E2D2D22-1A40-4C31-9CE2-965EC2C193A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44850" y="4432508"/>
            <a:ext cx="2376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ITER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B4CDFFA-0E9E-4183-B589-615F1F1D2ADF}"/>
              </a:ext>
            </a:extLst>
          </p:cNvPr>
          <p:cNvCxnSpPr>
            <a:cxnSpLocks/>
          </p:cNvCxnSpPr>
          <p:nvPr/>
        </p:nvCxnSpPr>
        <p:spPr>
          <a:xfrm flipH="1" flipV="1">
            <a:off x="2883877" y="2838337"/>
            <a:ext cx="1133231" cy="7319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">
            <a:extLst>
              <a:ext uri="{FF2B5EF4-FFF2-40B4-BE49-F238E27FC236}">
                <a16:creationId xmlns:a16="http://schemas.microsoft.com/office/drawing/2014/main" id="{131609C2-BB85-490F-81AE-B458223445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71311" y="1851255"/>
            <a:ext cx="0" cy="26803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3CB29C-205F-4B44-A949-6B8E8C29A583}"/>
              </a:ext>
            </a:extLst>
          </p:cNvPr>
          <p:cNvGrpSpPr/>
          <p:nvPr/>
        </p:nvGrpSpPr>
        <p:grpSpPr>
          <a:xfrm>
            <a:off x="6640200" y="1851255"/>
            <a:ext cx="4765803" cy="4414977"/>
            <a:chOff x="7377906" y="1861594"/>
            <a:chExt cx="4765803" cy="4414977"/>
          </a:xfrm>
        </p:grpSpPr>
        <p:pic>
          <p:nvPicPr>
            <p:cNvPr id="38" name="Picture 9">
              <a:extLst>
                <a:ext uri="{FF2B5EF4-FFF2-40B4-BE49-F238E27FC236}">
                  <a16:creationId xmlns:a16="http://schemas.microsoft.com/office/drawing/2014/main" id="{03504888-C7A9-433F-A040-B802EF29C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571" y="2270212"/>
              <a:ext cx="4617138" cy="4006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9" name="Straight Arrow Connector 2">
              <a:extLst>
                <a:ext uri="{FF2B5EF4-FFF2-40B4-BE49-F238E27FC236}">
                  <a16:creationId xmlns:a16="http://schemas.microsoft.com/office/drawing/2014/main" id="{BDF42063-E9EC-4F58-B90C-AFE8AD99D1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82389" y="1861594"/>
              <a:ext cx="1031168" cy="1147769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86C3C9A-012E-4441-BC90-9310B0A8B27E}"/>
                </a:ext>
              </a:extLst>
            </p:cNvPr>
            <p:cNvSpPr/>
            <p:nvPr/>
          </p:nvSpPr>
          <p:spPr>
            <a:xfrm>
              <a:off x="7639864" y="3715964"/>
              <a:ext cx="38949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rgbClr val="E77957"/>
                  </a:solidFill>
                </a:rPr>
                <a:t>1</a:t>
              </a:r>
              <a:endParaRPr lang="en-US" sz="1200" b="1" dirty="0">
                <a:solidFill>
                  <a:srgbClr val="E77957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98935DD-6470-4A17-ABCE-8CAB59EA6DCA}"/>
                </a:ext>
              </a:extLst>
            </p:cNvPr>
            <p:cNvSpPr/>
            <p:nvPr/>
          </p:nvSpPr>
          <p:spPr>
            <a:xfrm>
              <a:off x="7834609" y="3715964"/>
              <a:ext cx="2423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800" b="1" dirty="0">
                  <a:solidFill>
                    <a:srgbClr val="E77957"/>
                  </a:solidFill>
                </a:rPr>
                <a:t>1</a:t>
              </a:r>
              <a:endParaRPr lang="en-US" sz="800" b="1" baseline="30000" dirty="0">
                <a:solidFill>
                  <a:srgbClr val="E77957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7897DB9-1E7E-49EA-A57A-58A9FF1BFE4A}"/>
                </a:ext>
              </a:extLst>
            </p:cNvPr>
            <p:cNvSpPr/>
            <p:nvPr/>
          </p:nvSpPr>
          <p:spPr>
            <a:xfrm>
              <a:off x="7377906" y="3677492"/>
              <a:ext cx="673582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rgbClr val="E77957"/>
                  </a:solidFill>
                </a:rPr>
                <a:t>1.3 m</a:t>
              </a:r>
              <a:r>
                <a:rPr lang="en-US" altLang="en-US" sz="1300" b="1" baseline="30000" dirty="0">
                  <a:solidFill>
                    <a:srgbClr val="E77957"/>
                  </a:solidFill>
                </a:rPr>
                <a:t>3</a:t>
              </a:r>
              <a:endParaRPr lang="en-US" sz="1300" b="1" baseline="30000" dirty="0">
                <a:solidFill>
                  <a:srgbClr val="E77957"/>
                </a:solidFill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314F1A8-7B36-44BF-AC87-4D9EA9CE717B}"/>
                </a:ext>
              </a:extLst>
            </p:cNvPr>
            <p:cNvSpPr/>
            <p:nvPr/>
          </p:nvSpPr>
          <p:spPr>
            <a:xfrm>
              <a:off x="7803693" y="4157871"/>
              <a:ext cx="181383" cy="118090"/>
            </a:xfrm>
            <a:prstGeom prst="roundRect">
              <a:avLst/>
            </a:prstGeom>
            <a:solidFill>
              <a:srgbClr val="DE8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F38B162-5187-4B20-84E2-2AAE03A4D4B1}"/>
                </a:ext>
              </a:extLst>
            </p:cNvPr>
            <p:cNvSpPr/>
            <p:nvPr/>
          </p:nvSpPr>
          <p:spPr>
            <a:xfrm>
              <a:off x="7713379" y="4093805"/>
              <a:ext cx="38345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000" b="1" dirty="0"/>
                <a:t>CU</a:t>
              </a:r>
              <a:endParaRPr lang="en-US" sz="1000" b="1" dirty="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F2CA83A-6B1E-4300-BABF-7949B255B0A9}"/>
              </a:ext>
            </a:extLst>
          </p:cNvPr>
          <p:cNvSpPr/>
          <p:nvPr/>
        </p:nvSpPr>
        <p:spPr>
          <a:xfrm>
            <a:off x="4721337" y="279248"/>
            <a:ext cx="7289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400" b="1" dirty="0">
                <a:solidFill>
                  <a:schemeClr val="bg1"/>
                </a:solidFill>
              </a:rPr>
              <a:t>Test fusion facilities: tokamaks and </a:t>
            </a:r>
            <a:r>
              <a:rPr lang="en-US" sz="2400" b="1" dirty="0" err="1">
                <a:solidFill>
                  <a:schemeClr val="bg1"/>
                </a:solidFill>
              </a:rPr>
              <a:t>stellarators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3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6507299" y="322804"/>
            <a:ext cx="3541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Inside JET tokamak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30th SPPT, 17-20.6.24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7</a:t>
            </a:fld>
            <a:r>
              <a:rPr lang="en-US" dirty="0"/>
              <a:t>/19</a:t>
            </a:r>
          </a:p>
        </p:txBody>
      </p:sp>
      <p:pic>
        <p:nvPicPr>
          <p:cNvPr id="6" name="JET.mp4">
            <a:hlinkClick r:id="" action="ppaction://media"/>
            <a:extLst>
              <a:ext uri="{FF2B5EF4-FFF2-40B4-BE49-F238E27FC236}">
                <a16:creationId xmlns:a16="http://schemas.microsoft.com/office/drawing/2014/main" id="{BEA10DA3-4DF0-45B3-A707-44DFD85DA22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2" y="1102956"/>
            <a:ext cx="57848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JET_shot.mp4">
            <a:hlinkClick r:id="" action="ppaction://media"/>
            <a:extLst>
              <a:ext uri="{FF2B5EF4-FFF2-40B4-BE49-F238E27FC236}">
                <a16:creationId xmlns:a16="http://schemas.microsoft.com/office/drawing/2014/main" id="{1E4257EF-CBF8-4ACA-8E76-2FCB1398836B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42" y="1120418"/>
            <a:ext cx="3195638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014913EE-F899-4840-9687-764CC7970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92" y="5965911"/>
            <a:ext cx="5784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Movies are the courtesy of </a:t>
            </a:r>
            <a:r>
              <a:rPr lang="en-US" altLang="en-US" sz="1400" i="1" dirty="0" err="1">
                <a:solidFill>
                  <a:srgbClr val="0000FF"/>
                </a:solidFill>
              </a:rPr>
              <a:t>EUROfusion</a:t>
            </a:r>
            <a:r>
              <a:rPr lang="en-US" altLang="en-US" sz="1400" i="1" dirty="0">
                <a:solidFill>
                  <a:srgbClr val="0000FF"/>
                </a:solidFill>
              </a:rPr>
              <a:t>: https://www.euro-fusion.org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76D05CED-E9D4-4916-BCB7-B99769AA9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686" y="1760501"/>
            <a:ext cx="284301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800" dirty="0"/>
              <a:t>Temperature required for fusion &gt; </a:t>
            </a:r>
            <a:r>
              <a:rPr lang="en-US" altLang="en-US" sz="1800" dirty="0">
                <a:solidFill>
                  <a:srgbClr val="FF0000"/>
                </a:solidFill>
              </a:rPr>
              <a:t>10</a:t>
            </a:r>
            <a:r>
              <a:rPr lang="en-US" altLang="en-US" sz="1800" baseline="30000" dirty="0">
                <a:solidFill>
                  <a:srgbClr val="FF0000"/>
                </a:solidFill>
              </a:rPr>
              <a:t>8</a:t>
            </a:r>
            <a:r>
              <a:rPr lang="en-US" altLang="en-US" sz="1800" dirty="0">
                <a:solidFill>
                  <a:srgbClr val="FF0000"/>
                </a:solidFill>
              </a:rPr>
              <a:t> C°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endParaRPr lang="en-US" altLang="en-US" sz="1800" dirty="0"/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800" dirty="0"/>
              <a:t>As cold as possible plasma edge to reduce wall heat loads and material sputtering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800" dirty="0"/>
              <a:t>Plasma temperature at the wall ~ </a:t>
            </a:r>
            <a:r>
              <a:rPr lang="en-US" altLang="en-US" sz="1800" dirty="0">
                <a:solidFill>
                  <a:srgbClr val="0000FF"/>
                </a:solidFill>
              </a:rPr>
              <a:t>10</a:t>
            </a:r>
            <a:r>
              <a:rPr lang="en-US" altLang="en-US" sz="1800" baseline="30000" dirty="0">
                <a:solidFill>
                  <a:srgbClr val="0000FF"/>
                </a:solidFill>
              </a:rPr>
              <a:t>5</a:t>
            </a:r>
            <a:r>
              <a:rPr lang="en-US" altLang="en-US" sz="1800" dirty="0">
                <a:solidFill>
                  <a:srgbClr val="0000FF"/>
                </a:solidFill>
              </a:rPr>
              <a:t> C°</a:t>
            </a:r>
          </a:p>
        </p:txBody>
      </p:sp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E15D01AA-EEC8-445F-8353-F5A6411EFC4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401725" y="1201795"/>
          <a:ext cx="1982556" cy="51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6" name="Equation" r:id="rId10" imgW="927000" imgH="241200" progId="Equation.DSMT4">
                  <p:embed/>
                </p:oleObj>
              </mc:Choice>
              <mc:Fallback>
                <p:oleObj name="Equation" r:id="rId10" imgW="927000" imgH="241200" progId="Equation.DSMT4">
                  <p:embed/>
                  <p:pic>
                    <p:nvPicPr>
                      <p:cNvPr id="13" name="Object 15">
                        <a:extLst>
                          <a:ext uri="{FF2B5EF4-FFF2-40B4-BE49-F238E27FC236}">
                            <a16:creationId xmlns:a16="http://schemas.microsoft.com/office/drawing/2014/main" id="{E15D01AA-EEC8-445F-8353-F5A6411EF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1725" y="1201795"/>
                        <a:ext cx="1982556" cy="51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5">
            <a:extLst>
              <a:ext uri="{FF2B5EF4-FFF2-40B4-BE49-F238E27FC236}">
                <a16:creationId xmlns:a16="http://schemas.microsoft.com/office/drawing/2014/main" id="{3DA3055A-CBF0-4D98-B754-D21B6BCFC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3" y="5781245"/>
            <a:ext cx="2600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800" b="1" dirty="0">
                <a:solidFill>
                  <a:srgbClr val="FF3300"/>
                </a:solidFill>
              </a:rPr>
              <a:t>Extreme gradients!</a:t>
            </a:r>
          </a:p>
        </p:txBody>
      </p:sp>
    </p:spTree>
    <p:extLst>
      <p:ext uri="{BB962C8B-B14F-4D97-AF65-F5344CB8AC3E}">
        <p14:creationId xmlns:p14="http://schemas.microsoft.com/office/powerpoint/2010/main" val="34028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30th SPPT, 17-20.6.24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8</a:t>
            </a:fld>
            <a:r>
              <a:rPr lang="en-US" dirty="0"/>
              <a:t>/19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E8F7CE-72E0-4C96-B40E-1ACA44D263D3}"/>
              </a:ext>
            </a:extLst>
          </p:cNvPr>
          <p:cNvGrpSpPr/>
          <p:nvPr/>
        </p:nvGrpSpPr>
        <p:grpSpPr>
          <a:xfrm>
            <a:off x="5610163" y="1089206"/>
            <a:ext cx="2505075" cy="3695700"/>
            <a:chOff x="315004" y="1104740"/>
            <a:chExt cx="2505075" cy="36957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E92188-03AC-482C-9301-D5182B758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004" y="1104740"/>
              <a:ext cx="2505075" cy="36957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9B89F5-C0FC-4A54-8432-CC23B1B38B3C}"/>
                </a:ext>
              </a:extLst>
            </p:cNvPr>
            <p:cNvCxnSpPr/>
            <p:nvPr/>
          </p:nvCxnSpPr>
          <p:spPr>
            <a:xfrm flipH="1">
              <a:off x="1798065" y="2220686"/>
              <a:ext cx="3227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9DD7EF-3DFD-45E8-9B8A-2B7DB7EC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3" y="1084541"/>
            <a:ext cx="3925100" cy="31182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62233D-063D-4D46-B15F-4CF2C6FB8F11}"/>
              </a:ext>
            </a:extLst>
          </p:cNvPr>
          <p:cNvCxnSpPr/>
          <p:nvPr/>
        </p:nvCxnSpPr>
        <p:spPr>
          <a:xfrm flipV="1">
            <a:off x="3027509" y="1244813"/>
            <a:ext cx="2681728" cy="10219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28F487-538E-4AD4-AD1A-A2D2CBBE748F}"/>
              </a:ext>
            </a:extLst>
          </p:cNvPr>
          <p:cNvCxnSpPr/>
          <p:nvPr/>
        </p:nvCxnSpPr>
        <p:spPr>
          <a:xfrm>
            <a:off x="3046719" y="3002826"/>
            <a:ext cx="2662518" cy="11999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7E3E6C-785A-4459-9B4C-719ADC185DDA}"/>
              </a:ext>
            </a:extLst>
          </p:cNvPr>
          <p:cNvSpPr txBox="1"/>
          <p:nvPr/>
        </p:nvSpPr>
        <p:spPr>
          <a:xfrm>
            <a:off x="4362610" y="2973192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NBI</a:t>
            </a:r>
          </a:p>
          <a:p>
            <a:r>
              <a:rPr lang="de-AT" dirty="0"/>
              <a:t>heating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3B4B48-2012-4EAA-84EE-6622DB5FF359}"/>
              </a:ext>
            </a:extLst>
          </p:cNvPr>
          <p:cNvSpPr txBox="1"/>
          <p:nvPr/>
        </p:nvSpPr>
        <p:spPr>
          <a:xfrm>
            <a:off x="76800" y="3002826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RF</a:t>
            </a:r>
          </a:p>
          <a:p>
            <a:r>
              <a:rPr lang="de-AT" dirty="0"/>
              <a:t>heating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A56DC3-FCD5-4276-89D7-57B328148916}"/>
              </a:ext>
            </a:extLst>
          </p:cNvPr>
          <p:cNvSpPr txBox="1"/>
          <p:nvPr/>
        </p:nvSpPr>
        <p:spPr>
          <a:xfrm>
            <a:off x="8995763" y="3796720"/>
            <a:ext cx="296426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AT" b="1" dirty="0"/>
              <a:t>Plasma heating (E ~ 0.1 – 1 MeV, </a:t>
            </a:r>
            <a:r>
              <a:rPr lang="de-AT" b="1" i="1" dirty="0"/>
              <a:t>l</a:t>
            </a:r>
            <a:r>
              <a:rPr lang="de-AT" b="1" dirty="0"/>
              <a:t> ~1 – 100 cm, </a:t>
            </a:r>
            <a:r>
              <a:rPr lang="de-AT" b="1" dirty="0">
                <a:latin typeface="Symbol" panose="05050102010706020507" pitchFamily="18" charset="2"/>
              </a:rPr>
              <a:t>t ~ </a:t>
            </a:r>
            <a:r>
              <a:rPr lang="de-AT" b="1" dirty="0"/>
              <a:t>10</a:t>
            </a:r>
            <a:r>
              <a:rPr lang="de-AT" b="1" baseline="30000" dirty="0"/>
              <a:t>-4</a:t>
            </a:r>
            <a:r>
              <a:rPr lang="de-AT" b="1" dirty="0"/>
              <a:t> – 1 s)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dirty="0"/>
              <a:t>NBI codes (MC)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dirty="0"/>
              <a:t>RF heating and current drive (MC, Maxw. S, RayT., GK)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FDD617-28C5-48D5-9D3E-1AE95A8E7218}"/>
              </a:ext>
            </a:extLst>
          </p:cNvPr>
          <p:cNvSpPr txBox="1"/>
          <p:nvPr/>
        </p:nvSpPr>
        <p:spPr>
          <a:xfrm>
            <a:off x="4709171" y="4784906"/>
            <a:ext cx="36887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AT" b="1" dirty="0"/>
              <a:t>Plasma core (plasma, impurity, T &gt; 1 keV, </a:t>
            </a:r>
            <a:r>
              <a:rPr lang="de-AT" b="1" i="1" dirty="0"/>
              <a:t>l</a:t>
            </a:r>
            <a:r>
              <a:rPr lang="de-AT" b="1" dirty="0"/>
              <a:t> ~1-100 cm,  </a:t>
            </a:r>
            <a:r>
              <a:rPr lang="de-AT" sz="1600" b="1" dirty="0">
                <a:latin typeface="Symbol" panose="05050102010706020507" pitchFamily="18" charset="2"/>
              </a:rPr>
              <a:t>t</a:t>
            </a:r>
            <a:r>
              <a:rPr lang="de-AT" b="1" dirty="0"/>
              <a:t> ~ 10</a:t>
            </a:r>
            <a:r>
              <a:rPr lang="de-AT" b="1" baseline="30000" dirty="0"/>
              <a:t>-3</a:t>
            </a:r>
            <a:r>
              <a:rPr lang="de-AT" b="1" dirty="0"/>
              <a:t> – 1 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dirty="0"/>
              <a:t>MHD (transport/equilibrium)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dirty="0"/>
              <a:t>Gyrokinetic (GK)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dirty="0"/>
              <a:t>Runaway Electron transport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6B1547-6DAC-479E-B0C5-12AEDE07E8DD}"/>
              </a:ext>
            </a:extLst>
          </p:cNvPr>
          <p:cNvSpPr txBox="1"/>
          <p:nvPr/>
        </p:nvSpPr>
        <p:spPr>
          <a:xfrm>
            <a:off x="9028733" y="1394966"/>
            <a:ext cx="304862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Plasma-surface interaction (T &lt; 1eV, </a:t>
            </a:r>
            <a:r>
              <a:rPr lang="en-US" b="1" i="1" dirty="0"/>
              <a:t>l</a:t>
            </a:r>
            <a:r>
              <a:rPr lang="en-US" b="1" dirty="0"/>
              <a:t> ~ nm, </a:t>
            </a:r>
            <a:r>
              <a:rPr lang="de-AT" b="1" dirty="0">
                <a:latin typeface="Symbol" panose="05050102010706020507" pitchFamily="18" charset="2"/>
              </a:rPr>
              <a:t>t ~</a:t>
            </a:r>
            <a:r>
              <a:rPr lang="en-US" b="1" dirty="0"/>
              <a:t>10</a:t>
            </a:r>
            <a:r>
              <a:rPr lang="en-US" b="1" baseline="30000" dirty="0"/>
              <a:t>-14</a:t>
            </a:r>
            <a:r>
              <a:rPr lang="en-US" b="1" dirty="0"/>
              <a:t> s – 1 year)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Monte Carlo (MC)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Molecular dynamics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O</a:t>
            </a:r>
            <a:r>
              <a:rPr lang="en-US" dirty="0" err="1"/>
              <a:t>ther</a:t>
            </a:r>
            <a:r>
              <a:rPr lang="en-US" dirty="0"/>
              <a:t> methods for studying arcing, surface morphology, neutron irradiation damage, 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1F1E9-2D00-4F86-9B9F-79101B4970CF}"/>
              </a:ext>
            </a:extLst>
          </p:cNvPr>
          <p:cNvSpPr txBox="1"/>
          <p:nvPr/>
        </p:nvSpPr>
        <p:spPr>
          <a:xfrm>
            <a:off x="403342" y="4461126"/>
            <a:ext cx="3925099" cy="180049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AT" b="1" dirty="0"/>
              <a:t>SOL (plasma, neutrals, impurity, T ~ 1-300 eV, </a:t>
            </a:r>
            <a:r>
              <a:rPr lang="de-AT" b="1" i="1" dirty="0"/>
              <a:t>l</a:t>
            </a:r>
            <a:r>
              <a:rPr lang="de-AT" b="1" dirty="0"/>
              <a:t> ~1-100 mm,  </a:t>
            </a:r>
            <a:r>
              <a:rPr lang="de-AT" sz="1600" b="1" dirty="0">
                <a:latin typeface="Symbol" panose="05050102010706020507" pitchFamily="18" charset="2"/>
              </a:rPr>
              <a:t>t</a:t>
            </a:r>
            <a:r>
              <a:rPr lang="de-AT" b="1" dirty="0"/>
              <a:t> ~ 10</a:t>
            </a:r>
            <a:r>
              <a:rPr lang="de-AT" b="1" baseline="30000" dirty="0"/>
              <a:t>-5</a:t>
            </a:r>
            <a:r>
              <a:rPr lang="de-AT" b="1" dirty="0"/>
              <a:t> – 10</a:t>
            </a:r>
            <a:r>
              <a:rPr lang="de-AT" b="1" baseline="30000" dirty="0"/>
              <a:t>-2</a:t>
            </a:r>
            <a:r>
              <a:rPr lang="de-AT" b="1" dirty="0"/>
              <a:t> 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dirty="0"/>
              <a:t>(gyro-)Fluid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dirty="0"/>
              <a:t>Gyrokinetic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rgbClr val="FF0000"/>
                </a:solidFill>
              </a:rPr>
              <a:t>Full kinetic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dirty="0"/>
              <a:t>Monte Carlo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A85AB0-0FE3-44FE-BE42-F0AB8F255D5E}"/>
              </a:ext>
            </a:extLst>
          </p:cNvPr>
          <p:cNvSpPr/>
          <p:nvPr/>
        </p:nvSpPr>
        <p:spPr>
          <a:xfrm>
            <a:off x="9395708" y="5645922"/>
            <a:ext cx="21643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+ Machine Learning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D70135-39A8-407E-972B-EDFC88CFE345}"/>
              </a:ext>
            </a:extLst>
          </p:cNvPr>
          <p:cNvSpPr/>
          <p:nvPr/>
        </p:nvSpPr>
        <p:spPr>
          <a:xfrm>
            <a:off x="5157859" y="276282"/>
            <a:ext cx="6117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</a:rPr>
              <a:t>Different methods for MCF plasma study</a:t>
            </a:r>
          </a:p>
        </p:txBody>
      </p:sp>
    </p:spTree>
    <p:extLst>
      <p:ext uri="{BB962C8B-B14F-4D97-AF65-F5344CB8AC3E}">
        <p14:creationId xmlns:p14="http://schemas.microsoft.com/office/powerpoint/2010/main" val="255118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5392053" y="292172"/>
            <a:ext cx="5808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</a:rPr>
              <a:t>“Plasma” composition in MCF devices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A49C-D82B-40F2-9BD5-0D9167D5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30th SPPT, 17-20.6.24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19A2B2-CC8B-4F96-9746-32D9FB8C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DE66FC-6295-4D2F-AD88-3A0D01E0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9</a:t>
            </a:fld>
            <a:r>
              <a:rPr lang="en-US" dirty="0"/>
              <a:t>/19</a:t>
            </a:r>
          </a:p>
        </p:txBody>
      </p:sp>
      <p:pic>
        <p:nvPicPr>
          <p:cNvPr id="6" name="Picture 55" descr="Grafik1">
            <a:extLst>
              <a:ext uri="{FF2B5EF4-FFF2-40B4-BE49-F238E27FC236}">
                <a16:creationId xmlns:a16="http://schemas.microsoft.com/office/drawing/2014/main" id="{518CCC0A-0D92-40AD-A3DA-9EDDB2E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46" y="1250282"/>
            <a:ext cx="281622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0">
            <a:extLst>
              <a:ext uri="{FF2B5EF4-FFF2-40B4-BE49-F238E27FC236}">
                <a16:creationId xmlns:a16="http://schemas.microsoft.com/office/drawing/2014/main" id="{70071FB6-6802-4C7B-B337-52F80897E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72" y="5780388"/>
            <a:ext cx="1553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Divertors</a:t>
            </a:r>
          </a:p>
        </p:txBody>
      </p:sp>
      <p:sp>
        <p:nvSpPr>
          <p:cNvPr id="8" name="Line 59">
            <a:extLst>
              <a:ext uri="{FF2B5EF4-FFF2-40B4-BE49-F238E27FC236}">
                <a16:creationId xmlns:a16="http://schemas.microsoft.com/office/drawing/2014/main" id="{6568589D-8391-4373-9C3E-C0A58B481E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542" y="5509237"/>
            <a:ext cx="364901" cy="32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9">
            <a:extLst>
              <a:ext uri="{FF2B5EF4-FFF2-40B4-BE49-F238E27FC236}">
                <a16:creationId xmlns:a16="http://schemas.microsoft.com/office/drawing/2014/main" id="{6E4B465E-0867-4CC8-96B6-B66FD9A158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1468" y="5937601"/>
            <a:ext cx="759853" cy="1426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0">
            <a:extLst>
              <a:ext uri="{FF2B5EF4-FFF2-40B4-BE49-F238E27FC236}">
                <a16:creationId xmlns:a16="http://schemas.microsoft.com/office/drawing/2014/main" id="{B83CE858-C9FA-42BE-A89A-CE13C9C5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537" y="2099358"/>
            <a:ext cx="15539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dirty="0"/>
              <a:t>First wall</a:t>
            </a:r>
          </a:p>
        </p:txBody>
      </p:sp>
      <p:sp>
        <p:nvSpPr>
          <p:cNvPr id="13" name="Line 59">
            <a:extLst>
              <a:ext uri="{FF2B5EF4-FFF2-40B4-BE49-F238E27FC236}">
                <a16:creationId xmlns:a16="http://schemas.microsoft.com/office/drawing/2014/main" id="{E80EC0E6-743D-482D-9BC9-FC3D569E79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5429" y="2380089"/>
            <a:ext cx="290108" cy="16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9">
            <a:extLst>
              <a:ext uri="{FF2B5EF4-FFF2-40B4-BE49-F238E27FC236}">
                <a16:creationId xmlns:a16="http://schemas.microsoft.com/office/drawing/2014/main" id="{F504A318-1D42-4292-B820-5BB55597A7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16054" y="1461272"/>
            <a:ext cx="978529" cy="243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60">
            <a:extLst>
              <a:ext uri="{FF2B5EF4-FFF2-40B4-BE49-F238E27FC236}">
                <a16:creationId xmlns:a16="http://schemas.microsoft.com/office/drawing/2014/main" id="{F54C31C5-373D-4142-B799-909FE583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359" y="1125347"/>
            <a:ext cx="23472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dirty="0">
                <a:solidFill>
                  <a:srgbClr val="0000FF"/>
                </a:solidFill>
              </a:rPr>
              <a:t>Plasma fueling </a:t>
            </a:r>
            <a:r>
              <a:rPr lang="en-US" altLang="en-US" sz="2200" dirty="0"/>
              <a:t>&amp; </a:t>
            </a:r>
            <a:r>
              <a:rPr lang="en-US" altLang="en-US" sz="2200" dirty="0">
                <a:solidFill>
                  <a:schemeClr val="accent2"/>
                </a:solidFill>
              </a:rPr>
              <a:t>impurity seeding</a:t>
            </a:r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354C8B47-6FE0-4AB4-A1E6-99F477540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210" y="3540556"/>
            <a:ext cx="19737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dirty="0"/>
              <a:t>Plasma–wall interaction</a:t>
            </a:r>
          </a:p>
        </p:txBody>
      </p:sp>
      <p:sp>
        <p:nvSpPr>
          <p:cNvPr id="17" name="Line 59">
            <a:extLst>
              <a:ext uri="{FF2B5EF4-FFF2-40B4-BE49-F238E27FC236}">
                <a16:creationId xmlns:a16="http://schemas.microsoft.com/office/drawing/2014/main" id="{8898788E-DB52-42FC-82B3-3F57E161A1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05061" y="2293398"/>
            <a:ext cx="412233" cy="1224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9">
            <a:extLst>
              <a:ext uri="{FF2B5EF4-FFF2-40B4-BE49-F238E27FC236}">
                <a16:creationId xmlns:a16="http://schemas.microsoft.com/office/drawing/2014/main" id="{279F4AFE-C3EB-4AE3-97CB-19255C43F4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1552" y="2603198"/>
            <a:ext cx="616040" cy="93735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59">
            <a:extLst>
              <a:ext uri="{FF2B5EF4-FFF2-40B4-BE49-F238E27FC236}">
                <a16:creationId xmlns:a16="http://schemas.microsoft.com/office/drawing/2014/main" id="{F2B5E269-A0A5-492D-8220-30F15914A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6628" y="4280331"/>
            <a:ext cx="107324" cy="66252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59">
            <a:extLst>
              <a:ext uri="{FF2B5EF4-FFF2-40B4-BE49-F238E27FC236}">
                <a16:creationId xmlns:a16="http://schemas.microsoft.com/office/drawing/2014/main" id="{9E540E65-2831-4DAA-A028-ED191ECE60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5330" y="4309998"/>
            <a:ext cx="115186" cy="89044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9">
            <a:extLst>
              <a:ext uri="{FF2B5EF4-FFF2-40B4-BE49-F238E27FC236}">
                <a16:creationId xmlns:a16="http://schemas.microsoft.com/office/drawing/2014/main" id="{4DF4974B-72DF-48C4-AFD8-1AD5A8CC50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9701" y="4332893"/>
            <a:ext cx="197168" cy="89044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9">
            <a:extLst>
              <a:ext uri="{FF2B5EF4-FFF2-40B4-BE49-F238E27FC236}">
                <a16:creationId xmlns:a16="http://schemas.microsoft.com/office/drawing/2014/main" id="{6C35BB06-62DF-4D42-876A-114E1DFD1D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13169" y="4332893"/>
            <a:ext cx="246531" cy="323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9">
            <a:extLst>
              <a:ext uri="{FF2B5EF4-FFF2-40B4-BE49-F238E27FC236}">
                <a16:creationId xmlns:a16="http://schemas.microsoft.com/office/drawing/2014/main" id="{1C386FAC-33F0-467C-AC94-C5E94D7449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4454" y="1667333"/>
            <a:ext cx="58866" cy="180733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D37740-9BD3-47E0-9E35-BF89749BB3E2}"/>
              </a:ext>
            </a:extLst>
          </p:cNvPr>
          <p:cNvSpPr/>
          <p:nvPr/>
        </p:nvSpPr>
        <p:spPr>
          <a:xfrm>
            <a:off x="6908571" y="1169238"/>
            <a:ext cx="497747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FF"/>
                </a:solidFill>
              </a:rPr>
              <a:t>Electrons </a:t>
            </a:r>
            <a:r>
              <a:rPr lang="en-US" sz="1800" dirty="0">
                <a:solidFill>
                  <a:schemeClr val="tx1"/>
                </a:solidFill>
              </a:rPr>
              <a:t>and main </a:t>
            </a:r>
            <a:r>
              <a:rPr lang="en-US" sz="1800" b="1" dirty="0">
                <a:solidFill>
                  <a:srgbClr val="0000FF"/>
                </a:solidFill>
              </a:rPr>
              <a:t>ions </a:t>
            </a:r>
            <a:r>
              <a:rPr lang="en-US" sz="1800" dirty="0"/>
              <a:t>(</a:t>
            </a:r>
            <a:r>
              <a:rPr lang="en-US" sz="1800" i="1" dirty="0"/>
              <a:t>D</a:t>
            </a:r>
            <a:r>
              <a:rPr lang="en-US" sz="1800" i="1" baseline="30000" dirty="0"/>
              <a:t>+</a:t>
            </a:r>
            <a:r>
              <a:rPr lang="en-US" sz="1800" i="1" dirty="0"/>
              <a:t>, T</a:t>
            </a:r>
            <a:r>
              <a:rPr lang="en-US" sz="1800" i="1" baseline="30000" dirty="0"/>
              <a:t>+</a:t>
            </a:r>
            <a:r>
              <a:rPr lang="en-US" sz="1800" i="1" dirty="0"/>
              <a:t>,…)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Fuel</a:t>
            </a:r>
            <a:r>
              <a:rPr lang="de-DE" sz="1800" b="1" dirty="0">
                <a:solidFill>
                  <a:srgbClr val="0000FF"/>
                </a:solidFill>
              </a:rPr>
              <a:t> neutrals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i="1" dirty="0"/>
              <a:t>D, T, D</a:t>
            </a:r>
            <a:r>
              <a:rPr lang="en-US" sz="1800" i="1" baseline="-25000" dirty="0"/>
              <a:t>2</a:t>
            </a:r>
            <a:r>
              <a:rPr lang="en-US" sz="1800" i="1" dirty="0"/>
              <a:t>, T</a:t>
            </a:r>
            <a:r>
              <a:rPr lang="en-US" sz="1800" i="1" baseline="-25000" dirty="0"/>
              <a:t>2</a:t>
            </a:r>
            <a:r>
              <a:rPr lang="en-US" sz="1800" dirty="0"/>
              <a:t>, …)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FF"/>
                </a:solidFill>
              </a:rPr>
              <a:t>Impurity particles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1800" b="1" dirty="0">
                <a:solidFill>
                  <a:schemeClr val="accent2"/>
                </a:solidFill>
              </a:rPr>
              <a:t>	</a:t>
            </a:r>
            <a:r>
              <a:rPr lang="en-US" sz="1800" dirty="0">
                <a:solidFill>
                  <a:schemeClr val="tx1"/>
                </a:solidFill>
              </a:rPr>
              <a:t>seeded (</a:t>
            </a:r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Ne, </a:t>
            </a:r>
            <a:r>
              <a:rPr lang="en-US" sz="1800" i="1" dirty="0" err="1">
                <a:solidFill>
                  <a:schemeClr val="tx1"/>
                </a:solidFill>
              </a:rPr>
              <a:t>Ar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Xe</a:t>
            </a:r>
            <a:r>
              <a:rPr lang="en-US" sz="1800" i="1" dirty="0">
                <a:solidFill>
                  <a:schemeClr val="tx1"/>
                </a:solidFill>
              </a:rPr>
              <a:t>, …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1800" dirty="0">
                <a:solidFill>
                  <a:schemeClr val="tx1"/>
                </a:solidFill>
              </a:rPr>
              <a:t>	intrinsic </a:t>
            </a:r>
            <a:r>
              <a:rPr lang="en-US" sz="1800" dirty="0"/>
              <a:t>(</a:t>
            </a:r>
            <a:r>
              <a:rPr lang="en-US" sz="1800" i="1" dirty="0"/>
              <a:t>C, W, Be, Li, Fe</a:t>
            </a:r>
            <a:r>
              <a:rPr lang="en-US" sz="1800" dirty="0"/>
              <a:t>, </a:t>
            </a:r>
            <a:r>
              <a:rPr lang="en-US" sz="1800" i="1" dirty="0"/>
              <a:t>Sn</a:t>
            </a:r>
            <a:r>
              <a:rPr lang="en-US" sz="1800" dirty="0"/>
              <a:t>, …)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0000FF"/>
                </a:solidFill>
              </a:rPr>
              <a:t>Dust particles </a:t>
            </a:r>
            <a:r>
              <a:rPr lang="de-DE" sz="1800" dirty="0">
                <a:solidFill>
                  <a:schemeClr val="tx1"/>
                </a:solidFill>
              </a:rPr>
              <a:t>(1-100 µ)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827BE7-FC6D-479C-899E-2830D3E642E8}"/>
              </a:ext>
            </a:extLst>
          </p:cNvPr>
          <p:cNvSpPr/>
          <p:nvPr/>
        </p:nvSpPr>
        <p:spPr>
          <a:xfrm>
            <a:off x="7059117" y="4472447"/>
            <a:ext cx="3337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1800" b="1" dirty="0">
                <a:solidFill>
                  <a:schemeClr val="tx1"/>
                </a:solidFill>
              </a:rPr>
              <a:t>+Their nonlinear interaction </a:t>
            </a:r>
            <a:endParaRPr lang="en-US" sz="18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361C12-3C56-4B87-98B6-A0807A4F51C6}"/>
              </a:ext>
            </a:extLst>
          </p:cNvPr>
          <p:cNvSpPr/>
          <p:nvPr/>
        </p:nvSpPr>
        <p:spPr>
          <a:xfrm>
            <a:off x="7089365" y="5291947"/>
            <a:ext cx="4371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chemeClr val="tx1"/>
                </a:solidFill>
              </a:rPr>
              <a:t>+Interaction with the wall components </a:t>
            </a:r>
            <a:endParaRPr lang="en-US" sz="1800" b="1" dirty="0"/>
          </a:p>
        </p:txBody>
      </p:sp>
      <p:sp>
        <p:nvSpPr>
          <p:cNvPr id="25" name="Text Box 60">
            <a:extLst>
              <a:ext uri="{FF2B5EF4-FFF2-40B4-BE49-F238E27FC236}">
                <a16:creationId xmlns:a16="http://schemas.microsoft.com/office/drawing/2014/main" id="{6678B879-7E59-4DF3-B87A-815AF965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085" y="3855457"/>
            <a:ext cx="22728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dirty="0"/>
              <a:t>Scrape-off Layer</a:t>
            </a:r>
          </a:p>
          <a:p>
            <a:r>
              <a:rPr lang="en-US" altLang="en-US" sz="2200" dirty="0"/>
              <a:t>(SOL)</a:t>
            </a:r>
          </a:p>
        </p:txBody>
      </p:sp>
      <p:sp>
        <p:nvSpPr>
          <p:cNvPr id="28" name="Line 59">
            <a:extLst>
              <a:ext uri="{FF2B5EF4-FFF2-40B4-BE49-F238E27FC236}">
                <a16:creationId xmlns:a16="http://schemas.microsoft.com/office/drawing/2014/main" id="{4CAA9CCB-E3C5-450C-B53F-58DF3CDDEE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1919" y="3690712"/>
            <a:ext cx="496352" cy="164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84939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IPP">
      <a:dk1>
        <a:srgbClr val="000000"/>
      </a:dk1>
      <a:lt1>
        <a:srgbClr val="FFFFFF"/>
      </a:lt1>
      <a:dk2>
        <a:srgbClr val="02267E"/>
      </a:dk2>
      <a:lt2>
        <a:srgbClr val="DDDDDD"/>
      </a:lt2>
      <a:accent1>
        <a:srgbClr val="02267E"/>
      </a:accent1>
      <a:accent2>
        <a:srgbClr val="FF0098"/>
      </a:accent2>
      <a:accent3>
        <a:srgbClr val="418AB3"/>
      </a:accent3>
      <a:accent4>
        <a:srgbClr val="A6B727"/>
      </a:accent4>
      <a:accent5>
        <a:srgbClr val="F69200"/>
      </a:accent5>
      <a:accent6>
        <a:srgbClr val="DF5327"/>
      </a:accent6>
      <a:hlink>
        <a:srgbClr val="02267E"/>
      </a:hlink>
      <a:folHlink>
        <a:srgbClr val="0226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EB849B9-4001-41B5-A94C-2805A40BFE3D}" vid="{EDA0486A-D5AB-42E0-962E-997A6AACA9C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16357</TotalTime>
  <Words>1268</Words>
  <Application>Microsoft Office PowerPoint</Application>
  <PresentationFormat>Custom</PresentationFormat>
  <Paragraphs>270</Paragraphs>
  <Slides>22</Slides>
  <Notes>21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MS Mincho</vt:lpstr>
      <vt:lpstr>Century Gothic</vt:lpstr>
      <vt:lpstr>Times New Roman</vt:lpstr>
      <vt:lpstr>Symbol</vt:lpstr>
      <vt:lpstr>Tahoma</vt:lpstr>
      <vt:lpstr>Wingdings</vt:lpstr>
      <vt:lpstr>Palatino</vt:lpstr>
      <vt:lpstr>1_Theme1</vt:lpstr>
      <vt:lpstr>Equation</vt:lpstr>
      <vt:lpstr>Formel</vt:lpstr>
      <vt:lpstr>MathType 7.0 Equation</vt:lpstr>
      <vt:lpstr>PIC modelling needs for fusion plasma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template  for python projects</dc:title>
  <dc:creator>tskhakaya</dc:creator>
  <cp:lastModifiedBy>David Tskhakaya</cp:lastModifiedBy>
  <cp:revision>674</cp:revision>
  <dcterms:modified xsi:type="dcterms:W3CDTF">2024-09-25T05:37:21Z</dcterms:modified>
</cp:coreProperties>
</file>