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150F9-CAB7-48F3-B29D-AFF3B0A9E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91001-4959-4056-B053-0B7F8CE95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EEA13-6FF6-405D-9087-666830908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00F35-5585-4D9D-914B-2CC73641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08908-A729-4192-BC45-C139635C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5155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3C7C0-01BD-4E2C-A782-09E45FDC4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F7E7-3BBF-4C63-A204-BB6392ACD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2911E-60D1-4D38-AD57-A792881BF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6EA5A-9CB2-458C-A5D3-59E1E886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CCB99-64CB-4626-B083-FC1B04855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8918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F3A9D9-CE4F-4D21-9388-4A346554D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6C32B-64A8-4746-A28A-7CF209068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7F6E4-5E4D-4B03-9753-35683620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FF1C6-BA70-48B3-A7A8-FB75C852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D9547-08C2-43DA-BB68-6C2E11BEB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6773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D3BDF-9096-4B3A-B1F0-0DA40EB2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CA40C-A1C4-45F5-A8F1-50D428CEE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6ACCA-FCFE-4CF4-A004-6064EBFAD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81EFD-6760-41AC-9567-0BCAC9E8E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BC727-04E6-42C8-8525-C4D147C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600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8CCC6-12F9-478A-B0B0-C546727FD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7DD6F-150A-44FD-B6CB-DFE10958F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CD0B-65EE-4B31-9367-BBADD41EE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4B260-1C99-4146-836D-82C29FFB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B6CD2-5185-4512-8BA3-BF2E29B3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25964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94DE-3A87-475C-9E21-DBDA5AAFC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4815-488C-4349-A9D2-845BE6EEC3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9FBF83-4E62-4AAB-B3F1-5722FA52F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76026-5B98-4FC5-9128-E3B136E9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3B23F-57C1-4CCA-AB02-3A875DA4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9FE1C-A9E9-4F42-BCFC-D9254A6F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98314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A0172-A497-48AC-AE27-3B6D76AD5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42E74-01B3-4CD6-9A9B-DFC665043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A2DAB-5353-476A-ABE9-906CD9E17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0D7E7C-E05A-4563-8D30-4B44F97DC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37B8F5-ED38-43E6-9579-1DE1331CE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544D6B-436A-4220-8154-C5B7CFB3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A15F3A-BF66-42E1-A110-EBFF88B49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C3E080-4385-4E37-8EE4-3E1212D7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6613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61CAC-C4A4-45CE-BD7E-5D8A0A0C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BCA3F-7CAB-42D6-A291-FF7FC166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5BB42-B407-4A69-91FD-C54ED12D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DD807-A185-49F2-935B-30E4BC8B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316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22F2BA-11FF-4D21-9116-249F2A012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35783D-157D-4CC2-A110-49A82B6B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169C9-D0C1-4CE4-BFE2-1ADD3AA5F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1859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36C4-12DF-4349-A9BF-F7A98F5D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479A1-7EAD-40CB-891D-68158CDBB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67F9E4-59BE-4C00-A0E1-4D8D0C0A1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5B6B3-1BCB-4A36-9486-E65EADE90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E30DB-DA21-4454-AB48-7B7EB79D9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440A2-9E7B-47B1-AD3C-DD137C9D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3371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93109-A404-454F-AFB1-A83959708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C13628-F42B-44BD-830D-F023EAB8BD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5E482-1266-4722-A3F0-19C64ECCA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17F09-5010-4BA6-A842-67A410CFC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02F01-FB9B-4959-A0F0-7EB6BEF68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26C7D-D405-4A91-8D87-CC5EDB07B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74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B2C35-F64B-419E-92D5-581B04CC2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F326A-1B2E-43EC-929B-CA744CEAB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3B141-32ED-45C4-9619-1204A2E45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86F8E-B7CB-45C6-AF52-70E5BA0269E4}" type="datetimeFigureOut">
              <a:rPr lang="LID4096" smtClean="0"/>
              <a:t>07/28/2025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FA33A-A4FB-4051-9A47-F3C91C7BB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C3CB8-2F2A-4E3E-B2E6-E94C53932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1DA2-2545-4B97-836E-19C874B74950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88797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2418-ED1D-4E70-81C8-30340E73D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458"/>
            <a:ext cx="10515600" cy="1325563"/>
          </a:xfrm>
        </p:spPr>
        <p:txBody>
          <a:bodyPr/>
          <a:lstStyle/>
          <a:p>
            <a:r>
              <a:rPr lang="en-GB" dirty="0"/>
              <a:t>HGTD-April/May 2025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78EC3-7E9F-48AC-99DD-F39B2C75C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4" y="1351492"/>
            <a:ext cx="10515600" cy="5176308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Sparking test - irradiated hybrids:</a:t>
            </a:r>
          </a:p>
          <a:p>
            <a:pPr lvl="1"/>
            <a:r>
              <a:rPr lang="en-GB" dirty="0"/>
              <a:t>Check the activity – to be done tomorrow</a:t>
            </a:r>
          </a:p>
          <a:p>
            <a:pPr lvl="1"/>
            <a:r>
              <a:rPr lang="en-GB" dirty="0"/>
              <a:t>Check the PS for cooling </a:t>
            </a:r>
            <a:r>
              <a:rPr lang="en-GB" dirty="0">
                <a:solidFill>
                  <a:srgbClr val="FF0000"/>
                </a:solidFill>
              </a:rPr>
              <a:t>– and measure the CV-IV of a simple diode</a:t>
            </a:r>
            <a:endParaRPr lang="en-GB" dirty="0"/>
          </a:p>
          <a:p>
            <a:pPr lvl="1"/>
            <a:r>
              <a:rPr lang="en-GB" dirty="0"/>
              <a:t>Send the tested and irradiated hybrids to CNM </a:t>
            </a:r>
            <a:r>
              <a:rPr lang="en-GB" dirty="0">
                <a:solidFill>
                  <a:srgbClr val="FF0000"/>
                </a:solidFill>
              </a:rPr>
              <a:t>– next week at reactor</a:t>
            </a:r>
            <a:endParaRPr lang="en-GB" dirty="0"/>
          </a:p>
          <a:p>
            <a:pPr lvl="1"/>
            <a:r>
              <a:rPr lang="en-GB" dirty="0"/>
              <a:t>IFAE – guy to measure (middle May visit – to be done by end of May) </a:t>
            </a:r>
            <a:r>
              <a:rPr lang="en-GB" dirty="0">
                <a:solidFill>
                  <a:srgbClr val="FF0000"/>
                </a:solidFill>
              </a:rPr>
              <a:t>– sent </a:t>
            </a:r>
          </a:p>
          <a:p>
            <a:r>
              <a:rPr lang="en-GB" dirty="0"/>
              <a:t>Irradiated sensors</a:t>
            </a:r>
          </a:p>
          <a:p>
            <a:pPr lvl="1"/>
            <a:r>
              <a:rPr lang="en-GB" dirty="0"/>
              <a:t>30 IHEP sensors for irradiations – thin within specs (do we need to remove back metal before irradiations?)</a:t>
            </a:r>
          </a:p>
          <a:p>
            <a:pPr lvl="1"/>
            <a:r>
              <a:rPr lang="en-GB" dirty="0"/>
              <a:t>Irradiations of sensors (10-4e14, 10-8e14,10-1.5e15, 10-2.5e15) </a:t>
            </a:r>
          </a:p>
          <a:p>
            <a:r>
              <a:rPr lang="en-GB" dirty="0">
                <a:solidFill>
                  <a:srgbClr val="00B050"/>
                </a:solidFill>
              </a:rPr>
              <a:t>Sr90 – main sensor test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to be test soon (done USTC – up to 105V, timing resolution is  )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to be done for IHEP</a:t>
            </a:r>
          </a:p>
          <a:p>
            <a:r>
              <a:rPr lang="en-GB" dirty="0"/>
              <a:t>Mini-DU irradiation test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to be irradiated – this week if possible – next week</a:t>
            </a:r>
          </a:p>
          <a:p>
            <a:r>
              <a:rPr lang="en-GB" dirty="0">
                <a:solidFill>
                  <a:srgbClr val="FFC000"/>
                </a:solidFill>
              </a:rPr>
              <a:t>Hybrid performance 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DC+AC (Erik to do BM for CERN)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Ask Dominik for hybrid</a:t>
            </a:r>
          </a:p>
          <a:p>
            <a:r>
              <a:rPr lang="en-GB" dirty="0"/>
              <a:t>QA/QC on QC-TS for production </a:t>
            </a:r>
          </a:p>
          <a:p>
            <a:pPr lvl="1"/>
            <a:r>
              <a:rPr lang="en-GB" dirty="0"/>
              <a:t>Teach </a:t>
            </a:r>
            <a:r>
              <a:rPr lang="en-GB" dirty="0" err="1"/>
              <a:t>Brigita</a:t>
            </a:r>
            <a:r>
              <a:rPr lang="en-GB" dirty="0"/>
              <a:t> to do it</a:t>
            </a:r>
          </a:p>
          <a:p>
            <a:r>
              <a:rPr lang="en-GB" dirty="0"/>
              <a:t>Proton damage in QC-TS</a:t>
            </a:r>
          </a:p>
          <a:p>
            <a:pPr lvl="1"/>
            <a:r>
              <a:rPr lang="en-GB" dirty="0"/>
              <a:t>Iskra to do as soon as TB is done (or earlier if possible)</a:t>
            </a:r>
          </a:p>
          <a:p>
            <a:r>
              <a:rPr lang="en-GB" dirty="0"/>
              <a:t>Flex-Tails delamination after gamma irradiations</a:t>
            </a:r>
          </a:p>
          <a:p>
            <a:r>
              <a:rPr lang="en-GB" dirty="0"/>
              <a:t>PQC setup - final commissioning</a:t>
            </a:r>
          </a:p>
          <a:p>
            <a:pPr lvl="1"/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77781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2418-ED1D-4E70-81C8-30340E73D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458"/>
            <a:ext cx="10515600" cy="1325563"/>
          </a:xfrm>
        </p:spPr>
        <p:txBody>
          <a:bodyPr/>
          <a:lstStyle/>
          <a:p>
            <a:r>
              <a:rPr lang="en-GB" dirty="0"/>
              <a:t>HGTD-July/August 2025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78EC3-7E9F-48AC-99DD-F39B2C75C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934" y="1351492"/>
            <a:ext cx="10515600" cy="5176308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Sparking test – done </a:t>
            </a:r>
          </a:p>
          <a:p>
            <a:pPr lvl="1"/>
            <a:r>
              <a:rPr lang="en-GB" dirty="0"/>
              <a:t>Done</a:t>
            </a:r>
          </a:p>
          <a:p>
            <a:r>
              <a:rPr lang="en-GB" dirty="0"/>
              <a:t>Irradiated sensors</a:t>
            </a:r>
          </a:p>
          <a:p>
            <a:pPr lvl="1"/>
            <a:r>
              <a:rPr lang="en-GB" dirty="0"/>
              <a:t>15 IHEP sensors for irradiations – pilot batch</a:t>
            </a:r>
          </a:p>
          <a:p>
            <a:r>
              <a:rPr lang="en-GB" dirty="0">
                <a:solidFill>
                  <a:srgbClr val="00B050"/>
                </a:solidFill>
              </a:rPr>
              <a:t>Sr90 – main sensor test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to be test soon (done USTC – up to 105V, timing resolution is  )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to be done for IHEP </a:t>
            </a:r>
          </a:p>
          <a:p>
            <a:r>
              <a:rPr lang="en-GB" dirty="0">
                <a:solidFill>
                  <a:srgbClr val="7030A0"/>
                </a:solidFill>
              </a:rPr>
              <a:t>Mini-DU irradiation test (irradiated  - to check dose this week)</a:t>
            </a:r>
          </a:p>
          <a:p>
            <a:r>
              <a:rPr lang="en-GB" dirty="0">
                <a:solidFill>
                  <a:srgbClr val="FFC000"/>
                </a:solidFill>
              </a:rPr>
              <a:t>Hybrid performance 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DC+AC (Theo – to check)</a:t>
            </a:r>
          </a:p>
          <a:p>
            <a:r>
              <a:rPr lang="en-GB" dirty="0">
                <a:solidFill>
                  <a:srgbClr val="FF0000"/>
                </a:solidFill>
              </a:rPr>
              <a:t>QA/QC on QC-TS for production 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Teach </a:t>
            </a:r>
            <a:r>
              <a:rPr lang="en-GB" dirty="0" err="1">
                <a:solidFill>
                  <a:srgbClr val="FF0000"/>
                </a:solidFill>
              </a:rPr>
              <a:t>Brigita</a:t>
            </a:r>
            <a:r>
              <a:rPr lang="en-GB" dirty="0">
                <a:solidFill>
                  <a:srgbClr val="FF0000"/>
                </a:solidFill>
              </a:rPr>
              <a:t> to do it (pilot batch)</a:t>
            </a:r>
          </a:p>
          <a:p>
            <a:r>
              <a:rPr lang="en-GB" dirty="0">
                <a:solidFill>
                  <a:srgbClr val="0070C0"/>
                </a:solidFill>
              </a:rPr>
              <a:t>Proton damage in QC-TS and mixed irradiation</a:t>
            </a:r>
          </a:p>
          <a:p>
            <a:pPr lvl="1"/>
            <a:r>
              <a:rPr lang="en-GB" dirty="0">
                <a:solidFill>
                  <a:srgbClr val="0070C0"/>
                </a:solidFill>
              </a:rPr>
              <a:t>Mixed irradiations to respect fractions of HGTD fluence</a:t>
            </a:r>
            <a:endParaRPr lang="en-GB" dirty="0"/>
          </a:p>
          <a:p>
            <a:r>
              <a:rPr lang="en-GB" dirty="0">
                <a:solidFill>
                  <a:srgbClr val="FF66FF"/>
                </a:solidFill>
              </a:rPr>
              <a:t>Flex-Tails delamination after gamma irradiations</a:t>
            </a:r>
          </a:p>
          <a:p>
            <a:pPr lvl="1"/>
            <a:r>
              <a:rPr lang="en-GB" dirty="0">
                <a:solidFill>
                  <a:srgbClr val="FF66FF"/>
                </a:solidFill>
              </a:rPr>
              <a:t>Call </a:t>
            </a:r>
            <a:r>
              <a:rPr lang="en-GB" dirty="0" err="1">
                <a:solidFill>
                  <a:srgbClr val="FF66FF"/>
                </a:solidFill>
              </a:rPr>
              <a:t>Cindro</a:t>
            </a:r>
            <a:endParaRPr lang="en-GB" dirty="0">
              <a:solidFill>
                <a:srgbClr val="FF66FF"/>
              </a:solidFill>
            </a:endParaRPr>
          </a:p>
          <a:p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PQC setup - final commissioning </a:t>
            </a:r>
          </a:p>
          <a:p>
            <a:pPr lvl="1"/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To be done on 17x3 samples of Pilot batch</a:t>
            </a:r>
          </a:p>
          <a:p>
            <a:pPr lvl="1"/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02482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D208E-1CBB-4396-B1DC-1CBA1715D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R&amp;D 08-09/2025		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8DBC1-ABED-4532-8B67-F8278A3DE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3D – </a:t>
            </a:r>
            <a:r>
              <a:rPr lang="en-GB" dirty="0" err="1"/>
              <a:t>Ajda</a:t>
            </a:r>
            <a:r>
              <a:rPr lang="en-GB" dirty="0"/>
              <a:t> (TPA) solving setup issue</a:t>
            </a:r>
          </a:p>
          <a:p>
            <a:r>
              <a:rPr lang="en-GB" dirty="0"/>
              <a:t>AC-LGAD – </a:t>
            </a:r>
            <a:r>
              <a:rPr lang="en-GB" dirty="0" err="1"/>
              <a:t>Bor</a:t>
            </a:r>
            <a:r>
              <a:rPr lang="en-GB" dirty="0"/>
              <a:t> (DBTCT ) </a:t>
            </a:r>
          </a:p>
          <a:p>
            <a:pPr lvl="1"/>
            <a:r>
              <a:rPr lang="en-GB" dirty="0"/>
              <a:t>Laser trigger jitter (Marko)</a:t>
            </a:r>
          </a:p>
          <a:p>
            <a:r>
              <a:rPr lang="en-GB" dirty="0"/>
              <a:t>Sr90  - Climate chamber (Marko) </a:t>
            </a:r>
          </a:p>
          <a:p>
            <a:pPr lvl="1"/>
            <a:r>
              <a:rPr lang="en-GB" dirty="0"/>
              <a:t>Kable </a:t>
            </a:r>
            <a:r>
              <a:rPr lang="en-GB" dirty="0" err="1"/>
              <a:t>naroci</a:t>
            </a:r>
            <a:endParaRPr lang="en-GB" dirty="0"/>
          </a:p>
          <a:p>
            <a:pPr lvl="1"/>
            <a:endParaRPr lang="en-GB"/>
          </a:p>
          <a:p>
            <a:pPr lvl="1"/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93102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351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HGTD-April/May 2025</vt:lpstr>
      <vt:lpstr>HGTD-July/August 2025</vt:lpstr>
      <vt:lpstr>R&amp;D 08-09/2025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ata krambi</dc:creator>
  <cp:lastModifiedBy>gregor</cp:lastModifiedBy>
  <cp:revision>16</cp:revision>
  <dcterms:created xsi:type="dcterms:W3CDTF">2025-04-08T11:19:09Z</dcterms:created>
  <dcterms:modified xsi:type="dcterms:W3CDTF">2025-07-28T15:17:35Z</dcterms:modified>
</cp:coreProperties>
</file>