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8"/>
  </p:notesMasterIdLst>
  <p:sldIdLst>
    <p:sldId id="301" r:id="rId2"/>
    <p:sldId id="372" r:id="rId3"/>
    <p:sldId id="418" r:id="rId4"/>
    <p:sldId id="322" r:id="rId5"/>
    <p:sldId id="373" r:id="rId6"/>
    <p:sldId id="397" r:id="rId7"/>
    <p:sldId id="355" r:id="rId8"/>
    <p:sldId id="398" r:id="rId9"/>
    <p:sldId id="312" r:id="rId10"/>
    <p:sldId id="402" r:id="rId11"/>
    <p:sldId id="380" r:id="rId12"/>
    <p:sldId id="379" r:id="rId13"/>
    <p:sldId id="403" r:id="rId14"/>
    <p:sldId id="378" r:id="rId15"/>
    <p:sldId id="377" r:id="rId16"/>
    <p:sldId id="41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80B7"/>
    <a:srgbClr val="FFD9D9"/>
    <a:srgbClr val="FFC5C5"/>
    <a:srgbClr val="0000FF"/>
    <a:srgbClr val="377AB4"/>
    <a:srgbClr val="FF2EFF"/>
    <a:srgbClr val="1F88B0"/>
    <a:srgbClr val="A2CDDE"/>
    <a:srgbClr val="1D6295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86" autoAdjust="0"/>
    <p:restoredTop sz="94660"/>
  </p:normalViewPr>
  <p:slideViewPr>
    <p:cSldViewPr snapToGrid="0">
      <p:cViewPr varScale="1">
        <p:scale>
          <a:sx n="141" d="100"/>
          <a:sy n="141" d="100"/>
        </p:scale>
        <p:origin x="76" y="4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0FAD5-9433-40A9-9055-47207FCE2B07}" type="datetimeFigureOut">
              <a:rPr lang="LID4096" smtClean="0"/>
              <a:t>08/08/2025</a:t>
            </a:fld>
            <a:endParaRPr lang="LID4096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16382-001D-46BB-8AAE-19822EB0F973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39401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4778" y="278874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4778" y="396830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5 February 2025</a:t>
            </a:r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HGTD Sensor meeting: Irradiation Test report (production)</a:t>
            </a:r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D73F1-E440-471F-A1D6-3101CD187FFC}" type="slidenum">
              <a:rPr lang="LID4096" smtClean="0"/>
              <a:t>‹#›</a:t>
            </a:fld>
            <a:endParaRPr lang="LID4096"/>
          </a:p>
        </p:txBody>
      </p:sp>
      <p:cxnSp>
        <p:nvCxnSpPr>
          <p:cNvPr id="9" name="Straight Connector 8"/>
          <p:cNvCxnSpPr/>
          <p:nvPr/>
        </p:nvCxnSpPr>
        <p:spPr>
          <a:xfrm>
            <a:off x="1097280" y="3888283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849FF1A6-9907-4E29-9EDA-21316DE07B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83178" y="0"/>
            <a:ext cx="1121761" cy="11583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2B01FA4-C1FE-4A99-ABF9-02F26C9158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2940"/>
            <a:ext cx="955723" cy="4467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D12968F-4A64-43F4-BB68-476A9396F3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43892" y="6362631"/>
            <a:ext cx="1848108" cy="49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504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5 February 2025</a:t>
            </a:r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HGTD Sensor meeting: Irradiation Test report (production)</a:t>
            </a:r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D73F1-E440-471F-A1D6-3101CD187F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99224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5 February 2025</a:t>
            </a:r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HGTD Sensor meeting: Irradiation Test report (production)</a:t>
            </a:r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D73F1-E440-471F-A1D6-3101CD187F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38766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93406"/>
            <a:ext cx="10058400" cy="402336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845661-1A97-46CB-8DEE-DBBA978BE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5 February 2025</a:t>
            </a:r>
            <a:endParaRPr lang="LID4096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2BFA5A-87DA-4F11-BEDC-06066BB75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HGTD Sensor meeting: Irradiation Test report (production)</a:t>
            </a:r>
            <a:endParaRPr lang="LID4096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8C6411-E6C9-44D5-A088-EBD58632E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D73F1-E440-471F-A1D6-3101CD187FFC}" type="slidenum">
              <a:rPr lang="LID4096" smtClean="0"/>
              <a:t>‹#›</a:t>
            </a:fld>
            <a:endParaRPr lang="LID4096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43FDF49-9C53-48B2-8289-9DCF0E033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38497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5 February 2025</a:t>
            </a:r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HGTD Sensor meeting: Irradiation Test report (production)</a:t>
            </a:r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D73F1-E440-471F-A1D6-3101CD187FFC}" type="slidenum">
              <a:rPr lang="LID4096" smtClean="0"/>
              <a:t>‹#›</a:t>
            </a:fld>
            <a:endParaRPr lang="LID4096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5215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88720" y="-520705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5 February 2025</a:t>
            </a:r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HGTD Sensor meeting: Irradiation Test report (production)</a:t>
            </a:r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D73F1-E440-471F-A1D6-3101CD187F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81189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-461852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5 February 2025</a:t>
            </a:r>
            <a:endParaRPr lang="LID4096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HGTD Sensor meeting: Irradiation Test report (production)</a:t>
            </a:r>
            <a:endParaRPr lang="LID4096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D73F1-E440-471F-A1D6-3101CD187F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22612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1748" y="-461319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5 February 2025</a:t>
            </a:r>
            <a:endParaRPr lang="LID4096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HGTD Sensor meeting: Irradiation Test report (production)</a:t>
            </a:r>
            <a:endParaRPr lang="LID4096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D73F1-E440-471F-A1D6-3101CD187F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02844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5 February 2025</a:t>
            </a:r>
            <a:endParaRPr lang="LID4096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HGTD Sensor meeting: Irradiation Test report (production)</a:t>
            </a:r>
            <a:endParaRPr lang="LID4096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D73F1-E440-471F-A1D6-3101CD187F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97314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sl-SI"/>
              <a:t>5 February 2025</a:t>
            </a:r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HGTD Sensor meeting: Irradiation Test report (production)</a:t>
            </a:r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2D73F1-E440-471F-A1D6-3101CD187F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75449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5 February 2025</a:t>
            </a:r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HGTD Sensor meeting: Irradiation Test report (production)</a:t>
            </a:r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D73F1-E440-471F-A1D6-3101CD187F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06230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5949" y="-679341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092" y="1081699"/>
            <a:ext cx="10058400" cy="503076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20172"/>
            <a:ext cx="737261" cy="2378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sl-SI"/>
              <a:t>5 February 2025</a:t>
            </a:r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093" y="6446837"/>
            <a:ext cx="71921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HGTD Sensor meeting: Irradiation Test report (production)</a:t>
            </a:r>
            <a:endParaRPr lang="LID4096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98324"/>
            <a:ext cx="596024" cy="1978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12D73F1-E440-471F-A1D6-3101CD187FFC}" type="slidenum">
              <a:rPr lang="LID4096" smtClean="0"/>
              <a:t>‹#›</a:t>
            </a:fld>
            <a:endParaRPr lang="LID4096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963488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4F99B3AE-6792-4E0C-90AB-34B92565CA5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343892" y="6362631"/>
            <a:ext cx="1848108" cy="49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73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-23040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2304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2304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2304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2304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spreadsheets/d/1qijuMoBZnw5EZt8lmTz2q48BkcZ_ctu25dv5TNTIzX0/edit?gid=0#gid=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cds.cern.ch/record/2916660" TargetMode="External"/><Relationship Id="rId3" Type="http://schemas.openxmlformats.org/officeDocument/2006/relationships/image" Target="../media/image12.png"/><Relationship Id="rId7" Type="http://schemas.openxmlformats.org/officeDocument/2006/relationships/hyperlink" Target="https://cds.cern.ch/record/2916659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rafana-hgtd-sensors-qc.app.cern.ch/d/dgL2QdSIk/irradiation-measurements?orgId=1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F8326-76CB-49F0-83E1-932745697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423" y="86850"/>
            <a:ext cx="8320677" cy="3566160"/>
          </a:xfrm>
        </p:spPr>
        <p:txBody>
          <a:bodyPr>
            <a:normAutofit/>
          </a:bodyPr>
          <a:lstStyle/>
          <a:p>
            <a:r>
              <a:rPr lang="en-US" sz="5400" dirty="0"/>
              <a:t>Production status report: Wafer irradiation tests (JSI)</a:t>
            </a:r>
            <a:endParaRPr lang="LID4096" sz="54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BFBBBDE-47EC-4177-BBD1-3CBBA7434E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4778" y="3968300"/>
            <a:ext cx="10770982" cy="2307372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US" dirty="0"/>
              <a:t>HGTD Sensor meeting, 2025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936199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B835F0-8228-4EC3-979A-A10CD470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HGTD Sensor meeting: Irradiation Test report (production)</a:t>
            </a:r>
            <a:endParaRPr lang="LID4096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CE03281-0AD1-40C8-9F0D-B4DE1513B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IT-QC: TCT parameter extraction</a:t>
            </a:r>
            <a:endParaRPr lang="sl-SI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84F64EC-ED85-4396-873F-2F0B90AA3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EA3329A-BF24-4857-8FA8-C9D2E6A2D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655" y="1094652"/>
            <a:ext cx="6827650" cy="513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036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DCD41D4-03DA-465E-A6C2-49F406C0C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991" y="1037898"/>
            <a:ext cx="5382465" cy="3575495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7561ACC-B1FF-46AE-A50D-70C206288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024" y="4788742"/>
            <a:ext cx="10058400" cy="1819416"/>
          </a:xfrm>
        </p:spPr>
        <p:txBody>
          <a:bodyPr/>
          <a:lstStyle/>
          <a:p>
            <a:r>
              <a:rPr lang="en-US" sz="1800" dirty="0"/>
              <a:t>Correlation between </a:t>
            </a:r>
            <a:r>
              <a:rPr lang="en-US" sz="1800" b="1" dirty="0" err="1"/>
              <a:t>V</a:t>
            </a:r>
            <a:r>
              <a:rPr lang="en-US" sz="1800" b="1" baseline="-25000" dirty="0" err="1"/>
              <a:t>gl</a:t>
            </a:r>
            <a:r>
              <a:rPr lang="en-US" sz="1800" b="1" dirty="0"/>
              <a:t> from TCT</a:t>
            </a:r>
            <a:r>
              <a:rPr lang="en-US" sz="1800" dirty="0"/>
              <a:t> and </a:t>
            </a:r>
            <a:r>
              <a:rPr lang="en-US" sz="1800" b="1" dirty="0"/>
              <a:t>collected charge with </a:t>
            </a:r>
            <a:r>
              <a:rPr lang="en-US" sz="1800" b="1" baseline="30000" dirty="0"/>
              <a:t>90</a:t>
            </a:r>
            <a:r>
              <a:rPr lang="en-US" sz="1800" b="1" dirty="0"/>
              <a:t>Sr </a:t>
            </a:r>
            <a:r>
              <a:rPr lang="en-US" sz="1800" dirty="0"/>
              <a:t>used to derive </a:t>
            </a:r>
            <a:r>
              <a:rPr lang="en-US" sz="1800" b="1" dirty="0"/>
              <a:t>Acceptance Criteria</a:t>
            </a:r>
          </a:p>
          <a:p>
            <a:r>
              <a:rPr lang="en-US" sz="1800" b="1" dirty="0">
                <a:solidFill>
                  <a:schemeClr val="tx1"/>
                </a:solidFill>
              </a:rPr>
              <a:t>Cutoff </a:t>
            </a:r>
            <a:r>
              <a:rPr lang="en-US" sz="1800" b="1" dirty="0" err="1">
                <a:solidFill>
                  <a:schemeClr val="tx1"/>
                </a:solidFill>
              </a:rPr>
              <a:t>V</a:t>
            </a:r>
            <a:r>
              <a:rPr lang="en-US" sz="1800" b="1" baseline="-25000" dirty="0" err="1">
                <a:solidFill>
                  <a:schemeClr val="tx1"/>
                </a:solidFill>
              </a:rPr>
              <a:t>gl</a:t>
            </a:r>
            <a:r>
              <a:rPr lang="en-US" sz="1800" b="1" dirty="0">
                <a:solidFill>
                  <a:schemeClr val="tx1"/>
                </a:solidFill>
              </a:rPr>
              <a:t> corresponding to 5 </a:t>
            </a:r>
            <a:r>
              <a:rPr lang="en-US" sz="1800" b="1" dirty="0" err="1">
                <a:solidFill>
                  <a:schemeClr val="tx1"/>
                </a:solidFill>
              </a:rPr>
              <a:t>fC</a:t>
            </a:r>
            <a:r>
              <a:rPr lang="en-US" sz="1800" b="1" dirty="0">
                <a:solidFill>
                  <a:schemeClr val="tx1"/>
                </a:solidFill>
              </a:rPr>
              <a:t> (HGTD spec) is</a:t>
            </a:r>
          </a:p>
          <a:p>
            <a:pPr lvl="1"/>
            <a:r>
              <a:rPr lang="en-US" sz="1600" b="1" dirty="0">
                <a:solidFill>
                  <a:srgbClr val="FF2EFF"/>
                </a:solidFill>
              </a:rPr>
              <a:t>USTC-IME:</a:t>
            </a:r>
            <a:r>
              <a:rPr lang="en-US" sz="1600" b="1" dirty="0">
                <a:solidFill>
                  <a:schemeClr val="tx1"/>
                </a:solidFill>
              </a:rPr>
              <a:t> 16.6 V</a:t>
            </a:r>
          </a:p>
          <a:p>
            <a:pPr lvl="1"/>
            <a:r>
              <a:rPr lang="en-US" sz="1600" b="1" dirty="0">
                <a:solidFill>
                  <a:srgbClr val="0000FF"/>
                </a:solidFill>
              </a:rPr>
              <a:t>IHEP-IME:</a:t>
            </a:r>
            <a:r>
              <a:rPr lang="en-US" sz="1600" b="1" dirty="0">
                <a:solidFill>
                  <a:schemeClr val="tx1"/>
                </a:solidFill>
              </a:rPr>
              <a:t>  16.9 V</a:t>
            </a:r>
            <a:endParaRPr lang="en-SI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0D4599-E903-404E-8BBD-E5DCBF1F1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HGTD Sensor meeting: Irradiation Test report (production)</a:t>
            </a:r>
            <a:endParaRPr lang="LID4096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05FF4E6-E5BB-4970-84C5-4EAE92145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Correlation </a:t>
            </a:r>
            <a:r>
              <a:rPr lang="en-US" sz="3600" dirty="0" err="1"/>
              <a:t>V</a:t>
            </a:r>
            <a:r>
              <a:rPr lang="en-US" sz="3600" baseline="-25000" dirty="0" err="1"/>
              <a:t>gl</a:t>
            </a:r>
            <a:r>
              <a:rPr lang="en-US" sz="3600" dirty="0"/>
              <a:t>(TCT) vs. Sr90 charge (preproduction)</a:t>
            </a:r>
            <a:endParaRPr lang="en-SI" sz="36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190558-A995-47DF-B4DB-4E73826E9720}"/>
              </a:ext>
            </a:extLst>
          </p:cNvPr>
          <p:cNvSpPr/>
          <p:nvPr/>
        </p:nvSpPr>
        <p:spPr>
          <a:xfrm>
            <a:off x="3636132" y="3198761"/>
            <a:ext cx="2256969" cy="971420"/>
          </a:xfrm>
          <a:prstGeom prst="rect">
            <a:avLst/>
          </a:prstGeom>
          <a:solidFill>
            <a:srgbClr val="C0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32E701E-75FA-4CDF-8405-A15279028A3B}"/>
              </a:ext>
            </a:extLst>
          </p:cNvPr>
          <p:cNvSpPr txBox="1"/>
          <p:nvPr/>
        </p:nvSpPr>
        <p:spPr>
          <a:xfrm>
            <a:off x="3636133" y="2088871"/>
            <a:ext cx="12631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1482AC"/>
                </a:solidFill>
              </a:rPr>
              <a:t>Cutoff </a:t>
            </a:r>
            <a:r>
              <a:rPr lang="en-US" sz="1400" b="1" dirty="0" err="1">
                <a:solidFill>
                  <a:srgbClr val="1482AC"/>
                </a:solidFill>
              </a:rPr>
              <a:t>V</a:t>
            </a:r>
            <a:r>
              <a:rPr lang="en-US" sz="1400" b="1" baseline="-25000" dirty="0" err="1">
                <a:solidFill>
                  <a:srgbClr val="1482AC"/>
                </a:solidFill>
              </a:rPr>
              <a:t>gl</a:t>
            </a:r>
            <a:r>
              <a:rPr lang="en-US" sz="1400" b="1" dirty="0">
                <a:solidFill>
                  <a:srgbClr val="1482AC"/>
                </a:solidFill>
              </a:rPr>
              <a:t> (USTC-IME)</a:t>
            </a:r>
            <a:endParaRPr lang="en-SI" sz="1400" b="1" dirty="0">
              <a:solidFill>
                <a:srgbClr val="1482AC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C8878FD-ED8A-45DC-ACD7-627398ACD68E}"/>
              </a:ext>
            </a:extLst>
          </p:cNvPr>
          <p:cNvCxnSpPr>
            <a:cxnSpLocks/>
          </p:cNvCxnSpPr>
          <p:nvPr/>
        </p:nvCxnSpPr>
        <p:spPr>
          <a:xfrm>
            <a:off x="4149524" y="2633241"/>
            <a:ext cx="0" cy="565520"/>
          </a:xfrm>
          <a:prstGeom prst="line">
            <a:avLst/>
          </a:prstGeom>
          <a:ln>
            <a:solidFill>
              <a:srgbClr val="FF2E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19DE1C2-89E0-4175-AE2F-5AC71C519E51}"/>
              </a:ext>
            </a:extLst>
          </p:cNvPr>
          <p:cNvSpPr txBox="1"/>
          <p:nvPr/>
        </p:nvSpPr>
        <p:spPr>
          <a:xfrm>
            <a:off x="4607830" y="3444284"/>
            <a:ext cx="12631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1482AC"/>
                </a:solidFill>
              </a:rPr>
              <a:t>Cutoff </a:t>
            </a:r>
            <a:r>
              <a:rPr lang="en-US" sz="1400" b="1" dirty="0" err="1">
                <a:solidFill>
                  <a:srgbClr val="1482AC"/>
                </a:solidFill>
              </a:rPr>
              <a:t>V</a:t>
            </a:r>
            <a:r>
              <a:rPr lang="en-US" sz="1400" b="1" baseline="-25000" dirty="0" err="1">
                <a:solidFill>
                  <a:srgbClr val="1482AC"/>
                </a:solidFill>
              </a:rPr>
              <a:t>gl</a:t>
            </a:r>
            <a:r>
              <a:rPr lang="en-US" sz="1400" b="1" dirty="0">
                <a:solidFill>
                  <a:srgbClr val="1482AC"/>
                </a:solidFill>
              </a:rPr>
              <a:t> (IHEP-IME)</a:t>
            </a:r>
            <a:endParaRPr lang="en-SI" sz="1400" b="1" dirty="0">
              <a:solidFill>
                <a:srgbClr val="1482AC"/>
              </a:solidFill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55FEB71-677B-4882-BE19-5796E9631F53}"/>
              </a:ext>
            </a:extLst>
          </p:cNvPr>
          <p:cNvCxnSpPr>
            <a:cxnSpLocks/>
          </p:cNvCxnSpPr>
          <p:nvPr/>
        </p:nvCxnSpPr>
        <p:spPr>
          <a:xfrm flipV="1">
            <a:off x="4504481" y="3198761"/>
            <a:ext cx="0" cy="682897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5540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E5B5E08-3C10-4631-A72A-61797B853B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0404" y="1177521"/>
            <a:ext cx="5128214" cy="3479204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D3E0CC7-4408-4275-9DF9-ADE6E050B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3630" y="5132648"/>
            <a:ext cx="10058400" cy="911334"/>
          </a:xfrm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chemeClr val="tx1"/>
                </a:solidFill>
              </a:rPr>
              <a:t>Cutoff Gain(100 V) corresponding to 5 </a:t>
            </a:r>
            <a:r>
              <a:rPr lang="en-US" sz="1800" b="1" dirty="0" err="1">
                <a:solidFill>
                  <a:schemeClr val="tx1"/>
                </a:solidFill>
              </a:rPr>
              <a:t>fC</a:t>
            </a:r>
            <a:r>
              <a:rPr lang="en-US" sz="1800" b="1" dirty="0">
                <a:solidFill>
                  <a:schemeClr val="tx1"/>
                </a:solidFill>
              </a:rPr>
              <a:t> (HGTD spec) is 2.7 (IHEP-IME)</a:t>
            </a:r>
          </a:p>
          <a:p>
            <a:r>
              <a:rPr lang="en-US" sz="1800" dirty="0">
                <a:solidFill>
                  <a:schemeClr val="tx1"/>
                </a:solidFill>
              </a:rPr>
              <a:t>Not applicable for USTC-IME, since gain is smaller and uncertainty is large</a:t>
            </a:r>
            <a:endParaRPr lang="en-SI" sz="1800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5F2079-2C9E-4A0F-BFE2-F30C8822B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HGTD Sensor meeting: Irradiation Test report (production)</a:t>
            </a:r>
            <a:endParaRPr lang="LID4096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1453BD3-E512-4760-A54C-C42B85C54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449" y="-679341"/>
            <a:ext cx="9956899" cy="1450757"/>
          </a:xfrm>
        </p:spPr>
        <p:txBody>
          <a:bodyPr>
            <a:normAutofit/>
          </a:bodyPr>
          <a:lstStyle/>
          <a:p>
            <a:r>
              <a:rPr lang="en-US" sz="3600" dirty="0"/>
              <a:t>Correlation Gain(TCT) vs. Sr90 charge (IHEP-IME only)</a:t>
            </a:r>
            <a:endParaRPr lang="en-SI" sz="36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C64D6C-25D8-4077-8442-6493E9C403B6}"/>
              </a:ext>
            </a:extLst>
          </p:cNvPr>
          <p:cNvSpPr/>
          <p:nvPr/>
        </p:nvSpPr>
        <p:spPr>
          <a:xfrm>
            <a:off x="3501735" y="3281423"/>
            <a:ext cx="2198795" cy="922253"/>
          </a:xfrm>
          <a:prstGeom prst="rect">
            <a:avLst/>
          </a:prstGeom>
          <a:solidFill>
            <a:srgbClr val="C0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BF0DCDD-FDA5-4219-B358-A68E26D94ECE}"/>
              </a:ext>
            </a:extLst>
          </p:cNvPr>
          <p:cNvCxnSpPr>
            <a:cxnSpLocks/>
          </p:cNvCxnSpPr>
          <p:nvPr/>
        </p:nvCxnSpPr>
        <p:spPr>
          <a:xfrm flipH="1" flipV="1">
            <a:off x="4395372" y="3354079"/>
            <a:ext cx="241299" cy="48894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501026-EA35-4F66-BE52-2818E6A903BA}"/>
              </a:ext>
            </a:extLst>
          </p:cNvPr>
          <p:cNvCxnSpPr/>
          <p:nvPr/>
        </p:nvCxnSpPr>
        <p:spPr>
          <a:xfrm>
            <a:off x="4328932" y="2113805"/>
            <a:ext cx="0" cy="233523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5E072BA-16CD-4A3F-BFC8-96EC584B413A}"/>
              </a:ext>
            </a:extLst>
          </p:cNvPr>
          <p:cNvSpPr txBox="1"/>
          <p:nvPr/>
        </p:nvSpPr>
        <p:spPr>
          <a:xfrm>
            <a:off x="4404096" y="3830002"/>
            <a:ext cx="12964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1482AC"/>
                </a:solidFill>
              </a:rPr>
              <a:t>Cutoff Gain</a:t>
            </a:r>
            <a:endParaRPr lang="en-SI" b="1" dirty="0">
              <a:solidFill>
                <a:srgbClr val="1482AC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D9C3E4-190D-466E-AC01-FB22A79D9126}"/>
              </a:ext>
            </a:extLst>
          </p:cNvPr>
          <p:cNvSpPr txBox="1"/>
          <p:nvPr/>
        </p:nvSpPr>
        <p:spPr>
          <a:xfrm>
            <a:off x="8120270" y="1562501"/>
            <a:ext cx="1631401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800" dirty="0"/>
              <a:t>IHEP-IME only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3999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08B9FC6-4491-49C5-B530-030976477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629872"/>
            <a:ext cx="10698480" cy="1522072"/>
          </a:xfrm>
        </p:spPr>
        <p:txBody>
          <a:bodyPr>
            <a:normAutofit/>
          </a:bodyPr>
          <a:lstStyle/>
          <a:p>
            <a:r>
              <a:rPr lang="en-GB" sz="1800" dirty="0"/>
              <a:t>Preproduction TCT results (</a:t>
            </a:r>
            <a:r>
              <a:rPr lang="en-GB" sz="1800" dirty="0" err="1"/>
              <a:t>V</a:t>
            </a:r>
            <a:r>
              <a:rPr lang="en-GB" sz="1800" baseline="-25000" dirty="0" err="1"/>
              <a:t>gl</a:t>
            </a:r>
            <a:r>
              <a:rPr lang="en-GB" sz="1800" dirty="0"/>
              <a:t> and Gain (100 V)) as a function of fluence</a:t>
            </a:r>
          </a:p>
          <a:p>
            <a:pPr lvl="1"/>
            <a:r>
              <a:rPr lang="en-GB" sz="1600" dirty="0">
                <a:solidFill>
                  <a:srgbClr val="1F88B0"/>
                </a:solidFill>
              </a:rPr>
              <a:t>29 IHEP-IME wafers, 5 USTC-IME wafers</a:t>
            </a:r>
          </a:p>
          <a:p>
            <a:pPr lvl="1"/>
            <a:r>
              <a:rPr lang="en-GB" sz="1600" dirty="0">
                <a:solidFill>
                  <a:srgbClr val="1F88B0"/>
                </a:solidFill>
              </a:rPr>
              <a:t>Results slightly different between two designs (Gain (100 V)) not very sensitive on fluence in USTC-IME)</a:t>
            </a:r>
          </a:p>
          <a:p>
            <a:r>
              <a:rPr lang="en-GB" sz="1800" dirty="0">
                <a:solidFill>
                  <a:schemeClr val="tx1"/>
                </a:solidFill>
              </a:rPr>
              <a:t>These results were correlated with </a:t>
            </a:r>
            <a:r>
              <a:rPr lang="en-GB" sz="1800" baseline="30000" dirty="0">
                <a:solidFill>
                  <a:schemeClr val="tx1"/>
                </a:solidFill>
              </a:rPr>
              <a:t>90</a:t>
            </a:r>
            <a:r>
              <a:rPr lang="en-GB" sz="1800" dirty="0">
                <a:solidFill>
                  <a:schemeClr val="tx1"/>
                </a:solidFill>
              </a:rPr>
              <a:t>Sr measurements to derive </a:t>
            </a:r>
            <a:r>
              <a:rPr lang="en-GB" sz="1800" b="1" dirty="0">
                <a:solidFill>
                  <a:schemeClr val="tx1"/>
                </a:solidFill>
              </a:rPr>
              <a:t>Acceptance Criteria</a:t>
            </a:r>
            <a:endParaRPr lang="sl-SI" sz="18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9E7B12-807F-404D-80D3-93EA62DB4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HGTD Sensor meeting: Irradiation Test report (production)</a:t>
            </a:r>
            <a:endParaRPr lang="LID4096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EC34973-4C67-4478-B776-5D97C947B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IT-QC: TCT results </a:t>
            </a:r>
            <a:r>
              <a:rPr lang="en-US" sz="4000" dirty="0"/>
              <a:t>(preproduction)</a:t>
            </a:r>
            <a:endParaRPr lang="sl-SI" sz="4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DDAADD-BE69-49C7-9377-84CC6559C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729" y="1279754"/>
            <a:ext cx="4680000" cy="32105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FC967D-3DC0-43F8-9211-B850BB367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255" y="1279754"/>
            <a:ext cx="4680000" cy="320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895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7B8BC2-3D92-4AE6-A480-9804EB688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HGTD Sensor meeting: Irradiation Test report (production)</a:t>
            </a:r>
            <a:endParaRPr lang="LID4096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5249C6F-6786-4DA4-BC3E-099CB71B2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Sr90 measurements</a:t>
            </a:r>
            <a:endParaRPr lang="en-S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74FE18-01CA-4353-8658-A7C71743C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003" y="1623515"/>
            <a:ext cx="5813263" cy="2775764"/>
          </a:xfrm>
          <a:prstGeom prst="rect">
            <a:avLst/>
          </a:prstGeom>
        </p:spPr>
      </p:pic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8F58E5B9-19E8-473F-9B9D-F909A2B3AEDE}"/>
              </a:ext>
            </a:extLst>
          </p:cNvPr>
          <p:cNvSpPr txBox="1">
            <a:spLocks/>
          </p:cNvSpPr>
          <p:nvPr/>
        </p:nvSpPr>
        <p:spPr>
          <a:xfrm>
            <a:off x="368630" y="1346200"/>
            <a:ext cx="6146470" cy="466724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Sr90 Charge collection/Time resolution measurement setup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482AC"/>
                </a:solidFill>
              </a:rPr>
              <a:t>Setup based on UCSC boards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482AC"/>
                </a:solidFill>
              </a:rPr>
              <a:t>Trigger on reference LGAD + PMT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DUT cooled to –30°C, not part of the trigger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Up to 2 measurements per day, relatively time consuming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 production will only be used for diagnostics of problematic wafers / occasional calibration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5000 events per setting, geometric acceptance 10 %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Deposited charge from 2 MeV beta electron is 20 % more than a MIP (conservative estimate)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10 % more ionization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10 % comes from more multiple scattering 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 wider charge cloud </a:t>
            </a:r>
            <a:r>
              <a:rPr lang="en-US" dirty="0">
                <a:solidFill>
                  <a:schemeClr val="tx1"/>
                </a:solidFill>
              </a:rPr>
              <a:t> less gain loss due to smaller E-field screening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b="1" dirty="0"/>
              <a:t>4 </a:t>
            </a:r>
            <a:r>
              <a:rPr lang="en-US" sz="1600" b="1" dirty="0" err="1"/>
              <a:t>fC</a:t>
            </a:r>
            <a:r>
              <a:rPr lang="en-US" sz="1600" b="1" dirty="0"/>
              <a:t> MIP specification corresponds to 5 </a:t>
            </a:r>
            <a:r>
              <a:rPr lang="en-US" sz="1600" b="1" dirty="0" err="1"/>
              <a:t>fC</a:t>
            </a:r>
            <a:r>
              <a:rPr lang="en-US" sz="1600" b="1" dirty="0"/>
              <a:t> charge in Sr90 measurements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986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B4698C6-F10D-4B0C-B9E9-57FD31795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075" y="1150111"/>
            <a:ext cx="4343405" cy="299679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2DFF8A-7EEC-43A1-8FD2-75205B864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HGTD Sensor meeting: Irradiation Test report (production)</a:t>
            </a:r>
            <a:endParaRPr lang="LID4096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0E52F33-4DF0-42FF-95F7-C6AEBDA4C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aseline="30000" dirty="0"/>
              <a:t>90</a:t>
            </a:r>
            <a:r>
              <a:rPr lang="en-US" sz="4000" dirty="0"/>
              <a:t>Sr charge collection results (preproduction)</a:t>
            </a:r>
            <a:endParaRPr lang="en-SI" sz="4000" dirty="0"/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363A690A-673D-4AEE-BB6C-DCED6F866212}"/>
              </a:ext>
            </a:extLst>
          </p:cNvPr>
          <p:cNvSpPr txBox="1">
            <a:spLocks/>
          </p:cNvSpPr>
          <p:nvPr/>
        </p:nvSpPr>
        <p:spPr>
          <a:xfrm>
            <a:off x="596024" y="4477388"/>
            <a:ext cx="11678088" cy="184670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2304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2304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2304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2304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Preproduction samples characterized also with </a:t>
            </a:r>
            <a:r>
              <a:rPr lang="en-US" sz="1600" baseline="30000" dirty="0"/>
              <a:t>90</a:t>
            </a:r>
            <a:r>
              <a:rPr lang="en-US" sz="1600" dirty="0"/>
              <a:t>Sr (MIP charge MPV and time resolution)</a:t>
            </a:r>
          </a:p>
          <a:p>
            <a:pPr lvl="1"/>
            <a:r>
              <a:rPr lang="en-US" sz="1400" dirty="0">
                <a:solidFill>
                  <a:srgbClr val="1F88B0"/>
                </a:solidFill>
              </a:rPr>
              <a:t>Beta electrons generate 20 % more charge than MIP, hence charge </a:t>
            </a:r>
            <a:r>
              <a:rPr lang="en-US" sz="1400" b="1" dirty="0">
                <a:solidFill>
                  <a:srgbClr val="1F88B0"/>
                </a:solidFill>
              </a:rPr>
              <a:t>threshold 5 </a:t>
            </a:r>
            <a:r>
              <a:rPr lang="en-US" sz="1400" b="1" dirty="0" err="1">
                <a:solidFill>
                  <a:srgbClr val="1F88B0"/>
                </a:solidFill>
              </a:rPr>
              <a:t>fC</a:t>
            </a:r>
            <a:endParaRPr lang="en-US" sz="1600" b="1" dirty="0"/>
          </a:p>
          <a:p>
            <a:r>
              <a:rPr lang="en-US" sz="1600" dirty="0"/>
              <a:t>Significant scattering of results at </a:t>
            </a:r>
            <a:r>
              <a:rPr lang="en-US" sz="1600" dirty="0" err="1"/>
              <a:t>EoL</a:t>
            </a:r>
            <a:r>
              <a:rPr lang="en-US" sz="1600" dirty="0"/>
              <a:t> fluence – wafer to wafer and fluence (10 %) variations </a:t>
            </a:r>
          </a:p>
          <a:p>
            <a:r>
              <a:rPr lang="en-US" sz="1600" dirty="0"/>
              <a:t>All samples after </a:t>
            </a:r>
            <a:r>
              <a:rPr lang="en-US" sz="1600" dirty="0" err="1"/>
              <a:t>EoL</a:t>
            </a:r>
            <a:r>
              <a:rPr lang="en-US" sz="1600" dirty="0"/>
              <a:t> fluence within the charge and time resolution specifications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6B81989-3288-43DB-B661-EB0948D1F9B1}"/>
              </a:ext>
            </a:extLst>
          </p:cNvPr>
          <p:cNvCxnSpPr>
            <a:cxnSpLocks/>
          </p:cNvCxnSpPr>
          <p:nvPr/>
        </p:nvCxnSpPr>
        <p:spPr>
          <a:xfrm>
            <a:off x="3709686" y="2896885"/>
            <a:ext cx="1717314" cy="0"/>
          </a:xfrm>
          <a:prstGeom prst="line">
            <a:avLst/>
          </a:prstGeom>
          <a:ln w="28575">
            <a:solidFill>
              <a:srgbClr val="FF2E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5F82B93D-9E5E-4D15-BA03-0086D06098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947" y="1193300"/>
            <a:ext cx="4343405" cy="2949533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E980C99-4AB3-40AF-9E2B-F0EF84B6E1A0}"/>
              </a:ext>
            </a:extLst>
          </p:cNvPr>
          <p:cNvCxnSpPr>
            <a:cxnSpLocks/>
          </p:cNvCxnSpPr>
          <p:nvPr/>
        </p:nvCxnSpPr>
        <p:spPr>
          <a:xfrm>
            <a:off x="7027762" y="1897604"/>
            <a:ext cx="3447327" cy="0"/>
          </a:xfrm>
          <a:prstGeom prst="line">
            <a:avLst/>
          </a:prstGeom>
          <a:ln w="28575">
            <a:solidFill>
              <a:srgbClr val="FF2E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AF09671-FC2F-4CEE-BDD6-1A238A4C5A53}"/>
              </a:ext>
            </a:extLst>
          </p:cNvPr>
          <p:cNvSpPr txBox="1"/>
          <p:nvPr/>
        </p:nvSpPr>
        <p:spPr>
          <a:xfrm>
            <a:off x="3955682" y="1712938"/>
            <a:ext cx="11961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 err="1"/>
              <a:t>V</a:t>
            </a:r>
            <a:r>
              <a:rPr lang="en-GB" sz="1600" baseline="-25000" dirty="0" err="1"/>
              <a:t>bias</a:t>
            </a:r>
            <a:r>
              <a:rPr lang="en-GB" sz="1600" dirty="0"/>
              <a:t> = 550 V</a:t>
            </a:r>
            <a:endParaRPr lang="sl-SI" sz="160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C638F5C-2C0F-4F96-BA11-FA20EBDDD33D}"/>
              </a:ext>
            </a:extLst>
          </p:cNvPr>
          <p:cNvCxnSpPr>
            <a:cxnSpLocks/>
          </p:cNvCxnSpPr>
          <p:nvPr/>
        </p:nvCxnSpPr>
        <p:spPr>
          <a:xfrm>
            <a:off x="1628172" y="2896885"/>
            <a:ext cx="403185" cy="0"/>
          </a:xfrm>
          <a:prstGeom prst="line">
            <a:avLst/>
          </a:prstGeom>
          <a:ln w="28575">
            <a:solidFill>
              <a:srgbClr val="FF2E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0650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5A45759-F8AC-4ABD-8673-DDF56BAE3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B229D6-CEB2-4872-A4BC-EB9D745E3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HGTD Sensor meeting: Irradiation Test report (production)</a:t>
            </a:r>
            <a:endParaRPr lang="LID4096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71C1995-8A2B-47C3-8427-B022E6A3B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29"/>
          <a:stretch/>
        </p:blipFill>
        <p:spPr bwMode="auto">
          <a:xfrm>
            <a:off x="291913" y="644135"/>
            <a:ext cx="10645580" cy="4860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968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FF2BDB-1FC0-4559-9B6B-0FCC91AE3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HGTD Sensor meeting: Irradiation Test report (production)</a:t>
            </a:r>
            <a:endParaRPr lang="LID4096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0F6DC33-1EB9-4878-B86C-A65A01061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IHEP-IME</a:t>
            </a:r>
            <a:endParaRPr lang="en-SI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B814A1D-700E-45DA-AECA-5DE24F68CE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5576669"/>
              </p:ext>
            </p:extLst>
          </p:nvPr>
        </p:nvGraphicFramePr>
        <p:xfrm>
          <a:off x="2136000" y="1303866"/>
          <a:ext cx="7920000" cy="220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000">
                  <a:extLst>
                    <a:ext uri="{9D8B030D-6E8A-4147-A177-3AD203B41FA5}">
                      <a16:colId xmlns:a16="http://schemas.microsoft.com/office/drawing/2014/main" val="4116087125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1038107136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2344000217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6844774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Previous status</a:t>
                      </a:r>
                      <a:endParaRPr lang="sl-SI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Change</a:t>
                      </a:r>
                      <a:endParaRPr lang="sl-SI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New status</a:t>
                      </a:r>
                      <a:endParaRPr lang="sl-SI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7117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Wafers received</a:t>
                      </a:r>
                      <a:endParaRPr lang="sl-S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6669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Wafers irradiated</a:t>
                      </a:r>
                      <a:endParaRPr lang="sl-S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3482314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r>
                        <a:rPr lang="en-US" b="1" dirty="0"/>
                        <a:t>Wafers tested</a:t>
                      </a:r>
                      <a:endParaRPr lang="sl-S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9747403"/>
                  </a:ext>
                </a:extLst>
              </a:tr>
              <a:tr h="242147">
                <a:tc>
                  <a:txBody>
                    <a:bodyPr/>
                    <a:lstStyle/>
                    <a:p>
                      <a:r>
                        <a:rPr lang="en-US" b="1" dirty="0"/>
                        <a:t>Wafers accepted</a:t>
                      </a:r>
                      <a:endParaRPr lang="sl-SI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300497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r>
                        <a:rPr lang="en-US" b="1" dirty="0"/>
                        <a:t>Wafers rejected</a:t>
                      </a:r>
                      <a:endParaRPr lang="sl-SI" b="1" dirty="0"/>
                    </a:p>
                  </a:txBody>
                  <a:tcPr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dirty="0"/>
                    </a:p>
                  </a:txBody>
                  <a:tcPr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dirty="0"/>
                    </a:p>
                  </a:txBody>
                  <a:tcPr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dirty="0"/>
                    </a:p>
                  </a:txBody>
                  <a:tcPr>
                    <a:solidFill>
                      <a:srgbClr val="FF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377659"/>
                  </a:ext>
                </a:extLst>
              </a:tr>
            </a:tbl>
          </a:graphicData>
        </a:graphic>
      </p:graphicFrame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38252AE-C8B1-4F01-B44D-F0F1BA9C8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4146550"/>
            <a:ext cx="10058400" cy="1870216"/>
          </a:xfrm>
        </p:spPr>
        <p:txBody>
          <a:bodyPr/>
          <a:lstStyle/>
          <a:p>
            <a:r>
              <a:rPr lang="en-US" dirty="0"/>
              <a:t>Received IHEP QCTS from production pilot batch !</a:t>
            </a:r>
          </a:p>
          <a:p>
            <a:pPr lvl="1"/>
            <a:r>
              <a:rPr lang="en-US" dirty="0"/>
              <a:t>Batch no. 4</a:t>
            </a:r>
          </a:p>
          <a:p>
            <a:r>
              <a:rPr lang="en-US" dirty="0"/>
              <a:t>Example QCTS ATLAS ID (wafer 2, die 5):</a:t>
            </a:r>
          </a:p>
          <a:p>
            <a:pPr lvl="1"/>
            <a:r>
              <a:rPr lang="sl-SI" sz="1600" b="1" i="0" dirty="0">
                <a:effectLst/>
                <a:latin typeface="Arial" panose="020B0604020202020204" pitchFamily="34" charset="0"/>
              </a:rPr>
              <a:t>20WS2104000205</a:t>
            </a:r>
            <a:endParaRPr lang="en-US" sz="1600" b="1" i="0" dirty="0">
              <a:effectLst/>
              <a:latin typeface="Arial" panose="020B0604020202020204" pitchFamily="34" charset="0"/>
            </a:endParaRPr>
          </a:p>
          <a:p>
            <a:pPr lvl="1"/>
            <a:r>
              <a:rPr lang="en-US" sz="1600" dirty="0">
                <a:latin typeface="Arial" panose="020B0604020202020204" pitchFamily="34" charset="0"/>
              </a:rPr>
              <a:t>ATLAS ID generation tool in </a:t>
            </a:r>
            <a:r>
              <a:rPr lang="en-US" sz="1600" dirty="0">
                <a:latin typeface="Arial" panose="020B0604020202020204" pitchFamily="34" charset="0"/>
                <a:hlinkClick r:id="rId2"/>
              </a:rPr>
              <a:t>internal database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86893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FF2BDB-1FC0-4559-9B6B-0FCC91AE3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HGTD Sensor meeting: Irradiation Test report (production)</a:t>
            </a:r>
            <a:endParaRPr lang="LID4096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0F6DC33-1EB9-4878-B86C-A65A01061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USTC-IME</a:t>
            </a:r>
            <a:endParaRPr lang="en-SI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B814A1D-700E-45DA-AECA-5DE24F68CE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193067"/>
              </p:ext>
            </p:extLst>
          </p:nvPr>
        </p:nvGraphicFramePr>
        <p:xfrm>
          <a:off x="2136000" y="1303866"/>
          <a:ext cx="7920000" cy="220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000">
                  <a:extLst>
                    <a:ext uri="{9D8B030D-6E8A-4147-A177-3AD203B41FA5}">
                      <a16:colId xmlns:a16="http://schemas.microsoft.com/office/drawing/2014/main" val="4116087125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1038107136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2344000217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6844774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Previous status</a:t>
                      </a:r>
                      <a:endParaRPr lang="sl-SI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Change</a:t>
                      </a:r>
                      <a:endParaRPr lang="sl-SI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New status</a:t>
                      </a:r>
                      <a:endParaRPr lang="sl-SI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7117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Wafers received</a:t>
                      </a:r>
                      <a:endParaRPr lang="sl-S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6669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Wafers irradiated</a:t>
                      </a:r>
                      <a:endParaRPr lang="sl-S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3482314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r>
                        <a:rPr lang="en-US" b="1" dirty="0"/>
                        <a:t>Wafers tested</a:t>
                      </a:r>
                      <a:endParaRPr lang="sl-S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9747403"/>
                  </a:ext>
                </a:extLst>
              </a:tr>
              <a:tr h="242147">
                <a:tc>
                  <a:txBody>
                    <a:bodyPr/>
                    <a:lstStyle/>
                    <a:p>
                      <a:r>
                        <a:rPr lang="en-US" b="1" dirty="0"/>
                        <a:t>Wafers accepted</a:t>
                      </a:r>
                      <a:endParaRPr lang="sl-SI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300497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r>
                        <a:rPr lang="en-US" b="1" dirty="0"/>
                        <a:t>Wafers rejected</a:t>
                      </a:r>
                      <a:endParaRPr lang="sl-SI" b="1" dirty="0"/>
                    </a:p>
                  </a:txBody>
                  <a:tcPr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dirty="0"/>
                    </a:p>
                  </a:txBody>
                  <a:tcPr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dirty="0"/>
                    </a:p>
                  </a:txBody>
                  <a:tcPr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dirty="0"/>
                    </a:p>
                  </a:txBody>
                  <a:tcPr>
                    <a:solidFill>
                      <a:srgbClr val="FF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377659"/>
                  </a:ext>
                </a:extLst>
              </a:tr>
            </a:tbl>
          </a:graphicData>
        </a:graphic>
      </p:graphicFrame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38252AE-C8B1-4F01-B44D-F0F1BA9C8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4146550"/>
            <a:ext cx="10058400" cy="1870216"/>
          </a:xfrm>
        </p:spPr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36993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830EA8E-A346-4A33-8BB3-BC24AFA7D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3769" y="2354071"/>
            <a:ext cx="5527074" cy="1450757"/>
          </a:xfrm>
        </p:spPr>
        <p:txBody>
          <a:bodyPr/>
          <a:lstStyle/>
          <a:p>
            <a:r>
              <a:rPr lang="en-US" dirty="0"/>
              <a:t>BACKUP</a:t>
            </a:r>
            <a:endParaRPr lang="en-S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00E713-273A-40E7-BAB4-EFAF619B7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HGTD Sensor meeting: Irradiation Test report (production)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16188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66A28F-343E-49E8-B5C1-365BB736E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HGTD Sensor meeting: Irradiation Test report (production)</a:t>
            </a:r>
            <a:endParaRPr lang="LID4096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6762107-838B-4FA3-8BC2-3ADAE9C5C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Wafer Acceptance/Rejection process</a:t>
            </a:r>
            <a:endParaRPr lang="en-SI" sz="40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E39035B-347F-4F47-B403-E7B3038FD5BF}"/>
              </a:ext>
            </a:extLst>
          </p:cNvPr>
          <p:cNvSpPr/>
          <p:nvPr/>
        </p:nvSpPr>
        <p:spPr>
          <a:xfrm>
            <a:off x="6359612" y="1331887"/>
            <a:ext cx="1556951" cy="692807"/>
          </a:xfrm>
          <a:prstGeom prst="roundRect">
            <a:avLst/>
          </a:prstGeom>
          <a:solidFill>
            <a:srgbClr val="BFBFB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Acceptance Criteria</a:t>
            </a:r>
            <a:endParaRPr lang="en-SI" sz="1600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D0A76A7-D8E4-4F06-9696-5EF97D09F82B}"/>
              </a:ext>
            </a:extLst>
          </p:cNvPr>
          <p:cNvSpPr/>
          <p:nvPr/>
        </p:nvSpPr>
        <p:spPr>
          <a:xfrm>
            <a:off x="145467" y="2208990"/>
            <a:ext cx="1970542" cy="113746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3 QCTS neutron irradiated to 2.5e15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dies 10, 31, 48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A33F2A5-AF01-4FD7-9892-A98FEF04B5A2}"/>
              </a:ext>
            </a:extLst>
          </p:cNvPr>
          <p:cNvSpPr/>
          <p:nvPr/>
        </p:nvSpPr>
        <p:spPr>
          <a:xfrm>
            <a:off x="2532928" y="2290069"/>
            <a:ext cx="1217153" cy="8266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TCT-IT sample 1 (die 31)</a:t>
            </a:r>
            <a:endParaRPr lang="en-SI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08DCD62-B412-4DC2-BDC5-6DC2C5DE1A66}"/>
              </a:ext>
            </a:extLst>
          </p:cNvPr>
          <p:cNvSpPr/>
          <p:nvPr/>
        </p:nvSpPr>
        <p:spPr>
          <a:xfrm>
            <a:off x="4122332" y="2483627"/>
            <a:ext cx="365125" cy="365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?</a:t>
            </a:r>
            <a:endParaRPr lang="en-SI" b="1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80C02D4-AF91-41B7-8DDF-3B182D6F50C3}"/>
              </a:ext>
            </a:extLst>
          </p:cNvPr>
          <p:cNvCxnSpPr>
            <a:cxnSpLocks/>
            <a:stCxn id="13" idx="6"/>
          </p:cNvCxnSpPr>
          <p:nvPr/>
        </p:nvCxnSpPr>
        <p:spPr>
          <a:xfrm>
            <a:off x="4487457" y="2666190"/>
            <a:ext cx="536488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69EA1CB-35A0-4963-B80A-2CA79B8CDBF0}"/>
              </a:ext>
            </a:extLst>
          </p:cNvPr>
          <p:cNvSpPr txBox="1"/>
          <p:nvPr/>
        </p:nvSpPr>
        <p:spPr>
          <a:xfrm>
            <a:off x="4304894" y="3036410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OK</a:t>
            </a:r>
            <a:endParaRPr lang="en-SI" dirty="0">
              <a:solidFill>
                <a:srgbClr val="00B05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A8BA704-CB90-4841-9426-DE1DED8A8439}"/>
              </a:ext>
            </a:extLst>
          </p:cNvPr>
          <p:cNvSpPr txBox="1"/>
          <p:nvPr/>
        </p:nvSpPr>
        <p:spPr>
          <a:xfrm>
            <a:off x="4393846" y="2295968"/>
            <a:ext cx="7857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Not OK</a:t>
            </a:r>
            <a:endParaRPr lang="en-SI" sz="1600" dirty="0">
              <a:solidFill>
                <a:srgbClr val="C00000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4DE5DD2-096D-40EB-A803-482D9AF59EB7}"/>
              </a:ext>
            </a:extLst>
          </p:cNvPr>
          <p:cNvSpPr/>
          <p:nvPr/>
        </p:nvSpPr>
        <p:spPr>
          <a:xfrm>
            <a:off x="5137154" y="2329127"/>
            <a:ext cx="1581813" cy="744648"/>
          </a:xfrm>
          <a:prstGeom prst="roundRect">
            <a:avLst/>
          </a:prstGeom>
          <a:solidFill>
            <a:srgbClr val="C8C800"/>
          </a:solidFill>
          <a:ln>
            <a:solidFill>
              <a:srgbClr val="66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TCT-IT + Sr90 sample 2</a:t>
            </a:r>
            <a:endParaRPr lang="en-SI" dirty="0">
              <a:solidFill>
                <a:schemeClr val="tx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3A9DF1F-B930-4838-A7DD-B86BDB88ABE9}"/>
              </a:ext>
            </a:extLst>
          </p:cNvPr>
          <p:cNvSpPr/>
          <p:nvPr/>
        </p:nvSpPr>
        <p:spPr>
          <a:xfrm>
            <a:off x="6953323" y="2483626"/>
            <a:ext cx="365125" cy="365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?</a:t>
            </a:r>
            <a:endParaRPr lang="en-SI" b="1" dirty="0">
              <a:solidFill>
                <a:schemeClr val="tx1"/>
              </a:solidFill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AFC8F70-3A4B-40B7-BA8A-74C5E2C9056B}"/>
              </a:ext>
            </a:extLst>
          </p:cNvPr>
          <p:cNvCxnSpPr>
            <a:cxnSpLocks/>
            <a:stCxn id="24" idx="4"/>
          </p:cNvCxnSpPr>
          <p:nvPr/>
        </p:nvCxnSpPr>
        <p:spPr>
          <a:xfrm>
            <a:off x="7135886" y="2848751"/>
            <a:ext cx="16172" cy="142251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D648061-A7D6-4558-810D-814896A20BBA}"/>
              </a:ext>
            </a:extLst>
          </p:cNvPr>
          <p:cNvCxnSpPr>
            <a:cxnSpLocks/>
            <a:stCxn id="24" idx="6"/>
            <a:endCxn id="29" idx="1"/>
          </p:cNvCxnSpPr>
          <p:nvPr/>
        </p:nvCxnSpPr>
        <p:spPr>
          <a:xfrm>
            <a:off x="7318448" y="2666189"/>
            <a:ext cx="1400705" cy="386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A406AB38-BCA5-47A6-BF4C-489C3D4F5930}"/>
              </a:ext>
            </a:extLst>
          </p:cNvPr>
          <p:cNvSpPr txBox="1"/>
          <p:nvPr/>
        </p:nvSpPr>
        <p:spPr>
          <a:xfrm>
            <a:off x="7127514" y="3423654"/>
            <a:ext cx="103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(All pass)</a:t>
            </a:r>
          </a:p>
          <a:p>
            <a:r>
              <a:rPr lang="en-US" dirty="0">
                <a:solidFill>
                  <a:srgbClr val="00B050"/>
                </a:solidFill>
              </a:rPr>
              <a:t>OK</a:t>
            </a:r>
            <a:endParaRPr lang="en-SI" dirty="0">
              <a:solidFill>
                <a:srgbClr val="00B05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3885E55-7163-4297-9418-086A1ED9F4AD}"/>
              </a:ext>
            </a:extLst>
          </p:cNvPr>
          <p:cNvSpPr txBox="1"/>
          <p:nvPr/>
        </p:nvSpPr>
        <p:spPr>
          <a:xfrm>
            <a:off x="7198046" y="2674591"/>
            <a:ext cx="1641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Sample 1 Not OK</a:t>
            </a:r>
          </a:p>
          <a:p>
            <a:r>
              <a:rPr lang="en-US" sz="1600" dirty="0">
                <a:solidFill>
                  <a:srgbClr val="C00000"/>
                </a:solidFill>
              </a:rPr>
              <a:t>Sample 2 OK</a:t>
            </a:r>
            <a:endParaRPr lang="en-SI" sz="1600" dirty="0">
              <a:solidFill>
                <a:srgbClr val="C00000"/>
              </a:solidFill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D9960AF1-4CD0-42C0-9809-645AD39EB947}"/>
              </a:ext>
            </a:extLst>
          </p:cNvPr>
          <p:cNvSpPr/>
          <p:nvPr/>
        </p:nvSpPr>
        <p:spPr>
          <a:xfrm>
            <a:off x="8719153" y="2297732"/>
            <a:ext cx="1471863" cy="744648"/>
          </a:xfrm>
          <a:prstGeom prst="roundRect">
            <a:avLst/>
          </a:prstGeom>
          <a:solidFill>
            <a:srgbClr val="DF91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TCT-IT + Sr90 sample 3</a:t>
            </a:r>
            <a:endParaRPr lang="en-SI" dirty="0">
              <a:solidFill>
                <a:schemeClr val="tx1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8431EBD-D5BA-4BA9-BF0F-31F44784B895}"/>
              </a:ext>
            </a:extLst>
          </p:cNvPr>
          <p:cNvSpPr/>
          <p:nvPr/>
        </p:nvSpPr>
        <p:spPr>
          <a:xfrm>
            <a:off x="10398060" y="2483626"/>
            <a:ext cx="365125" cy="365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  <a:endParaRPr lang="en-SI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8FF7D56-7802-4FC4-A980-F2305042E1D4}"/>
              </a:ext>
            </a:extLst>
          </p:cNvPr>
          <p:cNvSpPr txBox="1"/>
          <p:nvPr/>
        </p:nvSpPr>
        <p:spPr>
          <a:xfrm>
            <a:off x="10593942" y="3116691"/>
            <a:ext cx="1130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(All pass)</a:t>
            </a:r>
          </a:p>
          <a:p>
            <a:r>
              <a:rPr lang="en-US" dirty="0">
                <a:solidFill>
                  <a:srgbClr val="00B050"/>
                </a:solidFill>
              </a:rPr>
              <a:t>OK</a:t>
            </a:r>
            <a:endParaRPr lang="en-SI" dirty="0">
              <a:solidFill>
                <a:srgbClr val="00B05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8865E58-26ED-4E2F-A9A5-D10E8CFA6D0B}"/>
              </a:ext>
            </a:extLst>
          </p:cNvPr>
          <p:cNvSpPr txBox="1"/>
          <p:nvPr/>
        </p:nvSpPr>
        <p:spPr>
          <a:xfrm>
            <a:off x="10720962" y="2295968"/>
            <a:ext cx="7857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Not OK</a:t>
            </a:r>
            <a:endParaRPr lang="en-SI" sz="1600" dirty="0">
              <a:solidFill>
                <a:srgbClr val="C00000"/>
              </a:solidFill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BDFB368B-53DA-47FD-9FA0-37B86B523874}"/>
              </a:ext>
            </a:extLst>
          </p:cNvPr>
          <p:cNvSpPr/>
          <p:nvPr/>
        </p:nvSpPr>
        <p:spPr>
          <a:xfrm>
            <a:off x="3519683" y="4458921"/>
            <a:ext cx="7264750" cy="74464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Wafer accepted</a:t>
            </a:r>
            <a:endParaRPr lang="en-SI" dirty="0">
              <a:solidFill>
                <a:schemeClr val="tx1"/>
              </a:solidFill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58C924A2-0CDE-4BA1-A32E-F120C6D48DB4}"/>
              </a:ext>
            </a:extLst>
          </p:cNvPr>
          <p:cNvSpPr/>
          <p:nvPr/>
        </p:nvSpPr>
        <p:spPr>
          <a:xfrm>
            <a:off x="5137154" y="3172977"/>
            <a:ext cx="1581813" cy="6492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Sr90 sample 1</a:t>
            </a:r>
            <a:endParaRPr lang="en-SI" dirty="0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E852627-C3EB-464D-89CC-5EB1868DD584}"/>
              </a:ext>
            </a:extLst>
          </p:cNvPr>
          <p:cNvCxnSpPr>
            <a:cxnSpLocks/>
          </p:cNvCxnSpPr>
          <p:nvPr/>
        </p:nvCxnSpPr>
        <p:spPr>
          <a:xfrm>
            <a:off x="4304895" y="2819849"/>
            <a:ext cx="16172" cy="142251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AA82B29-B035-45F6-8C1C-348AFC55E3E0}"/>
              </a:ext>
            </a:extLst>
          </p:cNvPr>
          <p:cNvCxnSpPr>
            <a:cxnSpLocks/>
          </p:cNvCxnSpPr>
          <p:nvPr/>
        </p:nvCxnSpPr>
        <p:spPr>
          <a:xfrm>
            <a:off x="10561155" y="2786356"/>
            <a:ext cx="16172" cy="142251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3AC092A-67E6-4A7B-9EFF-03F058ADB7BD}"/>
              </a:ext>
            </a:extLst>
          </p:cNvPr>
          <p:cNvSpPr/>
          <p:nvPr/>
        </p:nvSpPr>
        <p:spPr>
          <a:xfrm>
            <a:off x="10885411" y="1501117"/>
            <a:ext cx="1161122" cy="744648"/>
          </a:xfrm>
          <a:prstGeom prst="roundRect">
            <a:avLst/>
          </a:prstGeom>
          <a:solidFill>
            <a:srgbClr val="FFCDC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Wafer rejected</a:t>
            </a:r>
            <a:endParaRPr lang="en-SI" dirty="0">
              <a:solidFill>
                <a:schemeClr val="tx1"/>
              </a:solidFill>
            </a:endParaRPr>
          </a:p>
        </p:txBody>
      </p:sp>
      <p:cxnSp>
        <p:nvCxnSpPr>
          <p:cNvPr id="45" name="Connector: Elbow 44">
            <a:extLst>
              <a:ext uri="{FF2B5EF4-FFF2-40B4-BE49-F238E27FC236}">
                <a16:creationId xmlns:a16="http://schemas.microsoft.com/office/drawing/2014/main" id="{FC87BBAE-5346-412E-8544-63CF0D9397D8}"/>
              </a:ext>
            </a:extLst>
          </p:cNvPr>
          <p:cNvCxnSpPr>
            <a:cxnSpLocks/>
            <a:stCxn id="9" idx="3"/>
            <a:endCxn id="32" idx="0"/>
          </p:cNvCxnSpPr>
          <p:nvPr/>
        </p:nvCxnSpPr>
        <p:spPr>
          <a:xfrm>
            <a:off x="7916563" y="1678291"/>
            <a:ext cx="2664060" cy="805335"/>
          </a:xfrm>
          <a:prstGeom prst="bentConnector2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or: Elbow 46">
            <a:extLst>
              <a:ext uri="{FF2B5EF4-FFF2-40B4-BE49-F238E27FC236}">
                <a16:creationId xmlns:a16="http://schemas.microsoft.com/office/drawing/2014/main" id="{BED46025-228C-40D8-AAD0-510F0BC8EB48}"/>
              </a:ext>
            </a:extLst>
          </p:cNvPr>
          <p:cNvCxnSpPr>
            <a:cxnSpLocks/>
            <a:stCxn id="9" idx="1"/>
            <a:endCxn id="13" idx="0"/>
          </p:cNvCxnSpPr>
          <p:nvPr/>
        </p:nvCxnSpPr>
        <p:spPr>
          <a:xfrm rot="10800000" flipV="1">
            <a:off x="4304896" y="1678291"/>
            <a:ext cx="2054717" cy="805336"/>
          </a:xfrm>
          <a:prstGeom prst="bentConnector2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or: Elbow 48">
            <a:extLst>
              <a:ext uri="{FF2B5EF4-FFF2-40B4-BE49-F238E27FC236}">
                <a16:creationId xmlns:a16="http://schemas.microsoft.com/office/drawing/2014/main" id="{C9328686-BAF3-409C-B720-766E9D8D787C}"/>
              </a:ext>
            </a:extLst>
          </p:cNvPr>
          <p:cNvCxnSpPr>
            <a:cxnSpLocks/>
            <a:stCxn id="9" idx="2"/>
            <a:endCxn id="24" idx="0"/>
          </p:cNvCxnSpPr>
          <p:nvPr/>
        </p:nvCxnSpPr>
        <p:spPr>
          <a:xfrm rot="5400000">
            <a:off x="6907521" y="2253059"/>
            <a:ext cx="458932" cy="2202"/>
          </a:xfrm>
          <a:prstGeom prst="bentConnector3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AC7B2F23-A708-4E6A-A4A8-43C23959386D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>
          <a:xfrm flipV="1">
            <a:off x="2116009" y="2703380"/>
            <a:ext cx="416919" cy="74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61F2FFDF-77CA-4591-B6DC-3EBE0755F546}"/>
              </a:ext>
            </a:extLst>
          </p:cNvPr>
          <p:cNvCxnSpPr>
            <a:cxnSpLocks/>
            <a:stCxn id="11" idx="3"/>
            <a:endCxn id="13" idx="2"/>
          </p:cNvCxnSpPr>
          <p:nvPr/>
        </p:nvCxnSpPr>
        <p:spPr>
          <a:xfrm flipV="1">
            <a:off x="3750081" y="2666190"/>
            <a:ext cx="372251" cy="371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3DD8E1F6-2132-411F-93F1-5544EDC1FCCC}"/>
              </a:ext>
            </a:extLst>
          </p:cNvPr>
          <p:cNvCxnSpPr>
            <a:cxnSpLocks/>
            <a:stCxn id="23" idx="3"/>
            <a:endCxn id="24" idx="2"/>
          </p:cNvCxnSpPr>
          <p:nvPr/>
        </p:nvCxnSpPr>
        <p:spPr>
          <a:xfrm flipV="1">
            <a:off x="6718967" y="2666189"/>
            <a:ext cx="234356" cy="352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693FFF46-16F4-4A39-834C-AD2BFB483E15}"/>
              </a:ext>
            </a:extLst>
          </p:cNvPr>
          <p:cNvCxnSpPr>
            <a:cxnSpLocks/>
            <a:stCxn id="29" idx="3"/>
            <a:endCxn id="32" idx="2"/>
          </p:cNvCxnSpPr>
          <p:nvPr/>
        </p:nvCxnSpPr>
        <p:spPr>
          <a:xfrm flipV="1">
            <a:off x="10191016" y="2666189"/>
            <a:ext cx="207044" cy="38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or: Elbow 61">
            <a:extLst>
              <a:ext uri="{FF2B5EF4-FFF2-40B4-BE49-F238E27FC236}">
                <a16:creationId xmlns:a16="http://schemas.microsoft.com/office/drawing/2014/main" id="{FD5FD793-CD8F-42E8-92FE-BE3DD1FA671A}"/>
              </a:ext>
            </a:extLst>
          </p:cNvPr>
          <p:cNvCxnSpPr>
            <a:cxnSpLocks/>
            <a:stCxn id="38" idx="3"/>
            <a:endCxn id="24" idx="3"/>
          </p:cNvCxnSpPr>
          <p:nvPr/>
        </p:nvCxnSpPr>
        <p:spPr>
          <a:xfrm flipV="1">
            <a:off x="6718967" y="2795280"/>
            <a:ext cx="287827" cy="70233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25BEBADB-EB24-4349-A60D-1EEFEE7E7C17}"/>
              </a:ext>
            </a:extLst>
          </p:cNvPr>
          <p:cNvSpPr/>
          <p:nvPr/>
        </p:nvSpPr>
        <p:spPr>
          <a:xfrm>
            <a:off x="98629" y="4111339"/>
            <a:ext cx="3127410" cy="12690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u="sng" dirty="0">
                <a:solidFill>
                  <a:schemeClr val="tx1"/>
                </a:solidFill>
              </a:rPr>
              <a:t>Acceptance Criteria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err="1">
                <a:solidFill>
                  <a:schemeClr val="tx1"/>
                </a:solidFill>
              </a:rPr>
              <a:t>V</a:t>
            </a:r>
            <a:r>
              <a:rPr lang="en-US" sz="1600" b="1" baseline="-25000" dirty="0" err="1">
                <a:solidFill>
                  <a:schemeClr val="tx1"/>
                </a:solidFill>
              </a:rPr>
              <a:t>gl</a:t>
            </a:r>
            <a:r>
              <a:rPr lang="en-US" sz="1600" b="1" dirty="0">
                <a:solidFill>
                  <a:schemeClr val="tx1"/>
                </a:solidFill>
              </a:rPr>
              <a:t> &gt; 16.6/16.9 V (USTC/IHEP)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Gain (100 V) &gt; 2.7 (IHEP only)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err="1">
                <a:solidFill>
                  <a:schemeClr val="tx1"/>
                </a:solidFill>
              </a:rPr>
              <a:t>Interpad</a:t>
            </a:r>
            <a:r>
              <a:rPr lang="en-US" sz="1600" b="1" dirty="0">
                <a:solidFill>
                  <a:schemeClr val="tx1"/>
                </a:solidFill>
              </a:rPr>
              <a:t> distance &lt; 100 um</a:t>
            </a:r>
          </a:p>
        </p:txBody>
      </p:sp>
      <p:cxnSp>
        <p:nvCxnSpPr>
          <p:cNvPr id="50" name="Connector: Elbow 49">
            <a:extLst>
              <a:ext uri="{FF2B5EF4-FFF2-40B4-BE49-F238E27FC236}">
                <a16:creationId xmlns:a16="http://schemas.microsoft.com/office/drawing/2014/main" id="{FDCAB377-E5EB-4048-B494-6ACCC356F8D6}"/>
              </a:ext>
            </a:extLst>
          </p:cNvPr>
          <p:cNvCxnSpPr>
            <a:stCxn id="32" idx="6"/>
            <a:endCxn id="43" idx="2"/>
          </p:cNvCxnSpPr>
          <p:nvPr/>
        </p:nvCxnSpPr>
        <p:spPr>
          <a:xfrm flipV="1">
            <a:off x="10763185" y="2245765"/>
            <a:ext cx="702787" cy="420424"/>
          </a:xfrm>
          <a:prstGeom prst="bentConnector2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or: Elbow 58">
            <a:extLst>
              <a:ext uri="{FF2B5EF4-FFF2-40B4-BE49-F238E27FC236}">
                <a16:creationId xmlns:a16="http://schemas.microsoft.com/office/drawing/2014/main" id="{9843BD1E-4DF0-4D8C-B96A-B8DC77FAA266}"/>
              </a:ext>
            </a:extLst>
          </p:cNvPr>
          <p:cNvCxnSpPr>
            <a:cxnSpLocks/>
            <a:endCxn id="43" idx="1"/>
          </p:cNvCxnSpPr>
          <p:nvPr/>
        </p:nvCxnSpPr>
        <p:spPr>
          <a:xfrm flipV="1">
            <a:off x="7336002" y="1873441"/>
            <a:ext cx="3549409" cy="689932"/>
          </a:xfrm>
          <a:prstGeom prst="bentConnector3">
            <a:avLst>
              <a:gd name="adj1" fmla="val 28384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03C5C342-3BCC-42C3-B08D-E9F0F590292B}"/>
              </a:ext>
            </a:extLst>
          </p:cNvPr>
          <p:cNvSpPr txBox="1"/>
          <p:nvPr/>
        </p:nvSpPr>
        <p:spPr>
          <a:xfrm>
            <a:off x="8493316" y="1566983"/>
            <a:ext cx="16415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Multiple fails</a:t>
            </a:r>
            <a:endParaRPr lang="en-SI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509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7604BE-EF78-4297-95AC-B0C886B23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HGTD Sensor meeting: Irradiation Test report (production)</a:t>
            </a:r>
            <a:endParaRPr lang="LID4096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3E81EFB-8650-4F6A-AAB9-B01919896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Sensor IT specifications</a:t>
            </a:r>
            <a:endParaRPr lang="en-S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272C59-9AEC-4A4B-A983-B69BD0D97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049" y="1503200"/>
            <a:ext cx="6319070" cy="34307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95F1235-0592-428C-A74D-BC7D271977D5}"/>
              </a:ext>
            </a:extLst>
          </p:cNvPr>
          <p:cNvSpPr/>
          <p:nvPr/>
        </p:nvSpPr>
        <p:spPr>
          <a:xfrm>
            <a:off x="1083043" y="2336800"/>
            <a:ext cx="5921008" cy="23494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F9F71FC-1A8E-4768-85A4-F57B93A18D6E}"/>
              </a:ext>
            </a:extLst>
          </p:cNvPr>
          <p:cNvSpPr/>
          <p:nvPr/>
        </p:nvSpPr>
        <p:spPr>
          <a:xfrm>
            <a:off x="1083043" y="3054350"/>
            <a:ext cx="5921008" cy="23494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B1E39A-D6E0-49CA-AB81-EEC3BBEB62FB}"/>
              </a:ext>
            </a:extLst>
          </p:cNvPr>
          <p:cNvSpPr txBox="1"/>
          <p:nvPr/>
        </p:nvSpPr>
        <p:spPr>
          <a:xfrm>
            <a:off x="7848600" y="2054164"/>
            <a:ext cx="2413609" cy="80021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Wafer Irradiation Tests</a:t>
            </a:r>
          </a:p>
          <a:p>
            <a:r>
              <a:rPr lang="en-US" sz="1400" dirty="0"/>
              <a:t>for each production wafer</a:t>
            </a:r>
          </a:p>
          <a:p>
            <a:r>
              <a:rPr lang="en-US" sz="1400" dirty="0"/>
              <a:t>TCT (+ </a:t>
            </a:r>
            <a:r>
              <a:rPr lang="en-US" sz="1400" baseline="30000" dirty="0"/>
              <a:t>90</a:t>
            </a:r>
            <a:r>
              <a:rPr lang="en-US" sz="1400" dirty="0"/>
              <a:t>Sr for additional tests)</a:t>
            </a:r>
            <a:endParaRPr lang="en-SI" sz="1400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6CCE0F4-EE69-4431-977C-D2DC55A1223E}"/>
              </a:ext>
            </a:extLst>
          </p:cNvPr>
          <p:cNvCxnSpPr>
            <a:stCxn id="12" idx="3"/>
            <a:endCxn id="16" idx="1"/>
          </p:cNvCxnSpPr>
          <p:nvPr/>
        </p:nvCxnSpPr>
        <p:spPr>
          <a:xfrm flipV="1">
            <a:off x="7004051" y="2454274"/>
            <a:ext cx="844549" cy="7175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01DFA2A-BC52-450B-A698-195BBA6E3F91}"/>
              </a:ext>
            </a:extLst>
          </p:cNvPr>
          <p:cNvCxnSpPr>
            <a:cxnSpLocks/>
            <a:endCxn id="16" idx="1"/>
          </p:cNvCxnSpPr>
          <p:nvPr/>
        </p:nvCxnSpPr>
        <p:spPr>
          <a:xfrm>
            <a:off x="7049879" y="2454273"/>
            <a:ext cx="79872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547AEE74-3A3E-4C8D-B9EB-F9C6EE0777F3}"/>
              </a:ext>
            </a:extLst>
          </p:cNvPr>
          <p:cNvSpPr txBox="1"/>
          <p:nvPr/>
        </p:nvSpPr>
        <p:spPr>
          <a:xfrm>
            <a:off x="7848600" y="3737021"/>
            <a:ext cx="3740150" cy="8002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Design Irradiation Tests</a:t>
            </a:r>
          </a:p>
          <a:p>
            <a:r>
              <a:rPr lang="en-US" sz="1400" dirty="0"/>
              <a:t>Compliance with other specifications tested on a small number of samples during preproduction</a:t>
            </a:r>
            <a:endParaRPr lang="en-SI" sz="1400" dirty="0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D899FAE-CFAC-44E4-AF25-00112A9A7237}"/>
              </a:ext>
            </a:extLst>
          </p:cNvPr>
          <p:cNvCxnSpPr/>
          <p:nvPr/>
        </p:nvCxnSpPr>
        <p:spPr>
          <a:xfrm>
            <a:off x="7049879" y="2749550"/>
            <a:ext cx="703471" cy="109220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5250969-FDCE-4C55-85B4-C1FA34D7CD39}"/>
              </a:ext>
            </a:extLst>
          </p:cNvPr>
          <p:cNvCxnSpPr>
            <a:cxnSpLocks/>
          </p:cNvCxnSpPr>
          <p:nvPr/>
        </p:nvCxnSpPr>
        <p:spPr>
          <a:xfrm>
            <a:off x="7049879" y="2946400"/>
            <a:ext cx="703471" cy="97790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7D7AAF6-2EE4-448D-A0D5-4CE9B245BBD6}"/>
              </a:ext>
            </a:extLst>
          </p:cNvPr>
          <p:cNvCxnSpPr>
            <a:cxnSpLocks/>
          </p:cNvCxnSpPr>
          <p:nvPr/>
        </p:nvCxnSpPr>
        <p:spPr>
          <a:xfrm>
            <a:off x="7004051" y="3378200"/>
            <a:ext cx="749299" cy="54610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B7DB71B-7B43-48DC-8116-BB3D2C780215}"/>
              </a:ext>
            </a:extLst>
          </p:cNvPr>
          <p:cNvCxnSpPr>
            <a:cxnSpLocks/>
          </p:cNvCxnSpPr>
          <p:nvPr/>
        </p:nvCxnSpPr>
        <p:spPr>
          <a:xfrm>
            <a:off x="7019967" y="3919538"/>
            <a:ext cx="733383" cy="12689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C4914E0-B6CA-4B1C-B715-96BEC13FE98E}"/>
              </a:ext>
            </a:extLst>
          </p:cNvPr>
          <p:cNvCxnSpPr>
            <a:cxnSpLocks/>
          </p:cNvCxnSpPr>
          <p:nvPr/>
        </p:nvCxnSpPr>
        <p:spPr>
          <a:xfrm flipV="1">
            <a:off x="7049879" y="4137026"/>
            <a:ext cx="703471" cy="226846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0097D4B-F4DD-44E3-84C4-CCB7EDA624E0}"/>
              </a:ext>
            </a:extLst>
          </p:cNvPr>
          <p:cNvCxnSpPr>
            <a:cxnSpLocks/>
          </p:cNvCxnSpPr>
          <p:nvPr/>
        </p:nvCxnSpPr>
        <p:spPr>
          <a:xfrm flipV="1">
            <a:off x="7049879" y="4245796"/>
            <a:ext cx="703471" cy="532416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C61D572B-B008-460A-AB8F-D30E610E5FED}"/>
              </a:ext>
            </a:extLst>
          </p:cNvPr>
          <p:cNvSpPr txBox="1"/>
          <p:nvPr/>
        </p:nvSpPr>
        <p:spPr>
          <a:xfrm>
            <a:off x="5102740" y="5771359"/>
            <a:ext cx="642541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Sensor End of Life (</a:t>
            </a:r>
            <a:r>
              <a:rPr lang="en-US" dirty="0" err="1"/>
              <a:t>EoL</a:t>
            </a:r>
            <a:r>
              <a:rPr lang="en-US" dirty="0"/>
              <a:t>) fluence </a:t>
            </a:r>
            <a:r>
              <a:rPr lang="en-US" sz="1800" b="1" dirty="0">
                <a:solidFill>
                  <a:schemeClr val="tx1"/>
                </a:solidFill>
              </a:rPr>
              <a:t>2.5e15 </a:t>
            </a:r>
            <a:r>
              <a:rPr lang="en-US" sz="1800" b="1" dirty="0" err="1">
                <a:solidFill>
                  <a:schemeClr val="tx1"/>
                </a:solidFill>
              </a:rPr>
              <a:t>n</a:t>
            </a:r>
            <a:r>
              <a:rPr lang="en-US" sz="1800" b="1" baseline="-25000" dirty="0" err="1">
                <a:solidFill>
                  <a:schemeClr val="tx1"/>
                </a:solidFill>
              </a:rPr>
              <a:t>eq</a:t>
            </a:r>
            <a:r>
              <a:rPr lang="en-US" sz="1800" b="1" dirty="0">
                <a:solidFill>
                  <a:schemeClr val="tx1"/>
                </a:solidFill>
              </a:rPr>
              <a:t>/cm</a:t>
            </a:r>
            <a:r>
              <a:rPr lang="en-US" sz="1800" b="1" baseline="30000" dirty="0">
                <a:solidFill>
                  <a:schemeClr val="tx1"/>
                </a:solidFill>
              </a:rPr>
              <a:t>2 </a:t>
            </a:r>
            <a:r>
              <a:rPr lang="en-US" sz="1800" dirty="0">
                <a:solidFill>
                  <a:schemeClr val="tx1"/>
                </a:solidFill>
              </a:rPr>
              <a:t>and TID </a:t>
            </a:r>
            <a:r>
              <a:rPr lang="en-US" sz="1800" b="1" dirty="0">
                <a:solidFill>
                  <a:schemeClr val="tx1"/>
                </a:solidFill>
              </a:rPr>
              <a:t>1.3 </a:t>
            </a:r>
            <a:r>
              <a:rPr lang="en-US" sz="1800" b="1" dirty="0" err="1">
                <a:solidFill>
                  <a:schemeClr val="tx1"/>
                </a:solidFill>
              </a:rPr>
              <a:t>MGy</a:t>
            </a:r>
            <a:endParaRPr lang="en-SI" dirty="0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8CF9C711-2F0A-41F7-860A-2F95FD79BE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467" y="5015708"/>
            <a:ext cx="5980412" cy="292192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CA67183E-5695-4538-82F1-404ECF11EA61}"/>
              </a:ext>
            </a:extLst>
          </p:cNvPr>
          <p:cNvSpPr/>
          <p:nvPr/>
        </p:nvSpPr>
        <p:spPr>
          <a:xfrm>
            <a:off x="1095743" y="5041900"/>
            <a:ext cx="5921008" cy="23494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9A3B941A-75CC-4E1F-BED1-02ED56B8A269}"/>
              </a:ext>
            </a:extLst>
          </p:cNvPr>
          <p:cNvCxnSpPr>
            <a:cxnSpLocks/>
            <a:stCxn id="54" idx="3"/>
          </p:cNvCxnSpPr>
          <p:nvPr/>
        </p:nvCxnSpPr>
        <p:spPr>
          <a:xfrm flipV="1">
            <a:off x="7016751" y="2635250"/>
            <a:ext cx="787399" cy="2524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86373BE-C48C-44F1-94E3-DBEFAA4E3F7F}"/>
              </a:ext>
            </a:extLst>
          </p:cNvPr>
          <p:cNvCxnSpPr>
            <a:cxnSpLocks/>
          </p:cNvCxnSpPr>
          <p:nvPr/>
        </p:nvCxnSpPr>
        <p:spPr>
          <a:xfrm flipV="1">
            <a:off x="7048501" y="1698625"/>
            <a:ext cx="812799" cy="410639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80097DC8-ED23-4B79-9274-B63A4B3867C1}"/>
              </a:ext>
            </a:extLst>
          </p:cNvPr>
          <p:cNvSpPr txBox="1"/>
          <p:nvPr/>
        </p:nvSpPr>
        <p:spPr>
          <a:xfrm>
            <a:off x="7861300" y="1466362"/>
            <a:ext cx="1088118" cy="36933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Testbeam</a:t>
            </a:r>
            <a:endParaRPr lang="en-SI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B03FCA-015D-446B-B3E8-55C5C1EFD575}"/>
              </a:ext>
            </a:extLst>
          </p:cNvPr>
          <p:cNvSpPr txBox="1"/>
          <p:nvPr/>
        </p:nvSpPr>
        <p:spPr>
          <a:xfrm>
            <a:off x="959048" y="1088517"/>
            <a:ext cx="34563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From HGTD Invitation to Tender – Technical Specification:</a:t>
            </a:r>
            <a:endParaRPr lang="en-SI" sz="1100" dirty="0"/>
          </a:p>
        </p:txBody>
      </p:sp>
    </p:spTree>
    <p:extLst>
      <p:ext uri="{BB962C8B-B14F-4D97-AF65-F5344CB8AC3E}">
        <p14:creationId xmlns:p14="http://schemas.microsoft.com/office/powerpoint/2010/main" val="673301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Content Placeholder 6">
            <a:extLst>
              <a:ext uri="{FF2B5EF4-FFF2-40B4-BE49-F238E27FC236}">
                <a16:creationId xmlns:a16="http://schemas.microsoft.com/office/drawing/2014/main" id="{33C2E6F8-5AF0-4231-BD8A-E0CB40CAF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9150" y="1060534"/>
            <a:ext cx="2876968" cy="25815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1B8BEEC-ED33-4AC3-AE65-DC2E1E910D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4255" y="4486384"/>
            <a:ext cx="3890334" cy="1174248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913E82B-8062-4AB1-A4B8-73E4332C5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816" y="1070667"/>
            <a:ext cx="7905059" cy="5254008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Irradiation Tests done on </a:t>
            </a:r>
            <a:r>
              <a:rPr lang="en-US" dirty="0">
                <a:solidFill>
                  <a:srgbClr val="C00000"/>
                </a:solidFill>
              </a:rPr>
              <a:t>Quality Control Test Structure (QCTS)</a:t>
            </a:r>
            <a:r>
              <a:rPr lang="en-US" dirty="0">
                <a:solidFill>
                  <a:schemeClr val="tx1"/>
                </a:solidFill>
              </a:rPr>
              <a:t> using 1 × 2 LGAD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QCTS adjacent to each main sensor on wafer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Channel size 2.1 mm × 0.8 mm (geometric capacitance same as pad on the main sensor)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Same device measured with different methods to minimize systematics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In production irradiate dies</a:t>
            </a:r>
            <a:r>
              <a:rPr lang="en-US" sz="1600" dirty="0">
                <a:solidFill>
                  <a:srgbClr val="1482AC"/>
                </a:solidFill>
              </a:rPr>
              <a:t> </a:t>
            </a:r>
            <a:r>
              <a:rPr lang="en-US" sz="1600" dirty="0">
                <a:solidFill>
                  <a:srgbClr val="FF2EFF"/>
                </a:solidFill>
              </a:rPr>
              <a:t>10, 30 and 48 [•]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Fluence 2.5e15 </a:t>
            </a:r>
            <a:r>
              <a:rPr lang="en-US" sz="1400" dirty="0" err="1">
                <a:solidFill>
                  <a:schemeClr val="tx1"/>
                </a:solidFill>
              </a:rPr>
              <a:t>neq</a:t>
            </a:r>
            <a:r>
              <a:rPr lang="en-US" sz="1400" dirty="0">
                <a:solidFill>
                  <a:schemeClr val="tx1"/>
                </a:solidFill>
              </a:rPr>
              <a:t>/cm2, annealing 80 min at 60 °C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Electrical connections of 1 × 2 LGAD 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CV/IV: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one channel to Signal, one channel + guard ring to Guard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Sr90: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   one channel to Signal, one channel + guard ring to Guard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TCT:    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both channels to Signal, guard ring floating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78985D-0383-429A-A833-0804EB043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HGTD Sensor meeting: Irradiation Test report (production)</a:t>
            </a:r>
            <a:endParaRPr lang="LID4096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0773949-C2C5-4F57-87F2-27A607270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test structure and studied samples</a:t>
            </a:r>
            <a:endParaRPr lang="en-SI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8F3F08-BEA2-4CCD-9777-E3F8E614FA58}"/>
              </a:ext>
            </a:extLst>
          </p:cNvPr>
          <p:cNvSpPr txBox="1"/>
          <p:nvPr/>
        </p:nvSpPr>
        <p:spPr>
          <a:xfrm>
            <a:off x="8631264" y="4377552"/>
            <a:ext cx="81573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LGAD1</a:t>
            </a:r>
            <a:endParaRPr lang="en-SI" dirty="0">
              <a:solidFill>
                <a:srgbClr val="C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8625CF-B36D-4DFC-817E-ED9C3DEB1074}"/>
              </a:ext>
            </a:extLst>
          </p:cNvPr>
          <p:cNvSpPr txBox="1"/>
          <p:nvPr/>
        </p:nvSpPr>
        <p:spPr>
          <a:xfrm>
            <a:off x="10911070" y="4381444"/>
            <a:ext cx="81573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LGAD2</a:t>
            </a:r>
            <a:endParaRPr lang="en-SI" dirty="0">
              <a:solidFill>
                <a:srgbClr val="C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B1EC6A-1C8A-49A4-9244-C8A7ADFDEEB6}"/>
              </a:ext>
            </a:extLst>
          </p:cNvPr>
          <p:cNvSpPr txBox="1"/>
          <p:nvPr/>
        </p:nvSpPr>
        <p:spPr>
          <a:xfrm>
            <a:off x="9694333" y="5633053"/>
            <a:ext cx="2390621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Optical window in the </a:t>
            </a:r>
            <a:r>
              <a:rPr lang="en-US" sz="1600" dirty="0" err="1">
                <a:solidFill>
                  <a:srgbClr val="0000FF"/>
                </a:solidFill>
              </a:rPr>
              <a:t>interpad</a:t>
            </a:r>
            <a:r>
              <a:rPr lang="en-US" sz="1600" dirty="0">
                <a:solidFill>
                  <a:srgbClr val="0000FF"/>
                </a:solidFill>
              </a:rPr>
              <a:t> region</a:t>
            </a:r>
            <a:endParaRPr lang="en-SI" sz="1600" dirty="0">
              <a:solidFill>
                <a:srgbClr val="0000FF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FEF2B1C-98E3-4898-BC94-3861464202B6}"/>
              </a:ext>
            </a:extLst>
          </p:cNvPr>
          <p:cNvSpPr/>
          <p:nvPr/>
        </p:nvSpPr>
        <p:spPr>
          <a:xfrm>
            <a:off x="9896961" y="4899785"/>
            <a:ext cx="492542" cy="343055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4A19F2F-F59E-48ED-88A5-7DDC14730E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6493" y="3749454"/>
            <a:ext cx="4274722" cy="4057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EEE571BF-48BD-4E4E-914C-A41A537FC9E9}"/>
              </a:ext>
            </a:extLst>
          </p:cNvPr>
          <p:cNvSpPr/>
          <p:nvPr/>
        </p:nvSpPr>
        <p:spPr>
          <a:xfrm flipH="1">
            <a:off x="10547283" y="3747247"/>
            <a:ext cx="1537671" cy="40579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DBF2478-083F-4F67-9F1A-6B8FE74E390B}"/>
              </a:ext>
            </a:extLst>
          </p:cNvPr>
          <p:cNvCxnSpPr>
            <a:cxnSpLocks/>
            <a:stCxn id="19" idx="5"/>
          </p:cNvCxnSpPr>
          <p:nvPr/>
        </p:nvCxnSpPr>
        <p:spPr>
          <a:xfrm flipH="1">
            <a:off x="10588083" y="4093613"/>
            <a:ext cx="184387" cy="34143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86BD47EB-2676-4FB6-9C34-D7301F8E7C2A}"/>
              </a:ext>
            </a:extLst>
          </p:cNvPr>
          <p:cNvSpPr/>
          <p:nvPr/>
        </p:nvSpPr>
        <p:spPr>
          <a:xfrm>
            <a:off x="9574810" y="2686051"/>
            <a:ext cx="349094" cy="306392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0838029-4846-49EC-8781-0AA98A5368B2}"/>
              </a:ext>
            </a:extLst>
          </p:cNvPr>
          <p:cNvSpPr/>
          <p:nvPr/>
        </p:nvSpPr>
        <p:spPr>
          <a:xfrm>
            <a:off x="9574810" y="2581207"/>
            <a:ext cx="349094" cy="8738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3F99159-0B1C-4781-B1B6-3F74CE3CFDEE}"/>
              </a:ext>
            </a:extLst>
          </p:cNvPr>
          <p:cNvSpPr txBox="1"/>
          <p:nvPr/>
        </p:nvSpPr>
        <p:spPr>
          <a:xfrm>
            <a:off x="10056547" y="2186950"/>
            <a:ext cx="207781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main 15 x 15 sensor</a:t>
            </a:r>
            <a:endParaRPr lang="en-SI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65D324F-21D0-4DF9-9971-A5A086C07D17}"/>
              </a:ext>
            </a:extLst>
          </p:cNvPr>
          <p:cNvCxnSpPr>
            <a:cxnSpLocks/>
          </p:cNvCxnSpPr>
          <p:nvPr/>
        </p:nvCxnSpPr>
        <p:spPr>
          <a:xfrm flipH="1">
            <a:off x="9133416" y="2634323"/>
            <a:ext cx="371307" cy="11809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08D01506-1059-4A27-863F-B3E8F3FD04F3}"/>
              </a:ext>
            </a:extLst>
          </p:cNvPr>
          <p:cNvSpPr txBox="1"/>
          <p:nvPr/>
        </p:nvSpPr>
        <p:spPr>
          <a:xfrm>
            <a:off x="8403170" y="2599340"/>
            <a:ext cx="68159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QCTS</a:t>
            </a:r>
            <a:endParaRPr lang="en-SI" b="1" dirty="0">
              <a:solidFill>
                <a:srgbClr val="C00000"/>
              </a:solidFill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B05FB33-4742-494D-96B3-82C04B27CC52}"/>
              </a:ext>
            </a:extLst>
          </p:cNvPr>
          <p:cNvCxnSpPr>
            <a:cxnSpLocks/>
          </p:cNvCxnSpPr>
          <p:nvPr/>
        </p:nvCxnSpPr>
        <p:spPr>
          <a:xfrm flipV="1">
            <a:off x="10011566" y="2599340"/>
            <a:ext cx="402381" cy="23361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7F422670-E838-4705-A93F-6789C0E67391}"/>
              </a:ext>
            </a:extLst>
          </p:cNvPr>
          <p:cNvSpPr/>
          <p:nvPr/>
        </p:nvSpPr>
        <p:spPr>
          <a:xfrm>
            <a:off x="9377352" y="1476218"/>
            <a:ext cx="84320" cy="85243"/>
          </a:xfrm>
          <a:prstGeom prst="ellipse">
            <a:avLst/>
          </a:prstGeom>
          <a:solidFill>
            <a:srgbClr val="FF2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3CA8830-76F4-4FC7-9BFF-5CB8C25EE2EB}"/>
              </a:ext>
            </a:extLst>
          </p:cNvPr>
          <p:cNvSpPr/>
          <p:nvPr/>
        </p:nvSpPr>
        <p:spPr>
          <a:xfrm>
            <a:off x="9815511" y="2250070"/>
            <a:ext cx="84320" cy="85243"/>
          </a:xfrm>
          <a:prstGeom prst="ellipse">
            <a:avLst/>
          </a:prstGeom>
          <a:solidFill>
            <a:srgbClr val="FF2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BD167C5-E1DB-448F-AC04-704C522FC0DF}"/>
              </a:ext>
            </a:extLst>
          </p:cNvPr>
          <p:cNvSpPr/>
          <p:nvPr/>
        </p:nvSpPr>
        <p:spPr>
          <a:xfrm>
            <a:off x="10680276" y="2930008"/>
            <a:ext cx="84320" cy="85243"/>
          </a:xfrm>
          <a:prstGeom prst="ellipse">
            <a:avLst/>
          </a:prstGeom>
          <a:solidFill>
            <a:srgbClr val="FF2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241062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524A84-9543-47B8-9C9A-CC5D12E6B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02093" y="6422888"/>
            <a:ext cx="7192162" cy="365125"/>
          </a:xfrm>
        </p:spPr>
        <p:txBody>
          <a:bodyPr/>
          <a:lstStyle/>
          <a:p>
            <a:r>
              <a:rPr lang="en-US"/>
              <a:t>HGTD Sensor meeting: Irradiation Test report (production)</a:t>
            </a:r>
            <a:endParaRPr lang="LID4096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25EB7B1-CE3D-44D1-A7A8-135901637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Irradiation Test – TCT setup</a:t>
            </a:r>
            <a:endParaRPr lang="en-SI" dirty="0"/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401AF5DB-FC9D-4E46-BF8A-74151F134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" y="1066506"/>
            <a:ext cx="11687809" cy="3795072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Particulars TCT setup (</a:t>
            </a:r>
            <a:r>
              <a:rPr lang="en-US" b="1" dirty="0"/>
              <a:t>infrared light 1064 nm </a:t>
            </a:r>
            <a:r>
              <a:rPr lang="en-US" dirty="0"/>
              <a:t>– MIP-like charge distribution, pulse duration 600 </a:t>
            </a:r>
            <a:r>
              <a:rPr lang="en-US" dirty="0" err="1"/>
              <a:t>ps</a:t>
            </a:r>
            <a:r>
              <a:rPr lang="en-US" dirty="0"/>
              <a:t>, repetition rate 1 kHz)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Beam spot FWHM 10 µm, positioning stages wit sub-µm resolution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2.5 GHz Particulars amplifier and DRS4 readout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Beam energy monitor to normalize injected charge within individual run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Active temperature control to </a:t>
            </a:r>
            <a:r>
              <a:rPr lang="en-US" b="1" dirty="0"/>
              <a:t>+20 °C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Collected charge proportional to signal integral [0, 3 ns]</a:t>
            </a:r>
            <a:endParaRPr lang="en-SI" sz="1800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SI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7CD795-77D5-43EC-BFC4-02FCFCAFE613}"/>
              </a:ext>
            </a:extLst>
          </p:cNvPr>
          <p:cNvSpPr txBox="1"/>
          <p:nvPr/>
        </p:nvSpPr>
        <p:spPr>
          <a:xfrm>
            <a:off x="7016817" y="20694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SI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4EEDE69-2E65-47E5-AA1E-AAB6F8CD8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950" y="3386597"/>
            <a:ext cx="5048574" cy="273216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3374CA3-7137-4B7E-A565-48230BAA8B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916" y="3239254"/>
            <a:ext cx="3326271" cy="304330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C588958-3676-4E67-ACAE-07345DB2EC63}"/>
              </a:ext>
            </a:extLst>
          </p:cNvPr>
          <p:cNvSpPr txBox="1"/>
          <p:nvPr/>
        </p:nvSpPr>
        <p:spPr>
          <a:xfrm>
            <a:off x="7473640" y="4049021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Charge ∝ integral [0, 3 ns]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3331081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28F4B15B-5F5E-4032-9702-0D3C082DC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20" y="2487839"/>
            <a:ext cx="2685740" cy="1186842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524A84-9543-47B8-9C9A-CC5D12E6B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02093" y="6422888"/>
            <a:ext cx="7192162" cy="365125"/>
          </a:xfrm>
        </p:spPr>
        <p:txBody>
          <a:bodyPr/>
          <a:lstStyle/>
          <a:p>
            <a:r>
              <a:rPr lang="en-US"/>
              <a:t>HGTD Sensor meeting: Irradiation Test report (production)</a:t>
            </a:r>
            <a:endParaRPr lang="LID4096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25EB7B1-CE3D-44D1-A7A8-135901637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IT-QC: TCT test method</a:t>
            </a:r>
            <a:endParaRPr lang="en-SI" dirty="0"/>
          </a:p>
        </p:txBody>
      </p:sp>
      <p:pic>
        <p:nvPicPr>
          <p:cNvPr id="30" name="Content Placeholder 29">
            <a:extLst>
              <a:ext uri="{FF2B5EF4-FFF2-40B4-BE49-F238E27FC236}">
                <a16:creationId xmlns:a16="http://schemas.microsoft.com/office/drawing/2014/main" id="{E6D270F1-AB72-412E-A27A-194C32BDE4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596" y="3742617"/>
            <a:ext cx="7610509" cy="2438072"/>
          </a:xfr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878871B-C0C3-4C58-A744-CC09FA1F6A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368" t="4294" r="423" b="52432"/>
          <a:stretch/>
        </p:blipFill>
        <p:spPr>
          <a:xfrm>
            <a:off x="422541" y="3937412"/>
            <a:ext cx="2988026" cy="2438072"/>
          </a:xfrm>
          <a:prstGeom prst="rect">
            <a:avLst/>
          </a:prstGeom>
        </p:spPr>
      </p:pic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381AF6E-3504-42DE-B4EE-CA42E48D15C2}"/>
              </a:ext>
            </a:extLst>
          </p:cNvPr>
          <p:cNvCxnSpPr>
            <a:cxnSpLocks/>
          </p:cNvCxnSpPr>
          <p:nvPr/>
        </p:nvCxnSpPr>
        <p:spPr>
          <a:xfrm>
            <a:off x="1336941" y="3649625"/>
            <a:ext cx="156558" cy="420767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57C2385-55D9-49E6-824E-4E81712081D0}"/>
              </a:ext>
            </a:extLst>
          </p:cNvPr>
          <p:cNvCxnSpPr>
            <a:cxnSpLocks/>
          </p:cNvCxnSpPr>
          <p:nvPr/>
        </p:nvCxnSpPr>
        <p:spPr>
          <a:xfrm flipH="1">
            <a:off x="2612116" y="3667357"/>
            <a:ext cx="180462" cy="451892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5DB205F-69A4-48A9-B2E1-7A480BD8A2E5}"/>
              </a:ext>
            </a:extLst>
          </p:cNvPr>
          <p:cNvCxnSpPr>
            <a:cxnSpLocks/>
          </p:cNvCxnSpPr>
          <p:nvPr/>
        </p:nvCxnSpPr>
        <p:spPr>
          <a:xfrm>
            <a:off x="1495261" y="2297324"/>
            <a:ext cx="0" cy="151771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9E295C80-C037-433C-A2F8-D7C5E815A759}"/>
              </a:ext>
            </a:extLst>
          </p:cNvPr>
          <p:cNvSpPr txBox="1"/>
          <p:nvPr/>
        </p:nvSpPr>
        <p:spPr>
          <a:xfrm>
            <a:off x="899983" y="4462280"/>
            <a:ext cx="76774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LGAD1</a:t>
            </a:r>
            <a:endParaRPr lang="en-SI" sz="1600" dirty="0">
              <a:solidFill>
                <a:srgbClr val="0000FF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B66A698-E41B-44D3-9235-0681BF6C167C}"/>
              </a:ext>
            </a:extLst>
          </p:cNvPr>
          <p:cNvSpPr txBox="1"/>
          <p:nvPr/>
        </p:nvSpPr>
        <p:spPr>
          <a:xfrm>
            <a:off x="2318475" y="4467248"/>
            <a:ext cx="76774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LGAD2</a:t>
            </a:r>
            <a:endParaRPr lang="en-SI" sz="1600" dirty="0">
              <a:solidFill>
                <a:srgbClr val="0000FF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D122D1B-BD58-472C-86B4-A94BCBF8A48B}"/>
              </a:ext>
            </a:extLst>
          </p:cNvPr>
          <p:cNvSpPr txBox="1"/>
          <p:nvPr/>
        </p:nvSpPr>
        <p:spPr>
          <a:xfrm>
            <a:off x="1789634" y="5690054"/>
            <a:ext cx="482129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PIN</a:t>
            </a:r>
            <a:endParaRPr lang="en-SI" sz="1600" dirty="0">
              <a:solidFill>
                <a:srgbClr val="0000FF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7DB3C5F-B218-46DB-8408-866A13F96FB0}"/>
              </a:ext>
            </a:extLst>
          </p:cNvPr>
          <p:cNvSpPr txBox="1"/>
          <p:nvPr/>
        </p:nvSpPr>
        <p:spPr>
          <a:xfrm rot="16200000">
            <a:off x="-456319" y="4706772"/>
            <a:ext cx="184650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Collected charge (</a:t>
            </a:r>
            <a:r>
              <a:rPr lang="en-US" sz="1400" dirty="0" err="1"/>
              <a:t>a.u</a:t>
            </a:r>
            <a:r>
              <a:rPr lang="en-US" sz="1400" dirty="0"/>
              <a:t>.)</a:t>
            </a:r>
            <a:endParaRPr lang="en-SI" sz="1400" dirty="0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6500E97-C03E-4AE0-BC7E-308E7B630D0B}"/>
              </a:ext>
            </a:extLst>
          </p:cNvPr>
          <p:cNvCxnSpPr>
            <a:cxnSpLocks/>
          </p:cNvCxnSpPr>
          <p:nvPr/>
        </p:nvCxnSpPr>
        <p:spPr>
          <a:xfrm>
            <a:off x="2006189" y="3428365"/>
            <a:ext cx="24510" cy="200063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3E14235-DBC5-4387-9C22-D8C19B9C1DFE}"/>
              </a:ext>
            </a:extLst>
          </p:cNvPr>
          <p:cNvCxnSpPr>
            <a:cxnSpLocks/>
          </p:cNvCxnSpPr>
          <p:nvPr/>
        </p:nvCxnSpPr>
        <p:spPr>
          <a:xfrm>
            <a:off x="1122375" y="2297324"/>
            <a:ext cx="1575813" cy="0"/>
          </a:xfrm>
          <a:prstGeom prst="straightConnector1">
            <a:avLst/>
          </a:prstGeom>
          <a:ln w="28575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333A490-87EF-4E78-8D42-CF17F60EC965}"/>
              </a:ext>
            </a:extLst>
          </p:cNvPr>
          <p:cNvSpPr txBox="1"/>
          <p:nvPr/>
        </p:nvSpPr>
        <p:spPr>
          <a:xfrm>
            <a:off x="78121" y="2232521"/>
            <a:ext cx="1484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C00000"/>
                </a:solidFill>
              </a:rPr>
              <a:t>laser direction</a:t>
            </a:r>
            <a:endParaRPr lang="en-SI" sz="1400" dirty="0">
              <a:solidFill>
                <a:srgbClr val="C0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EFFC823-81EC-4EC1-9E39-C2F66F601E31}"/>
              </a:ext>
            </a:extLst>
          </p:cNvPr>
          <p:cNvSpPr txBox="1"/>
          <p:nvPr/>
        </p:nvSpPr>
        <p:spPr>
          <a:xfrm>
            <a:off x="2006189" y="2007603"/>
            <a:ext cx="1203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25AEE0"/>
                </a:solidFill>
              </a:rPr>
              <a:t>scan direction</a:t>
            </a:r>
            <a:endParaRPr lang="en-SI" sz="1400" dirty="0">
              <a:solidFill>
                <a:srgbClr val="25AEE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C0F3071-BD5F-4F63-880A-D2E4E2EC5B69}"/>
              </a:ext>
            </a:extLst>
          </p:cNvPr>
          <p:cNvSpPr txBox="1"/>
          <p:nvPr/>
        </p:nvSpPr>
        <p:spPr>
          <a:xfrm>
            <a:off x="942975" y="5823403"/>
            <a:ext cx="9444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V</a:t>
            </a:r>
            <a:r>
              <a:rPr lang="en-US" sz="1200" baseline="-25000" dirty="0" err="1"/>
              <a:t>bias</a:t>
            </a:r>
            <a:r>
              <a:rPr lang="en-US" sz="1200" dirty="0"/>
              <a:t> = 100 V</a:t>
            </a:r>
            <a:endParaRPr lang="en-SI" sz="12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749EF74-7402-4AEB-969C-453E0ACAE796}"/>
              </a:ext>
            </a:extLst>
          </p:cNvPr>
          <p:cNvCxnSpPr>
            <a:cxnSpLocks/>
          </p:cNvCxnSpPr>
          <p:nvPr/>
        </p:nvCxnSpPr>
        <p:spPr>
          <a:xfrm>
            <a:off x="1842266" y="4899512"/>
            <a:ext cx="342900" cy="0"/>
          </a:xfrm>
          <a:prstGeom prst="line">
            <a:avLst/>
          </a:prstGeom>
          <a:ln>
            <a:solidFill>
              <a:srgbClr val="FF2E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9F1B96D-4B41-4220-AA19-91CD325768E2}"/>
              </a:ext>
            </a:extLst>
          </p:cNvPr>
          <p:cNvSpPr txBox="1"/>
          <p:nvPr/>
        </p:nvSpPr>
        <p:spPr>
          <a:xfrm>
            <a:off x="2181289" y="4800834"/>
            <a:ext cx="1306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FF2EFF"/>
                </a:solidFill>
              </a:rPr>
              <a:t>Interpad</a:t>
            </a:r>
            <a:r>
              <a:rPr lang="en-US" sz="1200" dirty="0">
                <a:solidFill>
                  <a:srgbClr val="FF2EFF"/>
                </a:solidFill>
              </a:rPr>
              <a:t> distance </a:t>
            </a:r>
            <a:br>
              <a:rPr lang="en-US" sz="1200" dirty="0">
                <a:solidFill>
                  <a:srgbClr val="FF2EFF"/>
                </a:solidFill>
              </a:rPr>
            </a:br>
            <a:r>
              <a:rPr lang="en-US" sz="1200" dirty="0">
                <a:solidFill>
                  <a:srgbClr val="FF2EFF"/>
                </a:solidFill>
              </a:rPr>
              <a:t>(50 % max)</a:t>
            </a:r>
            <a:endParaRPr lang="en-SI" sz="1200" dirty="0">
              <a:solidFill>
                <a:srgbClr val="FF2EF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7CD795-77D5-43EC-BFC4-02FCFCAFE613}"/>
              </a:ext>
            </a:extLst>
          </p:cNvPr>
          <p:cNvSpPr txBox="1"/>
          <p:nvPr/>
        </p:nvSpPr>
        <p:spPr>
          <a:xfrm>
            <a:off x="7016817" y="20694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SI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59CD6041-57C7-40D5-93A3-10C113500B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7" b="2647"/>
          <a:stretch/>
        </p:blipFill>
        <p:spPr>
          <a:xfrm>
            <a:off x="83898" y="955057"/>
            <a:ext cx="3759584" cy="965902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3563D720-C6E5-4842-B894-A65F6F44CA81}"/>
              </a:ext>
            </a:extLst>
          </p:cNvPr>
          <p:cNvSpPr/>
          <p:nvPr/>
        </p:nvSpPr>
        <p:spPr>
          <a:xfrm>
            <a:off x="1667727" y="1384555"/>
            <a:ext cx="99143" cy="9914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EB37975-B83D-47D2-AE59-437903D8E863}"/>
              </a:ext>
            </a:extLst>
          </p:cNvPr>
          <p:cNvCxnSpPr>
            <a:cxnSpLocks/>
          </p:cNvCxnSpPr>
          <p:nvPr/>
        </p:nvCxnSpPr>
        <p:spPr>
          <a:xfrm>
            <a:off x="1766870" y="1436106"/>
            <a:ext cx="504893" cy="0"/>
          </a:xfrm>
          <a:prstGeom prst="straightConnector1">
            <a:avLst/>
          </a:prstGeom>
          <a:ln w="28575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0F69EACA-5223-4AF0-B059-AFDE2A299647}"/>
              </a:ext>
            </a:extLst>
          </p:cNvPr>
          <p:cNvSpPr/>
          <p:nvPr/>
        </p:nvSpPr>
        <p:spPr>
          <a:xfrm>
            <a:off x="1667727" y="1294340"/>
            <a:ext cx="650748" cy="285708"/>
          </a:xfrm>
          <a:prstGeom prst="rect">
            <a:avLst/>
          </a:prstGeom>
          <a:noFill/>
          <a:ln>
            <a:solidFill>
              <a:srgbClr val="FF2E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EE5D53D-D265-4E1F-8ADB-F17D31C9CA06}"/>
              </a:ext>
            </a:extLst>
          </p:cNvPr>
          <p:cNvSpPr/>
          <p:nvPr/>
        </p:nvSpPr>
        <p:spPr>
          <a:xfrm>
            <a:off x="280015" y="2013533"/>
            <a:ext cx="3207786" cy="1818577"/>
          </a:xfrm>
          <a:prstGeom prst="rect">
            <a:avLst/>
          </a:prstGeom>
          <a:noFill/>
          <a:ln>
            <a:solidFill>
              <a:srgbClr val="FF2E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73A40A3-E983-4133-B5E4-298BD8710633}"/>
              </a:ext>
            </a:extLst>
          </p:cNvPr>
          <p:cNvCxnSpPr/>
          <p:nvPr/>
        </p:nvCxnSpPr>
        <p:spPr>
          <a:xfrm flipH="1">
            <a:off x="280015" y="1560312"/>
            <a:ext cx="1387712" cy="423506"/>
          </a:xfrm>
          <a:prstGeom prst="line">
            <a:avLst/>
          </a:prstGeom>
          <a:ln>
            <a:solidFill>
              <a:srgbClr val="FF2E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DD13A1B-5E33-4106-A00B-69D0D451788F}"/>
              </a:ext>
            </a:extLst>
          </p:cNvPr>
          <p:cNvCxnSpPr>
            <a:cxnSpLocks/>
          </p:cNvCxnSpPr>
          <p:nvPr/>
        </p:nvCxnSpPr>
        <p:spPr>
          <a:xfrm>
            <a:off x="2318475" y="1585978"/>
            <a:ext cx="1169326" cy="427555"/>
          </a:xfrm>
          <a:prstGeom prst="line">
            <a:avLst/>
          </a:prstGeom>
          <a:ln>
            <a:solidFill>
              <a:srgbClr val="FF2E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ontent Placeholder 1">
            <a:extLst>
              <a:ext uri="{FF2B5EF4-FFF2-40B4-BE49-F238E27FC236}">
                <a16:creationId xmlns:a16="http://schemas.microsoft.com/office/drawing/2014/main" id="{F50A51A9-7F46-4246-83E4-02E400AD5775}"/>
              </a:ext>
            </a:extLst>
          </p:cNvPr>
          <p:cNvSpPr txBox="1">
            <a:spLocks/>
          </p:cNvSpPr>
          <p:nvPr/>
        </p:nvSpPr>
        <p:spPr>
          <a:xfrm>
            <a:off x="4083557" y="1117847"/>
            <a:ext cx="7848752" cy="248113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2304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2304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2304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2304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Top-TCT in the </a:t>
            </a:r>
            <a:r>
              <a:rPr lang="en-US" sz="1600" dirty="0" err="1"/>
              <a:t>interpad</a:t>
            </a:r>
            <a:r>
              <a:rPr lang="en-US" sz="1600" dirty="0"/>
              <a:t> window using focused infrared laser (MIP-like charge distribution)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Access the region with gain (LGAD) and region without gain (“PIN”)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Collected charge as a function of voltage in LGADs and PIN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V</a:t>
            </a:r>
            <a:r>
              <a:rPr lang="en-US" sz="1400" b="1" baseline="-25000" dirty="0" err="1">
                <a:solidFill>
                  <a:schemeClr val="accent1">
                    <a:lumMod val="75000"/>
                  </a:schemeClr>
                </a:solidFill>
              </a:rPr>
              <a:t>gl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 is at the onset of LGAD signals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Gain (V)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 = Charge (LGAD) / Charge (PIN)	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… Gain (100 V) as figure of merit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Interpad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 distance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Semi-automated upload of analyzed data to database (</a:t>
            </a:r>
            <a:r>
              <a:rPr lang="en-US" sz="1400" dirty="0">
                <a:solidFill>
                  <a:schemeClr val="tx1"/>
                </a:solidFill>
                <a:hlinkClick r:id="rId6"/>
              </a:rPr>
              <a:t>Grafana</a:t>
            </a:r>
            <a:r>
              <a:rPr lang="en-US" sz="1400" dirty="0">
                <a:solidFill>
                  <a:schemeClr val="tx1"/>
                </a:solidFill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Qualification Task </a:t>
            </a:r>
            <a:r>
              <a:rPr lang="en-US" sz="1400" dirty="0" err="1">
                <a:solidFill>
                  <a:schemeClr val="tx1"/>
                </a:solidFill>
              </a:rPr>
              <a:t>Iskra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Velkovska</a:t>
            </a:r>
            <a:r>
              <a:rPr lang="en-US" sz="1400" dirty="0">
                <a:solidFill>
                  <a:schemeClr val="tx1"/>
                </a:solidFill>
              </a:rPr>
              <a:t> (JSI Ljubljana) – </a:t>
            </a:r>
            <a:r>
              <a:rPr lang="en-US" sz="1400" dirty="0">
                <a:solidFill>
                  <a:schemeClr val="tx1"/>
                </a:solidFill>
                <a:hlinkClick r:id="rId7"/>
              </a:rPr>
              <a:t>Report 1</a:t>
            </a:r>
            <a:r>
              <a:rPr lang="en-US" sz="1400" dirty="0">
                <a:solidFill>
                  <a:schemeClr val="tx1"/>
                </a:solidFill>
              </a:rPr>
              <a:t>, </a:t>
            </a:r>
            <a:r>
              <a:rPr lang="en-US" sz="1400" dirty="0">
                <a:solidFill>
                  <a:schemeClr val="tx1"/>
                </a:solidFill>
                <a:hlinkClick r:id="rId8"/>
              </a:rPr>
              <a:t>Report 2</a:t>
            </a:r>
            <a:endParaRPr lang="en-US" sz="1400" dirty="0"/>
          </a:p>
          <a:p>
            <a:pPr lvl="2">
              <a:buFont typeface="Arial" panose="020B0604020202020204" pitchFamily="34" charset="0"/>
              <a:buChar char="•"/>
            </a:pPr>
            <a:endParaRPr lang="en-SI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C00B268-875B-4A77-8900-0A007F6005AC}"/>
              </a:ext>
            </a:extLst>
          </p:cNvPr>
          <p:cNvSpPr txBox="1"/>
          <p:nvPr/>
        </p:nvSpPr>
        <p:spPr>
          <a:xfrm>
            <a:off x="4478811" y="5209445"/>
            <a:ext cx="871528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</a:rPr>
              <a:t>LGAD1</a:t>
            </a:r>
            <a:endParaRPr lang="en-SI" sz="1200" dirty="0">
              <a:solidFill>
                <a:srgbClr val="0000FF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BF78566-C5C2-4920-BEB7-0A6292EB4256}"/>
              </a:ext>
            </a:extLst>
          </p:cNvPr>
          <p:cNvSpPr txBox="1"/>
          <p:nvPr/>
        </p:nvSpPr>
        <p:spPr>
          <a:xfrm>
            <a:off x="5224472" y="5209445"/>
            <a:ext cx="871528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</a:rPr>
              <a:t>LGAD2</a:t>
            </a:r>
            <a:endParaRPr lang="en-SI" sz="1200" dirty="0">
              <a:solidFill>
                <a:srgbClr val="0000FF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626B657-B289-4316-8BA9-5A69FFC5F31B}"/>
              </a:ext>
            </a:extLst>
          </p:cNvPr>
          <p:cNvSpPr txBox="1"/>
          <p:nvPr/>
        </p:nvSpPr>
        <p:spPr>
          <a:xfrm>
            <a:off x="4944848" y="5209445"/>
            <a:ext cx="871528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</a:rPr>
              <a:t>PIN</a:t>
            </a:r>
            <a:endParaRPr lang="en-SI" sz="1200" dirty="0">
              <a:solidFill>
                <a:srgbClr val="0000FF"/>
              </a:solidFill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206A2F6-4511-4084-8BA6-77F33D5BD2C2}"/>
              </a:ext>
            </a:extLst>
          </p:cNvPr>
          <p:cNvCxnSpPr>
            <a:cxnSpLocks/>
          </p:cNvCxnSpPr>
          <p:nvPr/>
        </p:nvCxnSpPr>
        <p:spPr>
          <a:xfrm flipH="1">
            <a:off x="8457701" y="5127308"/>
            <a:ext cx="1" cy="1642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41CCD10C-89D0-457F-B08C-577CFF3BFCE9}"/>
              </a:ext>
            </a:extLst>
          </p:cNvPr>
          <p:cNvCxnSpPr/>
          <p:nvPr/>
        </p:nvCxnSpPr>
        <p:spPr>
          <a:xfrm flipH="1">
            <a:off x="9223674" y="5127308"/>
            <a:ext cx="1" cy="1642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ED9C7CB0-4414-4340-AA8F-486F45807FDA}"/>
              </a:ext>
            </a:extLst>
          </p:cNvPr>
          <p:cNvSpPr txBox="1"/>
          <p:nvPr/>
        </p:nvSpPr>
        <p:spPr>
          <a:xfrm>
            <a:off x="6271156" y="4903772"/>
            <a:ext cx="871528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</a:rPr>
              <a:t>LGAD1</a:t>
            </a:r>
            <a:endParaRPr lang="en-SI" sz="1200" dirty="0">
              <a:solidFill>
                <a:srgbClr val="0000FF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F04B902-8C3C-4B82-95AE-6DB7958DAAC0}"/>
              </a:ext>
            </a:extLst>
          </p:cNvPr>
          <p:cNvSpPr txBox="1"/>
          <p:nvPr/>
        </p:nvSpPr>
        <p:spPr>
          <a:xfrm>
            <a:off x="7016817" y="4903772"/>
            <a:ext cx="871528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</a:rPr>
              <a:t>LGAD2</a:t>
            </a:r>
            <a:endParaRPr lang="en-SI" sz="1200" dirty="0">
              <a:solidFill>
                <a:srgbClr val="0000FF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E57A5C6-8304-4163-8695-6E0D2FB924C1}"/>
              </a:ext>
            </a:extLst>
          </p:cNvPr>
          <p:cNvSpPr txBox="1"/>
          <p:nvPr/>
        </p:nvSpPr>
        <p:spPr>
          <a:xfrm>
            <a:off x="6737193" y="4903772"/>
            <a:ext cx="871528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</a:rPr>
              <a:t>PIN</a:t>
            </a:r>
            <a:endParaRPr lang="en-SI" sz="1200" dirty="0">
              <a:solidFill>
                <a:srgbClr val="0000FF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556A82C-228C-4C52-8114-FFB0F29BD9C3}"/>
              </a:ext>
            </a:extLst>
          </p:cNvPr>
          <p:cNvSpPr txBox="1"/>
          <p:nvPr/>
        </p:nvSpPr>
        <p:spPr>
          <a:xfrm>
            <a:off x="8167969" y="4812037"/>
            <a:ext cx="871528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</a:rPr>
              <a:t>LGAD1</a:t>
            </a:r>
            <a:endParaRPr lang="en-SI" sz="1200" dirty="0">
              <a:solidFill>
                <a:srgbClr val="0000FF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304AE47-887D-44F1-9B72-827F72C97741}"/>
              </a:ext>
            </a:extLst>
          </p:cNvPr>
          <p:cNvSpPr txBox="1"/>
          <p:nvPr/>
        </p:nvSpPr>
        <p:spPr>
          <a:xfrm>
            <a:off x="8913630" y="4812037"/>
            <a:ext cx="871528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</a:rPr>
              <a:t>LGAD2</a:t>
            </a:r>
            <a:endParaRPr lang="en-SI" sz="1200" dirty="0">
              <a:solidFill>
                <a:srgbClr val="0000FF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F04DF6F-73AE-4D06-B8E1-6C14108A34B4}"/>
              </a:ext>
            </a:extLst>
          </p:cNvPr>
          <p:cNvSpPr txBox="1"/>
          <p:nvPr/>
        </p:nvSpPr>
        <p:spPr>
          <a:xfrm>
            <a:off x="8634006" y="4812036"/>
            <a:ext cx="871528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</a:rPr>
              <a:t>PIN</a:t>
            </a:r>
            <a:endParaRPr lang="en-SI" sz="1200" dirty="0">
              <a:solidFill>
                <a:srgbClr val="0000FF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A7489DF-8974-4AB5-9448-FADF8073A4E6}"/>
              </a:ext>
            </a:extLst>
          </p:cNvPr>
          <p:cNvSpPr txBox="1"/>
          <p:nvPr/>
        </p:nvSpPr>
        <p:spPr>
          <a:xfrm>
            <a:off x="10102008" y="4014617"/>
            <a:ext cx="871528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</a:rPr>
              <a:t>LGAD1</a:t>
            </a:r>
            <a:endParaRPr lang="en-SI" sz="1200" dirty="0">
              <a:solidFill>
                <a:srgbClr val="0000FF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E0C698F-C1EC-40A9-A3E9-0CAD3FCC5422}"/>
              </a:ext>
            </a:extLst>
          </p:cNvPr>
          <p:cNvSpPr txBox="1"/>
          <p:nvPr/>
        </p:nvSpPr>
        <p:spPr>
          <a:xfrm>
            <a:off x="10847669" y="4014617"/>
            <a:ext cx="871528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</a:rPr>
              <a:t>LGAD2</a:t>
            </a:r>
            <a:endParaRPr lang="en-SI" sz="1200" dirty="0">
              <a:solidFill>
                <a:srgbClr val="0000FF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59094B7-4CFA-473D-877C-E56E6DA89F46}"/>
              </a:ext>
            </a:extLst>
          </p:cNvPr>
          <p:cNvSpPr txBox="1"/>
          <p:nvPr/>
        </p:nvSpPr>
        <p:spPr>
          <a:xfrm>
            <a:off x="10568045" y="4014617"/>
            <a:ext cx="871528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</a:rPr>
              <a:t>PIN</a:t>
            </a:r>
            <a:endParaRPr lang="en-SI" sz="1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2096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K-ATLAS-MixedIrradiations" id="{C3BC0814-703D-4C40-A3A0-3EB539DCE451}" vid="{E80250AD-F589-493E-AED7-F7EAA4367F2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GK-RD50-FluxDependence</Template>
  <TotalTime>66230</TotalTime>
  <Words>1120</Words>
  <Application>Microsoft Office PowerPoint</Application>
  <PresentationFormat>Widescreen</PresentationFormat>
  <Paragraphs>177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Retrospect</vt:lpstr>
      <vt:lpstr>Production status report: Wafer irradiation tests (JSI)</vt:lpstr>
      <vt:lpstr>Overview IHEP-IME</vt:lpstr>
      <vt:lpstr>Overview USTC-IME</vt:lpstr>
      <vt:lpstr>BACKUP</vt:lpstr>
      <vt:lpstr>Wafer Acceptance/Rejection process</vt:lpstr>
      <vt:lpstr>Sensor IT specifications</vt:lpstr>
      <vt:lpstr>IT test structure and studied samples</vt:lpstr>
      <vt:lpstr>Irradiation Test – TCT setup</vt:lpstr>
      <vt:lpstr>IT-QC: TCT test method</vt:lpstr>
      <vt:lpstr>IT-QC: TCT parameter extraction</vt:lpstr>
      <vt:lpstr>Correlation Vgl(TCT) vs. Sr90 charge (preproduction)</vt:lpstr>
      <vt:lpstr>Correlation Gain(TCT) vs. Sr90 charge (IHEP-IME only)</vt:lpstr>
      <vt:lpstr>IT-QC: TCT results (preproduction)</vt:lpstr>
      <vt:lpstr>Sr90 measurements</vt:lpstr>
      <vt:lpstr>90Sr charge collection results (preproduction)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ATLAS HGTD IJS</dc:title>
  <dc:creator>IJS F9</dc:creator>
  <cp:lastModifiedBy>Bojan</cp:lastModifiedBy>
  <cp:revision>1366</cp:revision>
  <dcterms:created xsi:type="dcterms:W3CDTF">2020-05-22T12:31:57Z</dcterms:created>
  <dcterms:modified xsi:type="dcterms:W3CDTF">2025-08-08T06:12:13Z</dcterms:modified>
</cp:coreProperties>
</file>