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301" r:id="rId2"/>
    <p:sldId id="372" r:id="rId3"/>
    <p:sldId id="373" r:id="rId4"/>
    <p:sldId id="374" r:id="rId5"/>
    <p:sldId id="376" r:id="rId6"/>
    <p:sldId id="377" r:id="rId7"/>
    <p:sldId id="3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2EFF"/>
    <a:srgbClr val="FFC5C5"/>
    <a:srgbClr val="FFD9D9"/>
    <a:srgbClr val="4080B7"/>
    <a:srgbClr val="0000FF"/>
    <a:srgbClr val="377AB4"/>
    <a:srgbClr val="1F88B0"/>
    <a:srgbClr val="A2CDDE"/>
    <a:srgbClr val="1D6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Brigita%20Novak\cernbox\TCT%20measured%20sensors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Brigita%20Novak\cernbox\TCT%20measured%20sensors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'Results Pilot '!$F$2:$F$19</cx:f>
        <cx:lvl ptCount="18" formatCode="0.0">
          <cx:pt idx="0">3.2000000000000002</cx:pt>
          <cx:pt idx="1">3.2000000000000002</cx:pt>
          <cx:pt idx="2">3.6000000000000001</cx:pt>
          <cx:pt idx="3">3.2000000000000002</cx:pt>
          <cx:pt idx="4">3.2000000000000002</cx:pt>
          <cx:pt idx="5">3</cx:pt>
          <cx:pt idx="6">2.6000000000000001</cx:pt>
          <cx:pt idx="7">3</cx:pt>
          <cx:pt idx="8">3.2000000000000002</cx:pt>
          <cx:pt idx="9">3.2000000000000002</cx:pt>
          <cx:pt idx="10">3.2000000000000002</cx:pt>
          <cx:pt idx="11">3.2999999999999998</cx:pt>
          <cx:pt idx="12">3.2999999999999998</cx:pt>
          <cx:pt idx="13">3.1000000000000001</cx:pt>
          <cx:pt idx="14">3.1000000000000001</cx:pt>
          <cx:pt idx="15">3.1000000000000001</cx:pt>
          <cx:pt idx="16">2.8999999999999999</cx:pt>
          <cx:pt idx="17">2.7000000000000002</cx:pt>
        </cx:lvl>
      </cx:numDim>
    </cx:data>
  </cx:chartData>
  <cx:chart>
    <cx:title pos="t" align="ctr" overlay="0">
      <cx:tx>
        <cx:txData>
          <cx:v>Gain 1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GB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Gain 1</a:t>
          </a:r>
        </a:p>
      </cx:txPr>
    </cx:title>
    <cx:plotArea>
      <cx:plotAreaRegion>
        <cx:series layoutId="clusteredColumn" uniqueId="{353B1F41-6F84-4053-BC53-C7797DE5ADC6}">
          <cx:spPr>
            <a:solidFill>
              <a:srgbClr val="FFCCFF"/>
            </a:solidFill>
            <a:ln w="2540">
              <a:solidFill>
                <a:srgbClr val="7030A0"/>
              </a:solidFill>
            </a:ln>
          </cx:spPr>
          <cx:dataId val="0"/>
          <cx:layoutPr>
            <cx:binning intervalClosed="r">
              <cx:binSize val="0.099990000000000037"/>
            </cx:binning>
          </cx:layoutPr>
        </cx:series>
      </cx:plotAreaRegion>
      <cx:axis id="0">
        <cx:catScaling gapWidth="0.0500000007"/>
        <cx:majorTickMarks type="cross"/>
        <cx:minorTickMarks type="cross"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sz="1600"/>
          </a:p>
        </cx:txPr>
      </cx:axis>
      <cx:axis id="1">
        <cx:valScaling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sz="1600"/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'Results Pilot '!$G$2:$G$19</cx:f>
        <cx:lvl ptCount="18" formatCode="0.0">
          <cx:pt idx="0">3.2000000000000002</cx:pt>
          <cx:pt idx="1">3.2000000000000002</cx:pt>
          <cx:pt idx="2">3.6000000000000001</cx:pt>
          <cx:pt idx="3">3.2000000000000002</cx:pt>
          <cx:pt idx="4">3.2000000000000002</cx:pt>
          <cx:pt idx="5">3</cx:pt>
          <cx:pt idx="6">2.6000000000000001</cx:pt>
          <cx:pt idx="7">3</cx:pt>
          <cx:pt idx="8">3.1000000000000001</cx:pt>
          <cx:pt idx="9">3.1000000000000001</cx:pt>
          <cx:pt idx="10">3.2000000000000002</cx:pt>
          <cx:pt idx="11">3.2999999999999998</cx:pt>
          <cx:pt idx="12">3.2999999999999998</cx:pt>
          <cx:pt idx="13">3.1000000000000001</cx:pt>
          <cx:pt idx="14">3.1000000000000001</cx:pt>
          <cx:pt idx="15">3.1000000000000001</cx:pt>
          <cx:pt idx="16">2.8999999999999999</cx:pt>
          <cx:pt idx="17">3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 sz="1600"/>
            </a:pPr>
            <a:r>
              <a:rPr lang="en-GB" sz="16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Gain 2</a:t>
            </a:r>
            <a:endParaRPr lang="sl-SI" sz="16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9C61681D-4F06-4764-AC8A-BFAF7CB90422}">
          <cx:spPr>
            <a:solidFill>
              <a:srgbClr val="FFFFCC"/>
            </a:solidFill>
            <a:ln w="2540">
              <a:solidFill>
                <a:schemeClr val="accent4">
                  <a:lumMod val="50000"/>
                </a:schemeClr>
              </a:solidFill>
            </a:ln>
          </cx:spPr>
          <cx:dataId val="0"/>
          <cx:layoutPr>
            <cx:binning intervalClosed="r">
              <cx:binSize val="0.09990000000000003"/>
            </cx:binning>
          </cx:layoutPr>
        </cx:series>
      </cx:plotAreaRegion>
      <cx:axis id="0">
        <cx:catScaling gapWidth="0.0500000007"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sz="1600"/>
          </a:p>
        </cx:txPr>
      </cx:axis>
      <cx:axis id="1">
        <cx:valScaling max="8"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sz="1600"/>
          </a:p>
        </cx:txPr>
      </cx:axis>
    </cx:plotArea>
  </cx:chart>
  <cx:spPr>
    <a:ln>
      <a:noFill/>
    </a:ln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0FAD5-9433-40A9-9055-47207FCE2B07}" type="datetimeFigureOut">
              <a:rPr lang="LID4096" smtClean="0"/>
              <a:t>09/04/2025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16382-001D-46BB-8AAE-19822EB0F97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3940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778" y="278874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4778" y="396830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9" name="Straight Connector 8"/>
          <p:cNvCxnSpPr/>
          <p:nvPr/>
        </p:nvCxnSpPr>
        <p:spPr>
          <a:xfrm>
            <a:off x="1097280" y="3888283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49FF1A6-9907-4E29-9EDA-21316DE07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83178" y="0"/>
            <a:ext cx="1121761" cy="11583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B01FA4-C1FE-4A99-ABF9-02F26C9158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940"/>
            <a:ext cx="955723" cy="4467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12968F-4A64-43F4-BB68-476A9396F3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43892" y="6362631"/>
            <a:ext cx="1848108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0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9922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3876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93406"/>
            <a:ext cx="10058400" cy="402336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45661-1A97-46CB-8DEE-DBBA978B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2BFA5A-87DA-4F11-BEDC-06066BB7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C6411-E6C9-44D5-A088-EBD58632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743FDF49-9C53-48B2-8289-9DCF0E033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3849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2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88720" y="-5207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8118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-461852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2261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748" y="-461319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28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731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7544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623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5949" y="-679341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092" y="1081699"/>
            <a:ext cx="10058400" cy="50307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0172"/>
            <a:ext cx="737261" cy="237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sl-SI"/>
              <a:t>5 February 2025</a:t>
            </a:r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093" y="6446837"/>
            <a:ext cx="7192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HGTD Sensor meeting: Irradiation Test report (production)</a:t>
            </a:r>
            <a:endParaRPr lang="LID409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98324"/>
            <a:ext cx="596024" cy="197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D73F1-E440-471F-A1D6-3101CD187FFC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96348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4F99B3AE-6792-4E0C-90AB-34B92565CA5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43892" y="6362631"/>
            <a:ext cx="1848108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3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-2304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2304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2304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2304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2304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microsoft.com/office/2014/relationships/chartEx" Target="../charts/chartEx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8326-76CB-49F0-83E1-932745697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423" y="86850"/>
            <a:ext cx="8320677" cy="3566160"/>
          </a:xfrm>
        </p:spPr>
        <p:txBody>
          <a:bodyPr>
            <a:normAutofit/>
          </a:bodyPr>
          <a:lstStyle/>
          <a:p>
            <a:r>
              <a:rPr lang="en-US" sz="5400" dirty="0"/>
              <a:t>Production status report: Wafer irradiation tests (JSI)</a:t>
            </a:r>
            <a:endParaRPr lang="LID4096" sz="5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BFBBBDE-47EC-4177-BBD1-3CBBA7434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778" y="3968300"/>
            <a:ext cx="10770982" cy="2307372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US" dirty="0"/>
              <a:t>HGTD Sensor meeting, 2025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3619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FF2BDB-1FC0-4559-9B6B-0FCC91AE3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0F6DC33-1EB9-4878-B86C-A65A0106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IHEP-IME</a:t>
            </a:r>
            <a:endParaRPr lang="en-SI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38252AE-C8B1-4F01-B44D-F0F1BA9C8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146550"/>
            <a:ext cx="10058400" cy="1870216"/>
          </a:xfrm>
        </p:spPr>
        <p:txBody>
          <a:bodyPr>
            <a:normAutofit/>
          </a:bodyPr>
          <a:lstStyle/>
          <a:p>
            <a:r>
              <a:rPr lang="en-US" dirty="0"/>
              <a:t>Measured IHEP QCTS from production pilot batch (batch 4)</a:t>
            </a:r>
          </a:p>
          <a:p>
            <a:r>
              <a:rPr lang="en-GB" dirty="0"/>
              <a:t>Irradiated + measured samples on position 30</a:t>
            </a:r>
          </a:p>
          <a:p>
            <a:r>
              <a:rPr lang="en-GB" dirty="0"/>
              <a:t>Measured after 1</a:t>
            </a:r>
            <a:r>
              <a:rPr lang="en-GB" baseline="30000" dirty="0"/>
              <a:t>st</a:t>
            </a:r>
            <a:r>
              <a:rPr lang="en-GB" dirty="0"/>
              <a:t> biasing</a:t>
            </a:r>
          </a:p>
          <a:p>
            <a:r>
              <a:rPr lang="en-GB" dirty="0"/>
              <a:t>Had to repeat 1 sample (W9) + measured position 5 for that wafer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CB37139-100B-4021-A95D-018EB5F6E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996277"/>
              </p:ext>
            </p:extLst>
          </p:nvPr>
        </p:nvGraphicFramePr>
        <p:xfrm>
          <a:off x="2075143" y="1125483"/>
          <a:ext cx="7340600" cy="2667000"/>
        </p:xfrm>
        <a:graphic>
          <a:graphicData uri="http://schemas.openxmlformats.org/drawingml/2006/table">
            <a:tbl>
              <a:tblPr firstRow="1" bandRow="1"/>
              <a:tblGrid>
                <a:gridCol w="2273300">
                  <a:extLst>
                    <a:ext uri="{9D8B030D-6E8A-4147-A177-3AD203B41FA5}">
                      <a16:colId xmlns:a16="http://schemas.microsoft.com/office/drawing/2014/main" val="182862767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1723654308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6658183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340048062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AD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Previous status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AD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AD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status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AD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5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Wafers received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2427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Wafers irradiated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469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Wafers tested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888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Wafers accepted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0885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more tests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868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Wafers rejected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006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9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>
            <a:extLst>
              <a:ext uri="{FF2B5EF4-FFF2-40B4-BE49-F238E27FC236}">
                <a16:creationId xmlns:a16="http://schemas.microsoft.com/office/drawing/2014/main" id="{378C2681-FC3D-4A9D-8034-875643C1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D313947-8059-4433-AF34-4E6E1EAAB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08430"/>
              </p:ext>
            </p:extLst>
          </p:nvPr>
        </p:nvGraphicFramePr>
        <p:xfrm>
          <a:off x="600635" y="349624"/>
          <a:ext cx="11134162" cy="5894298"/>
        </p:xfrm>
        <a:graphic>
          <a:graphicData uri="http://schemas.openxmlformats.org/drawingml/2006/table">
            <a:tbl>
              <a:tblPr/>
              <a:tblGrid>
                <a:gridCol w="3728530">
                  <a:extLst>
                    <a:ext uri="{9D8B030D-6E8A-4147-A177-3AD203B41FA5}">
                      <a16:colId xmlns:a16="http://schemas.microsoft.com/office/drawing/2014/main" val="232623581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3600439219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921395980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482417405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4217953974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2517065997"/>
                    </a:ext>
                  </a:extLst>
                </a:gridCol>
                <a:gridCol w="1234272">
                  <a:extLst>
                    <a:ext uri="{9D8B030D-6E8A-4147-A177-3AD203B41FA5}">
                      <a16:colId xmlns:a16="http://schemas.microsoft.com/office/drawing/2014/main" val="3766198160"/>
                    </a:ext>
                  </a:extLst>
                </a:gridCol>
              </a:tblGrid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ATLAS ID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Wafer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Sensor #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Vgl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Vgl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Gain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Gain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615467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20WS2104000230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269172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20WS2104000330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232563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20WS2104000430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88888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20WS2104000530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826771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20WS2104000630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77451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20WS2104000830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17.0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466331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20WS2104000930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905770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20WS2104001030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365864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20WS2104001130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875717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20WS2104001230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80670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20WS2104001330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303301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20WS2104001430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5916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20WS2104001530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383513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20WS2104001630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619506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20WS2104001730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509796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20WS2104001830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947934"/>
                  </a:ext>
                </a:extLst>
              </a:tr>
              <a:tr h="32746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20WS2104001930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460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51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>
            <a:extLst>
              <a:ext uri="{FF2B5EF4-FFF2-40B4-BE49-F238E27FC236}">
                <a16:creationId xmlns:a16="http://schemas.microsoft.com/office/drawing/2014/main" id="{4EFEA04A-D3EB-411C-8D6F-C144C91D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A8695AA-CA5F-447A-B76E-7EB3F2ED2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6158"/>
              </p:ext>
            </p:extLst>
          </p:nvPr>
        </p:nvGraphicFramePr>
        <p:xfrm>
          <a:off x="1102091" y="1353671"/>
          <a:ext cx="10408589" cy="1649505"/>
        </p:xfrm>
        <a:graphic>
          <a:graphicData uri="http://schemas.openxmlformats.org/drawingml/2006/table">
            <a:tbl>
              <a:tblPr/>
              <a:tblGrid>
                <a:gridCol w="3469529">
                  <a:extLst>
                    <a:ext uri="{9D8B030D-6E8A-4147-A177-3AD203B41FA5}">
                      <a16:colId xmlns:a16="http://schemas.microsoft.com/office/drawing/2014/main" val="3387396879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379150987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3575352181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622472899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2248276935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312617033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792407271"/>
                    </a:ext>
                  </a:extLst>
                </a:gridCol>
              </a:tblGrid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ATLAS ID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Wafer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Sensor</a:t>
                      </a:r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#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Vgl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Vgl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Gain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Gain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91824"/>
                  </a:ext>
                </a:extLst>
              </a:tr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20WS2104000905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503737"/>
                  </a:ext>
                </a:extLst>
              </a:tr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20WS2104000905 (</a:t>
                      </a:r>
                      <a:r>
                        <a:rPr lang="sl-S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repeat</a:t>
                      </a:r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74963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5BFE3A3-5F76-4CC6-A97D-4F20C8BD7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18088"/>
              </p:ext>
            </p:extLst>
          </p:nvPr>
        </p:nvGraphicFramePr>
        <p:xfrm>
          <a:off x="1102091" y="3209365"/>
          <a:ext cx="10408589" cy="2796990"/>
        </p:xfrm>
        <a:graphic>
          <a:graphicData uri="http://schemas.openxmlformats.org/drawingml/2006/table">
            <a:tbl>
              <a:tblPr/>
              <a:tblGrid>
                <a:gridCol w="3469529">
                  <a:extLst>
                    <a:ext uri="{9D8B030D-6E8A-4147-A177-3AD203B41FA5}">
                      <a16:colId xmlns:a16="http://schemas.microsoft.com/office/drawing/2014/main" val="2756197607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2196608494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4070153299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1446547357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2138738797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3772755137"/>
                    </a:ext>
                  </a:extLst>
                </a:gridCol>
                <a:gridCol w="1156510">
                  <a:extLst>
                    <a:ext uri="{9D8B030D-6E8A-4147-A177-3AD203B41FA5}">
                      <a16:colId xmlns:a16="http://schemas.microsoft.com/office/drawing/2014/main" val="3913658569"/>
                    </a:ext>
                  </a:extLst>
                </a:gridCol>
              </a:tblGrid>
              <a:tr h="55939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ATLAS ID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Wafer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Sensor</a:t>
                      </a:r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#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Vgl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Vgl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 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 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2914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20WS2104000930 (</a:t>
                      </a:r>
                      <a:r>
                        <a:rPr lang="sl-S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repeat</a:t>
                      </a:r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60737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20WS2104000930 (repeat 2)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28323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20WS2104000930 (repeat 3)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229872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20WS2104000930 (repeat 4)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502882"/>
                  </a:ext>
                </a:extLst>
              </a:tr>
            </a:tbl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4FE6CBD9-2BB7-47DD-A7D6-9247A825C1A9}"/>
              </a:ext>
            </a:extLst>
          </p:cNvPr>
          <p:cNvSpPr txBox="1"/>
          <p:nvPr/>
        </p:nvSpPr>
        <p:spPr>
          <a:xfrm>
            <a:off x="1030941" y="528918"/>
            <a:ext cx="4638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WAFER 9 – additional tests</a:t>
            </a:r>
          </a:p>
        </p:txBody>
      </p:sp>
    </p:spTree>
    <p:extLst>
      <p:ext uri="{BB962C8B-B14F-4D97-AF65-F5344CB8AC3E}">
        <p14:creationId xmlns:p14="http://schemas.microsoft.com/office/powerpoint/2010/main" val="417611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37A1FD-235C-49B4-A151-BD94F001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distribution histograms</a:t>
            </a:r>
            <a:endParaRPr lang="sl-SI" dirty="0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DFF229AB-DCE8-479C-9A58-4057812A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Grafikon 3">
                <a:extLst>
                  <a:ext uri="{FF2B5EF4-FFF2-40B4-BE49-F238E27FC236}">
                    <a16:creationId xmlns:a16="http://schemas.microsoft.com/office/drawing/2014/main" id="{5D7630F6-C7CB-4CC1-9417-77F602F4038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98548547"/>
                  </p:ext>
                </p:extLst>
              </p:nvPr>
            </p:nvGraphicFramePr>
            <p:xfrm>
              <a:off x="233082" y="1380564"/>
              <a:ext cx="5701553" cy="437540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Grafikon 3">
                <a:extLst>
                  <a:ext uri="{FF2B5EF4-FFF2-40B4-BE49-F238E27FC236}">
                    <a16:creationId xmlns:a16="http://schemas.microsoft.com/office/drawing/2014/main" id="{5D7630F6-C7CB-4CC1-9417-77F602F403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82" y="1380564"/>
                <a:ext cx="5701553" cy="43754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Grafikon 4">
                <a:extLst>
                  <a:ext uri="{FF2B5EF4-FFF2-40B4-BE49-F238E27FC236}">
                    <a16:creationId xmlns:a16="http://schemas.microsoft.com/office/drawing/2014/main" id="{BA134863-A78D-4A57-B392-D941B7A6F34C}"/>
                  </a:ext>
                  <a:ext uri="{147F2762-F138-4A5C-976F-8EAC2B608ADB}">
                    <a16:predDERef xmlns:a16="http://schemas.microsoft.com/office/drawing/2014/main" pred="{E25505CD-56D9-4683-B677-0792DB31E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30247654"/>
                  </p:ext>
                </p:extLst>
              </p:nvPr>
            </p:nvGraphicFramePr>
            <p:xfrm>
              <a:off x="6000525" y="1380565"/>
              <a:ext cx="5701553" cy="437540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Grafikon 4">
                <a:extLst>
                  <a:ext uri="{FF2B5EF4-FFF2-40B4-BE49-F238E27FC236}">
                    <a16:creationId xmlns:a16="http://schemas.microsoft.com/office/drawing/2014/main" id="{BA134863-A78D-4A57-B392-D941B7A6F34C}"/>
                  </a:ext>
                  <a:ext uri="{147F2762-F138-4A5C-976F-8EAC2B608ADB}">
                    <a16:predDERef xmlns:a16="http://schemas.microsoft.com/office/drawing/2014/main" pred="{E25505CD-56D9-4683-B677-0792DB31E0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0525" y="1380565"/>
                <a:ext cx="5701553" cy="437540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823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>
            <a:extLst>
              <a:ext uri="{FF2B5EF4-FFF2-40B4-BE49-F238E27FC236}">
                <a16:creationId xmlns:a16="http://schemas.microsoft.com/office/drawing/2014/main" id="{16A08C46-4E01-43A8-B09C-025A2AB3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7EAD1F8-4CBD-4E22-8B7F-57D862037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733425"/>
            <a:ext cx="6934200" cy="5391150"/>
          </a:xfrm>
          <a:prstGeom prst="rect">
            <a:avLst/>
          </a:prstGeo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948430C5-83C9-4E82-8876-0001DC7BBFBB}"/>
              </a:ext>
            </a:extLst>
          </p:cNvPr>
          <p:cNvSpPr txBox="1"/>
          <p:nvPr/>
        </p:nvSpPr>
        <p:spPr>
          <a:xfrm>
            <a:off x="537882" y="387628"/>
            <a:ext cx="3600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WAFER 9 POSITION 30 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346952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>
            <a:extLst>
              <a:ext uri="{FF2B5EF4-FFF2-40B4-BE49-F238E27FC236}">
                <a16:creationId xmlns:a16="http://schemas.microsoft.com/office/drawing/2014/main" id="{FB12E8C7-FB70-4E11-BF32-1B4BDA48C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HGTD Sensor meeting: Irradiation Test report (production)</a:t>
            </a:r>
            <a:endParaRPr lang="LID4096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104E51B6-067C-4513-BE4A-29C1AAC9D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3" y="0"/>
            <a:ext cx="11035553" cy="633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546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K-ATLAS-MixedIrradiations" id="{C3BC0814-703D-4C40-A3A0-3EB539DCE451}" vid="{E80250AD-F589-493E-AED7-F7EAA4367F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GK-RD50-FluxDependence</Template>
  <TotalTime>68451</TotalTime>
  <Words>386</Words>
  <Application>Microsoft Office PowerPoint</Application>
  <PresentationFormat>Širokozaslonsko</PresentationFormat>
  <Paragraphs>229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Production status report: Wafer irradiation tests (JSI)</vt:lpstr>
      <vt:lpstr>Overview IHEP-IME</vt:lpstr>
      <vt:lpstr>PowerPointova predstavitev</vt:lpstr>
      <vt:lpstr>PowerPointova predstavitev</vt:lpstr>
      <vt:lpstr>Gain distribution histograms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HGTD IJS</dc:title>
  <dc:creator>IJS F9</dc:creator>
  <cp:lastModifiedBy>Brigita Novak</cp:lastModifiedBy>
  <cp:revision>1381</cp:revision>
  <dcterms:created xsi:type="dcterms:W3CDTF">2020-05-22T12:31:57Z</dcterms:created>
  <dcterms:modified xsi:type="dcterms:W3CDTF">2025-09-04T07:33:36Z</dcterms:modified>
</cp:coreProperties>
</file>