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D6803"/>
    <a:srgbClr val="FF2EFF"/>
    <a:srgbClr val="FFFFFF"/>
    <a:srgbClr val="1CADE4"/>
    <a:srgbClr val="0054A0"/>
    <a:srgbClr val="318B71"/>
    <a:srgbClr val="FFF2CC"/>
    <a:srgbClr val="25AEE0"/>
    <a:srgbClr val="D3D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3" autoAdjust="0"/>
    <p:restoredTop sz="94660"/>
  </p:normalViewPr>
  <p:slideViewPr>
    <p:cSldViewPr snapToGrid="0">
      <p:cViewPr varScale="1">
        <p:scale>
          <a:sx n="58" d="100"/>
          <a:sy n="58" d="100"/>
        </p:scale>
        <p:origin x="804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0FAD5-9433-40A9-9055-47207FCE2B07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16382-001D-46BB-8AAE-19822EB0F97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3940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4778" y="278874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4778" y="396830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097280" y="388828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49FF1A6-9907-4E29-9EDA-21316DE07B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3178" y="0"/>
            <a:ext cx="1121761" cy="11583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B01FA4-C1FE-4A99-ABF9-02F26C9158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2940"/>
            <a:ext cx="955723" cy="4467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12968F-4A64-43F4-BB68-476A9396F3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0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922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876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93406"/>
            <a:ext cx="10058400" cy="402336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845661-1A97-46CB-8DEE-DBBA978B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2BFA5A-87DA-4F11-BEDC-06066BB7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C6411-E6C9-44D5-A088-EBD58632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43FDF49-9C53-48B2-8289-9DCF0E033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3849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21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88720" y="-5207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11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-461852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2261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748" y="-461319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28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9731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SI"/>
              <a:t>15/11/2023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7544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623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5949" y="-679341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92" y="1081699"/>
            <a:ext cx="10058400" cy="503076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0172"/>
            <a:ext cx="737261" cy="237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SI"/>
              <a:t>15/11/2023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093" y="6446837"/>
            <a:ext cx="7192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ID4096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98324"/>
            <a:ext cx="596024" cy="197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96348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F99B3AE-6792-4E0C-90AB-34B92565CA5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73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-2304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EC8FCAC-DE2C-4EC4-8C8C-17630541E3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293" y="237828"/>
            <a:ext cx="4642477" cy="3152628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4DA1B-9DD4-4E53-9185-D9E3D865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CC5F2-8744-403F-8AE2-E53FA846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E223996-B28B-4955-9655-2CC8E16F0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Sr90 on IHEP main sensor</a:t>
            </a:r>
            <a:endParaRPr lang="sl-S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00E0F4-DF3C-49AE-9514-50DC6D633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30" y="2679412"/>
            <a:ext cx="5459760" cy="37076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A90FFBF-FE11-4C85-9116-642B88E4E3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822" y="3281360"/>
            <a:ext cx="5266866" cy="357664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4CC7C0D-8BA7-4FC1-85C1-7C7F21DE96FF}"/>
              </a:ext>
            </a:extLst>
          </p:cNvPr>
          <p:cNvSpPr txBox="1"/>
          <p:nvPr/>
        </p:nvSpPr>
        <p:spPr>
          <a:xfrm>
            <a:off x="1355075" y="1498294"/>
            <a:ext cx="45023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 pixel (not outer) to readout, rest to guard</a:t>
            </a:r>
          </a:p>
          <a:p>
            <a:r>
              <a:rPr lang="en-US" dirty="0"/>
              <a:t>Time resolution around 44 </a:t>
            </a:r>
            <a:r>
              <a:rPr lang="en-US" dirty="0" err="1"/>
              <a:t>ps</a:t>
            </a:r>
            <a:r>
              <a:rPr lang="en-US" dirty="0"/>
              <a:t> @ 16 </a:t>
            </a:r>
            <a:r>
              <a:rPr lang="en-US" dirty="0" err="1"/>
              <a:t>fC</a:t>
            </a:r>
            <a:r>
              <a:rPr lang="en-US" dirty="0"/>
              <a:t> (90 V)</a:t>
            </a:r>
          </a:p>
          <a:p>
            <a:r>
              <a:rPr lang="en-US" dirty="0"/>
              <a:t>T = -26°C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156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3EBF0B-74B6-47CB-A6F9-165EEFEBC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71" y="1035586"/>
            <a:ext cx="11578728" cy="49811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Received 15 IHEP main sensors for tests: 5 A (ok) + 5 B1 (150 V &lt; </a:t>
            </a:r>
            <a:r>
              <a:rPr lang="en-US" dirty="0" err="1"/>
              <a:t>Vbd</a:t>
            </a:r>
            <a:r>
              <a:rPr lang="en-US" dirty="0"/>
              <a:t> &lt; 165 V) + 5 B2 (one pixel high current)</a:t>
            </a:r>
          </a:p>
          <a:p>
            <a:r>
              <a:rPr lang="en-US" dirty="0"/>
              <a:t>Tested with a single needle on automatic probe station pad by pad</a:t>
            </a:r>
          </a:p>
          <a:p>
            <a:pPr lvl="1"/>
            <a:r>
              <a:rPr lang="en-US" dirty="0"/>
              <a:t>225 I-V measurements per sensor</a:t>
            </a:r>
          </a:p>
          <a:p>
            <a:pPr lvl="1"/>
            <a:r>
              <a:rPr lang="en-US" dirty="0"/>
              <a:t>Determine </a:t>
            </a:r>
            <a:r>
              <a:rPr lang="en-US" dirty="0" err="1"/>
              <a:t>Vbd</a:t>
            </a:r>
            <a:r>
              <a:rPr lang="en-US" dirty="0"/>
              <a:t>, </a:t>
            </a:r>
            <a:r>
              <a:rPr lang="en-US" dirty="0" err="1"/>
              <a:t>Ileak</a:t>
            </a:r>
            <a:r>
              <a:rPr lang="en-US" dirty="0"/>
              <a:t> @ 0.8 </a:t>
            </a:r>
            <a:r>
              <a:rPr lang="en-US" dirty="0" err="1"/>
              <a:t>Vbd</a:t>
            </a:r>
            <a:r>
              <a:rPr lang="en-US" dirty="0"/>
              <a:t> (global), I-V</a:t>
            </a:r>
          </a:p>
          <a:p>
            <a:pPr lvl="1"/>
            <a:r>
              <a:rPr lang="en-US" dirty="0"/>
              <a:t>room T – </a:t>
            </a:r>
            <a:r>
              <a:rPr lang="en-US" dirty="0" err="1"/>
              <a:t>Vbd</a:t>
            </a:r>
            <a:r>
              <a:rPr lang="en-US" dirty="0"/>
              <a:t> corrected to 20 °C</a:t>
            </a:r>
          </a:p>
          <a:p>
            <a:pPr lvl="1"/>
            <a:r>
              <a:rPr lang="en-US" dirty="0"/>
              <a:t>A lot of work done by students </a:t>
            </a:r>
            <a:r>
              <a:rPr lang="en-US" dirty="0" err="1"/>
              <a:t>Bor</a:t>
            </a:r>
            <a:r>
              <a:rPr lang="en-US" dirty="0"/>
              <a:t> &amp; Urban</a:t>
            </a:r>
          </a:p>
          <a:p>
            <a:r>
              <a:rPr lang="en-US" dirty="0"/>
              <a:t>We do not observe significant correlations between CQC (15 R x 1 C + GR) and our 1 x 1 measurements</a:t>
            </a:r>
          </a:p>
          <a:p>
            <a:pPr lvl="1"/>
            <a:r>
              <a:rPr lang="en-US" dirty="0"/>
              <a:t>A1: tested &amp; analyzed  2 sensors (W8, W10)</a:t>
            </a:r>
          </a:p>
          <a:p>
            <a:pPr lvl="2"/>
            <a:r>
              <a:rPr lang="en-US" dirty="0"/>
              <a:t>ok, </a:t>
            </a:r>
            <a:r>
              <a:rPr lang="en-US" dirty="0" err="1"/>
              <a:t>Vbd</a:t>
            </a:r>
            <a:r>
              <a:rPr lang="en-US" dirty="0"/>
              <a:t> 7 V and 2 V above CQC</a:t>
            </a:r>
          </a:p>
          <a:p>
            <a:pPr lvl="1"/>
            <a:r>
              <a:rPr lang="en-US" dirty="0"/>
              <a:t>B1: tested all 5 (W19)</a:t>
            </a:r>
          </a:p>
          <a:p>
            <a:pPr lvl="2"/>
            <a:r>
              <a:rPr lang="en-US" dirty="0" err="1"/>
              <a:t>Vbd</a:t>
            </a:r>
            <a:r>
              <a:rPr lang="en-US" dirty="0"/>
              <a:t> up to 20 V higher than CQC</a:t>
            </a:r>
          </a:p>
          <a:p>
            <a:pPr lvl="2"/>
            <a:r>
              <a:rPr lang="en-US" dirty="0"/>
              <a:t>Some have early breakdown pixels</a:t>
            </a:r>
          </a:p>
          <a:p>
            <a:pPr lvl="1"/>
            <a:r>
              <a:rPr lang="en-US" dirty="0"/>
              <a:t>B2: tested all 5 (W5):</a:t>
            </a:r>
          </a:p>
          <a:p>
            <a:pPr lvl="2"/>
            <a:r>
              <a:rPr lang="en-US" dirty="0" err="1"/>
              <a:t>Vbd</a:t>
            </a:r>
            <a:r>
              <a:rPr lang="en-US" dirty="0"/>
              <a:t> up to 20 V higher than CQC</a:t>
            </a:r>
          </a:p>
          <a:p>
            <a:pPr lvl="2"/>
            <a:r>
              <a:rPr lang="en-US" dirty="0"/>
              <a:t>Breakdown pixels not matching</a:t>
            </a:r>
          </a:p>
          <a:p>
            <a:r>
              <a:rPr lang="en-US" dirty="0"/>
              <a:t>Data, scripts, plots: \\F9silab05\silab - disk storage\</a:t>
            </a:r>
            <a:r>
              <a:rPr lang="en-US" dirty="0" err="1"/>
              <a:t>Measurents</a:t>
            </a:r>
            <a:r>
              <a:rPr lang="en-US" dirty="0"/>
              <a:t>\Projects\ATLAS-HGTD\Production\</a:t>
            </a:r>
            <a:r>
              <a:rPr lang="en-US" dirty="0" err="1"/>
              <a:t>automatic_probe_station</a:t>
            </a:r>
            <a:endParaRPr lang="sl-S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D9082-F6C8-4023-A7F4-895FBAF8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B05AE-006B-4924-9676-09E9FF15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9667876-534D-4EE7-872C-CFACD31B7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HGTD production main sensors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58514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1B28E6-82F8-4B32-80B2-223EFF526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48E27-E9CE-4B1E-8094-D6FDEEC9F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BC8E28-F554-4F1B-B9BA-EDC44AC7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W5-5 (B1)</a:t>
            </a:r>
            <a:endParaRPr lang="sl-SI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83310C33-2535-421B-9992-94E85068AE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060" y="108280"/>
            <a:ext cx="3624588" cy="3229831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7EDA0C-EA01-46E6-8CA5-D8767E19D2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30" y="1659081"/>
            <a:ext cx="5303531" cy="41788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FED9879-381A-48A5-A432-00FD63A146EE}"/>
              </a:ext>
            </a:extLst>
          </p:cNvPr>
          <p:cNvSpPr txBox="1"/>
          <p:nvPr/>
        </p:nvSpPr>
        <p:spPr>
          <a:xfrm>
            <a:off x="476904" y="1234206"/>
            <a:ext cx="121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IJS 225 I-Vs</a:t>
            </a:r>
            <a:endParaRPr lang="sl-SI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63003D-D966-4FE9-92DE-6A1EBD197E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149" y="3309203"/>
            <a:ext cx="3842819" cy="332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66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58CF8CA-ECE5-423D-8D71-BA88884634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31" y="1339592"/>
            <a:ext cx="5111506" cy="3977648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AEB427-45FA-4C62-963C-EE7F1A9A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DFE97-2BA8-4947-9108-0BA94CC1D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0C4821-441E-4EF8-8486-00ABDCC0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949" y="-679341"/>
            <a:ext cx="10647388" cy="1450757"/>
          </a:xfrm>
        </p:spPr>
        <p:txBody>
          <a:bodyPr/>
          <a:lstStyle/>
          <a:p>
            <a:r>
              <a:rPr lang="en-US" dirty="0"/>
              <a:t>W5-5 – best matching CQC I-V candidate W5-9</a:t>
            </a:r>
            <a:endParaRPr lang="sl-S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0D7061B-2302-4C77-96B9-DF2A6E1ED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63" y="1339592"/>
            <a:ext cx="5303531" cy="417881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42D4CE9-D39E-439F-9D0E-DD78E1C33956}"/>
              </a:ext>
            </a:extLst>
          </p:cNvPr>
          <p:cNvSpPr txBox="1"/>
          <p:nvPr/>
        </p:nvSpPr>
        <p:spPr>
          <a:xfrm>
            <a:off x="476904" y="1234206"/>
            <a:ext cx="121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IJS 225 I-Vs</a:t>
            </a:r>
            <a:endParaRPr lang="sl-SI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693209-E80C-43A5-9F43-E07A5E3B1647}"/>
              </a:ext>
            </a:extLst>
          </p:cNvPr>
          <p:cNvSpPr txBox="1"/>
          <p:nvPr/>
        </p:nvSpPr>
        <p:spPr>
          <a:xfrm>
            <a:off x="7186749" y="1154926"/>
            <a:ext cx="1264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CQC 15 I-Vs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3047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6C0810B8-5F16-4688-A1BB-898B77093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890" y="3104671"/>
            <a:ext cx="7844418" cy="3199165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954C7-905C-43BE-A82A-54E2744A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E14A5-26D4-4122-A0CA-E387FABE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E928376-07E7-4F29-A570-11BFE6F33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70CF67-AB6A-4AA5-80B3-B2B1C8711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6037"/>
            <a:ext cx="4105404" cy="32347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37C8BBD-AEF3-46EF-AFE2-2C2B8ED81B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043" y="0"/>
            <a:ext cx="4156871" cy="32347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142757D-4BB1-4611-880B-9389CFD85593}"/>
              </a:ext>
            </a:extLst>
          </p:cNvPr>
          <p:cNvSpPr txBox="1"/>
          <p:nvPr/>
        </p:nvSpPr>
        <p:spPr>
          <a:xfrm>
            <a:off x="1523507" y="433945"/>
            <a:ext cx="121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IJS 225 I-Vs</a:t>
            </a:r>
            <a:endParaRPr lang="sl-SI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F8CC60-C068-4447-98AB-0DBEBE1E1ABD}"/>
              </a:ext>
            </a:extLst>
          </p:cNvPr>
          <p:cNvSpPr txBox="1"/>
          <p:nvPr/>
        </p:nvSpPr>
        <p:spPr>
          <a:xfrm>
            <a:off x="8233352" y="354665"/>
            <a:ext cx="1264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CQC 15 I-Vs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849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E6A9A80-2D25-4815-9DC1-F69F71481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22" y="1423357"/>
            <a:ext cx="4872715" cy="4022725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7B850-3C34-4AD6-A50D-FE9CBCE6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15/11/2023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3EBBB-E325-45FF-ABF1-F81919D6D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Irradiation Test update (JSI)</a:t>
            </a:r>
            <a:endParaRPr lang="LID4096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5CE99B5-77DC-4812-8A9A-802A459EC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CQC data</a:t>
            </a:r>
            <a:endParaRPr lang="sl-S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962C0B-D63F-4D87-88E4-2065FD092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84" y="1243579"/>
            <a:ext cx="5413259" cy="4370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9586E2-B65D-47FF-88B2-47092EA5EF61}"/>
              </a:ext>
            </a:extLst>
          </p:cNvPr>
          <p:cNvSpPr txBox="1"/>
          <p:nvPr/>
        </p:nvSpPr>
        <p:spPr>
          <a:xfrm>
            <a:off x="3502799" y="5623294"/>
            <a:ext cx="5224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Vbd</a:t>
            </a:r>
            <a:r>
              <a:rPr lang="en-US" dirty="0"/>
              <a:t> &amp; I leak properties for all 52 sensors on the wafer</a:t>
            </a:r>
          </a:p>
          <a:p>
            <a:r>
              <a:rPr lang="en-US" dirty="0"/>
              <a:t>Column 6 (starting with 0) suspicious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9563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K-ATLAS-MixedIrradiations" id="{C3BC0814-703D-4C40-A3A0-3EB539DCE451}" vid="{E80250AD-F589-493E-AED7-F7EAA4367F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GK-RD50-FluxDependence</Template>
  <TotalTime>53431</TotalTime>
  <Words>330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Sr90 on IHEP main sensor</vt:lpstr>
      <vt:lpstr>HGTD production main sensors</vt:lpstr>
      <vt:lpstr>W5-5 (B1)</vt:lpstr>
      <vt:lpstr>W5-5 – best matching CQC I-V candidate W5-9</vt:lpstr>
      <vt:lpstr>PowerPoint Presentation</vt:lpstr>
      <vt:lpstr>CQC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HGTD IJS</dc:title>
  <dc:creator>IJS F9</dc:creator>
  <cp:lastModifiedBy>Bojan</cp:lastModifiedBy>
  <cp:revision>1304</cp:revision>
  <dcterms:created xsi:type="dcterms:W3CDTF">2020-05-22T12:31:57Z</dcterms:created>
  <dcterms:modified xsi:type="dcterms:W3CDTF">2025-09-18T14:00:07Z</dcterms:modified>
</cp:coreProperties>
</file>