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9" r:id="rId2"/>
    <p:sldId id="261" r:id="rId3"/>
    <p:sldId id="474" r:id="rId4"/>
    <p:sldId id="336" r:id="rId5"/>
    <p:sldId id="465" r:id="rId6"/>
    <p:sldId id="468" r:id="rId7"/>
    <p:sldId id="466" r:id="rId8"/>
    <p:sldId id="469" r:id="rId9"/>
    <p:sldId id="470" r:id="rId10"/>
    <p:sldId id="467" r:id="rId11"/>
    <p:sldId id="471" r:id="rId12"/>
    <p:sldId id="473" r:id="rId13"/>
    <p:sldId id="475" r:id="rId14"/>
    <p:sldId id="464" r:id="rId15"/>
    <p:sldId id="447" r:id="rId16"/>
    <p:sldId id="490" r:id="rId17"/>
    <p:sldId id="451" r:id="rId18"/>
    <p:sldId id="453" r:id="rId19"/>
    <p:sldId id="448" r:id="rId20"/>
    <p:sldId id="493" r:id="rId21"/>
    <p:sldId id="457" r:id="rId22"/>
    <p:sldId id="458" r:id="rId23"/>
    <p:sldId id="459" r:id="rId24"/>
    <p:sldId id="450" r:id="rId25"/>
    <p:sldId id="494" r:id="rId26"/>
    <p:sldId id="477" r:id="rId27"/>
    <p:sldId id="478" r:id="rId28"/>
    <p:sldId id="481" r:id="rId29"/>
    <p:sldId id="482" r:id="rId30"/>
    <p:sldId id="480" r:id="rId31"/>
    <p:sldId id="484" r:id="rId32"/>
    <p:sldId id="476" r:id="rId33"/>
    <p:sldId id="479" r:id="rId34"/>
    <p:sldId id="485" r:id="rId35"/>
    <p:sldId id="486" r:id="rId36"/>
    <p:sldId id="487" r:id="rId37"/>
    <p:sldId id="488" r:id="rId38"/>
    <p:sldId id="491" r:id="rId39"/>
    <p:sldId id="492" r:id="rId40"/>
    <p:sldId id="44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vanov" initials="v" lastIdx="1" clrIdx="0">
    <p:extLst>
      <p:ext uri="{19B8F6BF-5375-455C-9EA6-DF929625EA0E}">
        <p15:presenceInfo xmlns:p15="http://schemas.microsoft.com/office/powerpoint/2012/main" userId="vivan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1F41"/>
    <a:srgbClr val="FF6600"/>
    <a:srgbClr val="B1B3B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2" autoAdjust="0"/>
    <p:restoredTop sz="94660"/>
  </p:normalViewPr>
  <p:slideViewPr>
    <p:cSldViewPr snapToGrid="0">
      <p:cViewPr varScale="1">
        <p:scale>
          <a:sx n="94" d="100"/>
          <a:sy n="94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19655F-CE74-440E-9C91-37960B5C95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D8FE40-2CAE-40FD-81DF-DDF4AD44B07D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/>
            <a:t>Overview of PALEOCCENE &amp; Material Requirements</a:t>
          </a:r>
        </a:p>
      </dgm:t>
    </dgm:pt>
    <dgm:pt modelId="{0B0CB1AC-16B6-44F3-AA5C-79AC25F5AAEB}" type="parTrans" cxnId="{94395FBD-A1BC-43E0-A05B-004C82A35A5A}">
      <dgm:prSet/>
      <dgm:spPr/>
      <dgm:t>
        <a:bodyPr/>
        <a:lstStyle/>
        <a:p>
          <a:endParaRPr lang="en-US"/>
        </a:p>
      </dgm:t>
    </dgm:pt>
    <dgm:pt modelId="{8AC596E1-DA31-4FAF-93C4-2EC0F3E98676}" type="sibTrans" cxnId="{94395FBD-A1BC-43E0-A05B-004C82A35A5A}">
      <dgm:prSet/>
      <dgm:spPr/>
      <dgm:t>
        <a:bodyPr/>
        <a:lstStyle/>
        <a:p>
          <a:endParaRPr lang="en-US"/>
        </a:p>
      </dgm:t>
    </dgm:pt>
    <dgm:pt modelId="{447A40D6-E1C8-4219-85F3-ACAF6A42224C}">
      <dgm:prSet custT="1"/>
      <dgm:spPr/>
      <dgm:t>
        <a:bodyPr/>
        <a:lstStyle/>
        <a:p>
          <a:r>
            <a:rPr lang="en-US" sz="2000" dirty="0"/>
            <a:t>Role of Color Center Defects</a:t>
          </a:r>
        </a:p>
      </dgm:t>
    </dgm:pt>
    <dgm:pt modelId="{4136D08B-0337-4691-AF3A-322B0E814D7B}" type="parTrans" cxnId="{FE0F0B6E-6EAA-454F-84EC-45C1244C20C0}">
      <dgm:prSet/>
      <dgm:spPr/>
      <dgm:t>
        <a:bodyPr/>
        <a:lstStyle/>
        <a:p>
          <a:endParaRPr lang="en-US"/>
        </a:p>
      </dgm:t>
    </dgm:pt>
    <dgm:pt modelId="{8E8906C5-6AC4-43D1-90D2-8C0F717467A3}" type="sibTrans" cxnId="{FE0F0B6E-6EAA-454F-84EC-45C1244C20C0}">
      <dgm:prSet/>
      <dgm:spPr/>
      <dgm:t>
        <a:bodyPr/>
        <a:lstStyle/>
        <a:p>
          <a:endParaRPr lang="en-US"/>
        </a:p>
      </dgm:t>
    </dgm:pt>
    <dgm:pt modelId="{0398F61E-3EE9-45F9-9621-34A44F5C5C0D}">
      <dgm:prSet custT="1"/>
      <dgm:spPr/>
      <dgm:t>
        <a:bodyPr/>
        <a:lstStyle/>
        <a:p>
          <a:r>
            <a:rPr lang="en-US" sz="2000" dirty="0"/>
            <a:t>Candidate Minerals &amp; Requirements</a:t>
          </a:r>
        </a:p>
      </dgm:t>
    </dgm:pt>
    <dgm:pt modelId="{53647903-F172-4EBC-BCA9-B1C7537C0025}" type="parTrans" cxnId="{0300CB2A-CCA9-4681-A3F4-BAC3F3B46B4B}">
      <dgm:prSet/>
      <dgm:spPr/>
      <dgm:t>
        <a:bodyPr/>
        <a:lstStyle/>
        <a:p>
          <a:endParaRPr lang="en-US"/>
        </a:p>
      </dgm:t>
    </dgm:pt>
    <dgm:pt modelId="{3FDD6AD5-17AC-4B91-A23B-9FCF88786410}" type="sibTrans" cxnId="{0300CB2A-CCA9-4681-A3F4-BAC3F3B46B4B}">
      <dgm:prSet/>
      <dgm:spPr/>
      <dgm:t>
        <a:bodyPr/>
        <a:lstStyle/>
        <a:p>
          <a:endParaRPr lang="en-US"/>
        </a:p>
      </dgm:t>
    </dgm:pt>
    <dgm:pt modelId="{C9CE7EF0-E619-4DFE-BC7F-B4EA97F21091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/>
            <a:t>Alkali Halide Defects &amp; Formation Mechanisms</a:t>
          </a:r>
        </a:p>
      </dgm:t>
    </dgm:pt>
    <dgm:pt modelId="{FBB42DBC-6BC3-4A0D-A470-B16A6DC3F47A}" type="parTrans" cxnId="{6F87F85B-BBB5-444F-9933-E265D178A7A0}">
      <dgm:prSet/>
      <dgm:spPr/>
      <dgm:t>
        <a:bodyPr/>
        <a:lstStyle/>
        <a:p>
          <a:endParaRPr lang="en-US"/>
        </a:p>
      </dgm:t>
    </dgm:pt>
    <dgm:pt modelId="{A80C81BD-8255-45FE-A0A7-2A68E96034B1}" type="sibTrans" cxnId="{6F87F85B-BBB5-444F-9933-E265D178A7A0}">
      <dgm:prSet/>
      <dgm:spPr/>
      <dgm:t>
        <a:bodyPr/>
        <a:lstStyle/>
        <a:p>
          <a:endParaRPr lang="en-US"/>
        </a:p>
      </dgm:t>
    </dgm:pt>
    <dgm:pt modelId="{874B7697-EA3A-4F20-9C61-B96BDAA215A2}">
      <dgm:prSet custT="1"/>
      <dgm:spPr/>
      <dgm:t>
        <a:bodyPr/>
        <a:lstStyle/>
        <a:p>
          <a:r>
            <a:rPr lang="en-US" sz="2000" dirty="0"/>
            <a:t>Vacancy clusters in </a:t>
          </a:r>
          <a:r>
            <a:rPr lang="en-US" sz="2000" dirty="0" err="1"/>
            <a:t>LiF</a:t>
          </a:r>
          <a:endParaRPr lang="en-US" sz="2000" dirty="0"/>
        </a:p>
      </dgm:t>
    </dgm:pt>
    <dgm:pt modelId="{69F04FA9-E8BF-459C-B289-D3888149E5B6}" type="parTrans" cxnId="{1DC89A1A-29CF-4AD9-8E53-A87B887F8F2F}">
      <dgm:prSet/>
      <dgm:spPr/>
      <dgm:t>
        <a:bodyPr/>
        <a:lstStyle/>
        <a:p>
          <a:endParaRPr lang="en-US"/>
        </a:p>
      </dgm:t>
    </dgm:pt>
    <dgm:pt modelId="{2ECF532B-E02A-4244-A744-8754E1C48C2F}" type="sibTrans" cxnId="{1DC89A1A-29CF-4AD9-8E53-A87B887F8F2F}">
      <dgm:prSet/>
      <dgm:spPr/>
      <dgm:t>
        <a:bodyPr/>
        <a:lstStyle/>
        <a:p>
          <a:endParaRPr lang="en-US"/>
        </a:p>
      </dgm:t>
    </dgm:pt>
    <dgm:pt modelId="{7D8B2F28-3E7D-49FD-B4C6-0838EE8E93AA}">
      <dgm:prSet custT="1"/>
      <dgm:spPr/>
      <dgm:t>
        <a:bodyPr/>
        <a:lstStyle/>
        <a:p>
          <a:r>
            <a:rPr lang="en-US" sz="2000" dirty="0"/>
            <a:t>Computational Considerations - Koopman’s Tuning &amp; Electron-Phonon Coupling</a:t>
          </a:r>
        </a:p>
      </dgm:t>
    </dgm:pt>
    <dgm:pt modelId="{E6AB8537-67D8-41BE-8D0F-F27193DAC42D}" type="parTrans" cxnId="{C4C4299B-DE00-4EF0-B060-EF4E593B3A3D}">
      <dgm:prSet/>
      <dgm:spPr/>
      <dgm:t>
        <a:bodyPr/>
        <a:lstStyle/>
        <a:p>
          <a:endParaRPr lang="en-US"/>
        </a:p>
      </dgm:t>
    </dgm:pt>
    <dgm:pt modelId="{1EACA050-B45D-4E43-A1FD-17FF0A6979F9}" type="sibTrans" cxnId="{C4C4299B-DE00-4EF0-B060-EF4E593B3A3D}">
      <dgm:prSet/>
      <dgm:spPr/>
      <dgm:t>
        <a:bodyPr/>
        <a:lstStyle/>
        <a:p>
          <a:endParaRPr lang="en-US"/>
        </a:p>
      </dgm:t>
    </dgm:pt>
    <dgm:pt modelId="{6B2A68B0-3ABC-43E8-9A74-576C30CAA8C7}">
      <dgm:prSet custT="1"/>
      <dgm:spPr/>
      <dgm:t>
        <a:bodyPr/>
        <a:lstStyle/>
        <a:p>
          <a:r>
            <a:rPr lang="en-US" sz="2000" dirty="0"/>
            <a:t>Formation mechanisms</a:t>
          </a:r>
        </a:p>
      </dgm:t>
    </dgm:pt>
    <dgm:pt modelId="{B09ADE79-16B2-4069-9A7C-3A6923D40BDA}" type="parTrans" cxnId="{C03D5B93-3F08-46A2-90A3-FF226272F730}">
      <dgm:prSet/>
      <dgm:spPr/>
      <dgm:t>
        <a:bodyPr/>
        <a:lstStyle/>
        <a:p>
          <a:endParaRPr lang="en-US"/>
        </a:p>
      </dgm:t>
    </dgm:pt>
    <dgm:pt modelId="{AFEDAAEE-E585-41AC-9DD5-1FC8CB53F6AD}" type="sibTrans" cxnId="{C03D5B93-3F08-46A2-90A3-FF226272F730}">
      <dgm:prSet/>
      <dgm:spPr/>
      <dgm:t>
        <a:bodyPr/>
        <a:lstStyle/>
        <a:p>
          <a:endParaRPr lang="en-US"/>
        </a:p>
      </dgm:t>
    </dgm:pt>
    <dgm:pt modelId="{3933F7BE-57E2-4174-A4A4-A46BD2BA4F23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/>
            <a:t>Forsterite, Scheelite, Corundum, &amp; Zircon</a:t>
          </a:r>
        </a:p>
      </dgm:t>
    </dgm:pt>
    <dgm:pt modelId="{C75A9F3D-BB91-44F9-89A4-21EB542CFA53}" type="parTrans" cxnId="{83624AEF-16F8-402E-A403-3589480099E9}">
      <dgm:prSet/>
      <dgm:spPr/>
      <dgm:t>
        <a:bodyPr/>
        <a:lstStyle/>
        <a:p>
          <a:endParaRPr lang="en-US"/>
        </a:p>
      </dgm:t>
    </dgm:pt>
    <dgm:pt modelId="{9DCBA8C9-3986-4BD9-99DA-300FCAFB8708}" type="sibTrans" cxnId="{83624AEF-16F8-402E-A403-3589480099E9}">
      <dgm:prSet/>
      <dgm:spPr/>
      <dgm:t>
        <a:bodyPr/>
        <a:lstStyle/>
        <a:p>
          <a:endParaRPr lang="en-US"/>
        </a:p>
      </dgm:t>
    </dgm:pt>
    <dgm:pt modelId="{16F13CFB-A942-44EE-8284-4BCD0D301BFD}">
      <dgm:prSet custT="1"/>
      <dgm:spPr/>
      <dgm:t>
        <a:bodyPr/>
        <a:lstStyle/>
        <a:p>
          <a:r>
            <a:rPr lang="en-US" sz="2000" dirty="0"/>
            <a:t>Which simple defects are optically bright and visible?</a:t>
          </a:r>
        </a:p>
      </dgm:t>
    </dgm:pt>
    <dgm:pt modelId="{B804586B-DA58-4F0C-B877-39468AE1CF18}" type="parTrans" cxnId="{67A3B4F1-8608-4B88-B266-52766F2BB0B6}">
      <dgm:prSet/>
      <dgm:spPr/>
      <dgm:t>
        <a:bodyPr/>
        <a:lstStyle/>
        <a:p>
          <a:endParaRPr lang="en-US"/>
        </a:p>
      </dgm:t>
    </dgm:pt>
    <dgm:pt modelId="{D961C90F-0E16-4687-B542-91F98BAA0E09}" type="sibTrans" cxnId="{67A3B4F1-8608-4B88-B266-52766F2BB0B6}">
      <dgm:prSet/>
      <dgm:spPr/>
      <dgm:t>
        <a:bodyPr/>
        <a:lstStyle/>
        <a:p>
          <a:endParaRPr lang="en-US"/>
        </a:p>
      </dgm:t>
    </dgm:pt>
    <dgm:pt modelId="{20158121-EE21-4201-BE0D-093153E63E59}">
      <dgm:prSet custT="1"/>
      <dgm:spPr/>
      <dgm:t>
        <a:bodyPr/>
        <a:lstStyle/>
        <a:p>
          <a:r>
            <a:rPr lang="en-US" sz="2000" dirty="0"/>
            <a:t>Nudged Elastic Band method for energy barriers</a:t>
          </a:r>
        </a:p>
      </dgm:t>
    </dgm:pt>
    <dgm:pt modelId="{D3D1A4C8-2C6A-490F-A3E4-31D21848391D}" type="parTrans" cxnId="{8A15D8FF-6A67-4760-A399-9CFA4E049817}">
      <dgm:prSet/>
      <dgm:spPr/>
      <dgm:t>
        <a:bodyPr/>
        <a:lstStyle/>
        <a:p>
          <a:endParaRPr lang="en-US"/>
        </a:p>
      </dgm:t>
    </dgm:pt>
    <dgm:pt modelId="{942F5323-2146-4E95-B2E6-5C367CBC927F}" type="sibTrans" cxnId="{8A15D8FF-6A67-4760-A399-9CFA4E049817}">
      <dgm:prSet/>
      <dgm:spPr/>
      <dgm:t>
        <a:bodyPr/>
        <a:lstStyle/>
        <a:p>
          <a:endParaRPr lang="en-US"/>
        </a:p>
      </dgm:t>
    </dgm:pt>
    <dgm:pt modelId="{252B122C-8587-49B0-AB6C-BBA99AF4C8ED}" type="pres">
      <dgm:prSet presAssocID="{B419655F-CE74-440E-9C91-37960B5C9553}" presName="linear" presStyleCnt="0">
        <dgm:presLayoutVars>
          <dgm:animLvl val="lvl"/>
          <dgm:resizeHandles val="exact"/>
        </dgm:presLayoutVars>
      </dgm:prSet>
      <dgm:spPr/>
    </dgm:pt>
    <dgm:pt modelId="{7D77C81B-45D2-4C21-89BC-D85388FF2EFC}" type="pres">
      <dgm:prSet presAssocID="{0ED8FE40-2CAE-40FD-81DF-DDF4AD44B0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3463586-4EC6-402A-9715-4FE5FF1E225F}" type="pres">
      <dgm:prSet presAssocID="{0ED8FE40-2CAE-40FD-81DF-DDF4AD44B07D}" presName="childText" presStyleLbl="revTx" presStyleIdx="0" presStyleCnt="3">
        <dgm:presLayoutVars>
          <dgm:bulletEnabled val="1"/>
        </dgm:presLayoutVars>
      </dgm:prSet>
      <dgm:spPr/>
    </dgm:pt>
    <dgm:pt modelId="{E085970A-CFF8-4638-ABC4-74D7AAF0BB87}" type="pres">
      <dgm:prSet presAssocID="{C9CE7EF0-E619-4DFE-BC7F-B4EA97F2109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8F8133-AB2A-4B84-B9DE-279951FA27B2}" type="pres">
      <dgm:prSet presAssocID="{C9CE7EF0-E619-4DFE-BC7F-B4EA97F21091}" presName="childText" presStyleLbl="revTx" presStyleIdx="1" presStyleCnt="3">
        <dgm:presLayoutVars>
          <dgm:bulletEnabled val="1"/>
        </dgm:presLayoutVars>
      </dgm:prSet>
      <dgm:spPr/>
    </dgm:pt>
    <dgm:pt modelId="{615ADA05-4EA6-4211-AF07-108446A624E9}" type="pres">
      <dgm:prSet presAssocID="{3933F7BE-57E2-4174-A4A4-A46BD2BA4F2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8FF6436-DBD8-49E8-A111-BEA10AD04FF8}" type="pres">
      <dgm:prSet presAssocID="{3933F7BE-57E2-4174-A4A4-A46BD2BA4F2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DC89A1A-29CF-4AD9-8E53-A87B887F8F2F}" srcId="{C9CE7EF0-E619-4DFE-BC7F-B4EA97F21091}" destId="{874B7697-EA3A-4F20-9C61-B96BDAA215A2}" srcOrd="0" destOrd="0" parTransId="{69F04FA9-E8BF-459C-B289-D3888149E5B6}" sibTransId="{2ECF532B-E02A-4244-A744-8754E1C48C2F}"/>
    <dgm:cxn modelId="{0300CB2A-CCA9-4681-A3F4-BAC3F3B46B4B}" srcId="{0ED8FE40-2CAE-40FD-81DF-DDF4AD44B07D}" destId="{0398F61E-3EE9-45F9-9621-34A44F5C5C0D}" srcOrd="1" destOrd="0" parTransId="{53647903-F172-4EBC-BCA9-B1C7537C0025}" sibTransId="{3FDD6AD5-17AC-4B91-A23B-9FCF88786410}"/>
    <dgm:cxn modelId="{6F87F85B-BBB5-444F-9933-E265D178A7A0}" srcId="{B419655F-CE74-440E-9C91-37960B5C9553}" destId="{C9CE7EF0-E619-4DFE-BC7F-B4EA97F21091}" srcOrd="1" destOrd="0" parTransId="{FBB42DBC-6BC3-4A0D-A470-B16A6DC3F47A}" sibTransId="{A80C81BD-8255-45FE-A0A7-2A68E96034B1}"/>
    <dgm:cxn modelId="{5268595E-26D9-4998-AA7F-E8AEE748ACFA}" type="presOf" srcId="{447A40D6-E1C8-4219-85F3-ACAF6A42224C}" destId="{13463586-4EC6-402A-9715-4FE5FF1E225F}" srcOrd="0" destOrd="0" presId="urn:microsoft.com/office/officeart/2005/8/layout/vList2"/>
    <dgm:cxn modelId="{884CD665-520E-4B83-812F-ACA2083B7641}" type="presOf" srcId="{6B2A68B0-3ABC-43E8-9A74-576C30CAA8C7}" destId="{9C8F8133-AB2A-4B84-B9DE-279951FA27B2}" srcOrd="0" destOrd="2" presId="urn:microsoft.com/office/officeart/2005/8/layout/vList2"/>
    <dgm:cxn modelId="{B7A6BC67-691E-40BE-AB3A-35DE75C6268E}" type="presOf" srcId="{B419655F-CE74-440E-9C91-37960B5C9553}" destId="{252B122C-8587-49B0-AB6C-BBA99AF4C8ED}" srcOrd="0" destOrd="0" presId="urn:microsoft.com/office/officeart/2005/8/layout/vList2"/>
    <dgm:cxn modelId="{FE0F0B6E-6EAA-454F-84EC-45C1244C20C0}" srcId="{0ED8FE40-2CAE-40FD-81DF-DDF4AD44B07D}" destId="{447A40D6-E1C8-4219-85F3-ACAF6A42224C}" srcOrd="0" destOrd="0" parTransId="{4136D08B-0337-4691-AF3A-322B0E814D7B}" sibTransId="{8E8906C5-6AC4-43D1-90D2-8C0F717467A3}"/>
    <dgm:cxn modelId="{AC505450-23B8-4AAD-AEA7-319B75BA855F}" type="presOf" srcId="{0398F61E-3EE9-45F9-9621-34A44F5C5C0D}" destId="{13463586-4EC6-402A-9715-4FE5FF1E225F}" srcOrd="0" destOrd="1" presId="urn:microsoft.com/office/officeart/2005/8/layout/vList2"/>
    <dgm:cxn modelId="{CAAEE75A-D294-4872-8135-8D07C73B7ECA}" type="presOf" srcId="{3933F7BE-57E2-4174-A4A4-A46BD2BA4F23}" destId="{615ADA05-4EA6-4211-AF07-108446A624E9}" srcOrd="0" destOrd="0" presId="urn:microsoft.com/office/officeart/2005/8/layout/vList2"/>
    <dgm:cxn modelId="{B7785486-20A0-484B-B6AE-D252F5B0288D}" type="presOf" srcId="{7D8B2F28-3E7D-49FD-B4C6-0838EE8E93AA}" destId="{9C8F8133-AB2A-4B84-B9DE-279951FA27B2}" srcOrd="0" destOrd="1" presId="urn:microsoft.com/office/officeart/2005/8/layout/vList2"/>
    <dgm:cxn modelId="{C03D5B93-3F08-46A2-90A3-FF226272F730}" srcId="{C9CE7EF0-E619-4DFE-BC7F-B4EA97F21091}" destId="{6B2A68B0-3ABC-43E8-9A74-576C30CAA8C7}" srcOrd="2" destOrd="0" parTransId="{B09ADE79-16B2-4069-9A7C-3A6923D40BDA}" sibTransId="{AFEDAAEE-E585-41AC-9DD5-1FC8CB53F6AD}"/>
    <dgm:cxn modelId="{8006A193-065B-4268-B6B2-FE1C42C86CA1}" type="presOf" srcId="{20158121-EE21-4201-BE0D-093153E63E59}" destId="{9C8F8133-AB2A-4B84-B9DE-279951FA27B2}" srcOrd="0" destOrd="3" presId="urn:microsoft.com/office/officeart/2005/8/layout/vList2"/>
    <dgm:cxn modelId="{C4C4299B-DE00-4EF0-B060-EF4E593B3A3D}" srcId="{C9CE7EF0-E619-4DFE-BC7F-B4EA97F21091}" destId="{7D8B2F28-3E7D-49FD-B4C6-0838EE8E93AA}" srcOrd="1" destOrd="0" parTransId="{E6AB8537-67D8-41BE-8D0F-F27193DAC42D}" sibTransId="{1EACA050-B45D-4E43-A1FD-17FF0A6979F9}"/>
    <dgm:cxn modelId="{DD21EBBC-5C9D-40DB-8DCF-FC8C351C4C18}" type="presOf" srcId="{874B7697-EA3A-4F20-9C61-B96BDAA215A2}" destId="{9C8F8133-AB2A-4B84-B9DE-279951FA27B2}" srcOrd="0" destOrd="0" presId="urn:microsoft.com/office/officeart/2005/8/layout/vList2"/>
    <dgm:cxn modelId="{94395FBD-A1BC-43E0-A05B-004C82A35A5A}" srcId="{B419655F-CE74-440E-9C91-37960B5C9553}" destId="{0ED8FE40-2CAE-40FD-81DF-DDF4AD44B07D}" srcOrd="0" destOrd="0" parTransId="{0B0CB1AC-16B6-44F3-AA5C-79AC25F5AAEB}" sibTransId="{8AC596E1-DA31-4FAF-93C4-2EC0F3E98676}"/>
    <dgm:cxn modelId="{682919D5-D808-4592-B10F-67D1AE911E17}" type="presOf" srcId="{16F13CFB-A942-44EE-8284-4BCD0D301BFD}" destId="{58FF6436-DBD8-49E8-A111-BEA10AD04FF8}" srcOrd="0" destOrd="0" presId="urn:microsoft.com/office/officeart/2005/8/layout/vList2"/>
    <dgm:cxn modelId="{E236E8E7-CB9D-40B5-88F5-A1774E6102FC}" type="presOf" srcId="{0ED8FE40-2CAE-40FD-81DF-DDF4AD44B07D}" destId="{7D77C81B-45D2-4C21-89BC-D85388FF2EFC}" srcOrd="0" destOrd="0" presId="urn:microsoft.com/office/officeart/2005/8/layout/vList2"/>
    <dgm:cxn modelId="{83624AEF-16F8-402E-A403-3589480099E9}" srcId="{B419655F-CE74-440E-9C91-37960B5C9553}" destId="{3933F7BE-57E2-4174-A4A4-A46BD2BA4F23}" srcOrd="2" destOrd="0" parTransId="{C75A9F3D-BB91-44F9-89A4-21EB542CFA53}" sibTransId="{9DCBA8C9-3986-4BD9-99DA-300FCAFB8708}"/>
    <dgm:cxn modelId="{67A3B4F1-8608-4B88-B266-52766F2BB0B6}" srcId="{3933F7BE-57E2-4174-A4A4-A46BD2BA4F23}" destId="{16F13CFB-A942-44EE-8284-4BCD0D301BFD}" srcOrd="0" destOrd="0" parTransId="{B804586B-DA58-4F0C-B877-39468AE1CF18}" sibTransId="{D961C90F-0E16-4687-B542-91F98BAA0E09}"/>
    <dgm:cxn modelId="{17350DF3-7B89-4D74-87A5-9F65037991A5}" type="presOf" srcId="{C9CE7EF0-E619-4DFE-BC7F-B4EA97F21091}" destId="{E085970A-CFF8-4638-ABC4-74D7AAF0BB87}" srcOrd="0" destOrd="0" presId="urn:microsoft.com/office/officeart/2005/8/layout/vList2"/>
    <dgm:cxn modelId="{8A15D8FF-6A67-4760-A399-9CFA4E049817}" srcId="{C9CE7EF0-E619-4DFE-BC7F-B4EA97F21091}" destId="{20158121-EE21-4201-BE0D-093153E63E59}" srcOrd="3" destOrd="0" parTransId="{D3D1A4C8-2C6A-490F-A3E4-31D21848391D}" sibTransId="{942F5323-2146-4E95-B2E6-5C367CBC927F}"/>
    <dgm:cxn modelId="{11FBA970-9F76-40B3-8621-D99B89A90AC3}" type="presParOf" srcId="{252B122C-8587-49B0-AB6C-BBA99AF4C8ED}" destId="{7D77C81B-45D2-4C21-89BC-D85388FF2EFC}" srcOrd="0" destOrd="0" presId="urn:microsoft.com/office/officeart/2005/8/layout/vList2"/>
    <dgm:cxn modelId="{A0F22789-D0B1-477E-B7E1-104A3FD87FA1}" type="presParOf" srcId="{252B122C-8587-49B0-AB6C-BBA99AF4C8ED}" destId="{13463586-4EC6-402A-9715-4FE5FF1E225F}" srcOrd="1" destOrd="0" presId="urn:microsoft.com/office/officeart/2005/8/layout/vList2"/>
    <dgm:cxn modelId="{B0913F26-16CF-4875-9B87-8F382A52ED17}" type="presParOf" srcId="{252B122C-8587-49B0-AB6C-BBA99AF4C8ED}" destId="{E085970A-CFF8-4638-ABC4-74D7AAF0BB87}" srcOrd="2" destOrd="0" presId="urn:microsoft.com/office/officeart/2005/8/layout/vList2"/>
    <dgm:cxn modelId="{3B01C44B-6A92-4D53-BF6D-7E6D11C3844C}" type="presParOf" srcId="{252B122C-8587-49B0-AB6C-BBA99AF4C8ED}" destId="{9C8F8133-AB2A-4B84-B9DE-279951FA27B2}" srcOrd="3" destOrd="0" presId="urn:microsoft.com/office/officeart/2005/8/layout/vList2"/>
    <dgm:cxn modelId="{8594D381-1ED7-4002-B4F9-432211A2E38C}" type="presParOf" srcId="{252B122C-8587-49B0-AB6C-BBA99AF4C8ED}" destId="{615ADA05-4EA6-4211-AF07-108446A624E9}" srcOrd="4" destOrd="0" presId="urn:microsoft.com/office/officeart/2005/8/layout/vList2"/>
    <dgm:cxn modelId="{8E50F11A-952B-467E-9A57-53B8EB1B8856}" type="presParOf" srcId="{252B122C-8587-49B0-AB6C-BBA99AF4C8ED}" destId="{58FF6436-DBD8-49E8-A111-BEA10AD04FF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19655F-CE74-440E-9C91-37960B5C95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D8FE40-2CAE-40FD-81DF-DDF4AD44B07D}">
      <dgm:prSet custT="1"/>
      <dgm:spPr>
        <a:solidFill>
          <a:srgbClr val="8B1F41"/>
        </a:solidFill>
      </dgm:spPr>
      <dgm:t>
        <a:bodyPr/>
        <a:lstStyle/>
        <a:p>
          <a:r>
            <a:rPr lang="en-US" sz="2800" dirty="0"/>
            <a:t>Overview of PALEOCCENE &amp; Material Requirements</a:t>
          </a:r>
        </a:p>
      </dgm:t>
    </dgm:pt>
    <dgm:pt modelId="{0B0CB1AC-16B6-44F3-AA5C-79AC25F5AAEB}" type="parTrans" cxnId="{94395FBD-A1BC-43E0-A05B-004C82A35A5A}">
      <dgm:prSet/>
      <dgm:spPr/>
      <dgm:t>
        <a:bodyPr/>
        <a:lstStyle/>
        <a:p>
          <a:endParaRPr lang="en-US"/>
        </a:p>
      </dgm:t>
    </dgm:pt>
    <dgm:pt modelId="{8AC596E1-DA31-4FAF-93C4-2EC0F3E98676}" type="sibTrans" cxnId="{94395FBD-A1BC-43E0-A05B-004C82A35A5A}">
      <dgm:prSet/>
      <dgm:spPr/>
      <dgm:t>
        <a:bodyPr/>
        <a:lstStyle/>
        <a:p>
          <a:endParaRPr lang="en-US"/>
        </a:p>
      </dgm:t>
    </dgm:pt>
    <dgm:pt modelId="{447A40D6-E1C8-4219-85F3-ACAF6A42224C}">
      <dgm:prSet custT="1"/>
      <dgm:spPr/>
      <dgm:t>
        <a:bodyPr/>
        <a:lstStyle/>
        <a:p>
          <a:r>
            <a:rPr lang="en-US" sz="2000" dirty="0"/>
            <a:t>Role of Color Center Defects</a:t>
          </a:r>
        </a:p>
      </dgm:t>
    </dgm:pt>
    <dgm:pt modelId="{4136D08B-0337-4691-AF3A-322B0E814D7B}" type="parTrans" cxnId="{FE0F0B6E-6EAA-454F-84EC-45C1244C20C0}">
      <dgm:prSet/>
      <dgm:spPr/>
      <dgm:t>
        <a:bodyPr/>
        <a:lstStyle/>
        <a:p>
          <a:endParaRPr lang="en-US"/>
        </a:p>
      </dgm:t>
    </dgm:pt>
    <dgm:pt modelId="{8E8906C5-6AC4-43D1-90D2-8C0F717467A3}" type="sibTrans" cxnId="{FE0F0B6E-6EAA-454F-84EC-45C1244C20C0}">
      <dgm:prSet/>
      <dgm:spPr/>
      <dgm:t>
        <a:bodyPr/>
        <a:lstStyle/>
        <a:p>
          <a:endParaRPr lang="en-US"/>
        </a:p>
      </dgm:t>
    </dgm:pt>
    <dgm:pt modelId="{0398F61E-3EE9-45F9-9621-34A44F5C5C0D}">
      <dgm:prSet custT="1"/>
      <dgm:spPr/>
      <dgm:t>
        <a:bodyPr/>
        <a:lstStyle/>
        <a:p>
          <a:r>
            <a:rPr lang="en-US" sz="2000" dirty="0"/>
            <a:t>Candidate Minerals &amp; Requirements</a:t>
          </a:r>
        </a:p>
      </dgm:t>
    </dgm:pt>
    <dgm:pt modelId="{53647903-F172-4EBC-BCA9-B1C7537C0025}" type="parTrans" cxnId="{0300CB2A-CCA9-4681-A3F4-BAC3F3B46B4B}">
      <dgm:prSet/>
      <dgm:spPr/>
      <dgm:t>
        <a:bodyPr/>
        <a:lstStyle/>
        <a:p>
          <a:endParaRPr lang="en-US"/>
        </a:p>
      </dgm:t>
    </dgm:pt>
    <dgm:pt modelId="{3FDD6AD5-17AC-4B91-A23B-9FCF88786410}" type="sibTrans" cxnId="{0300CB2A-CCA9-4681-A3F4-BAC3F3B46B4B}">
      <dgm:prSet/>
      <dgm:spPr/>
      <dgm:t>
        <a:bodyPr/>
        <a:lstStyle/>
        <a:p>
          <a:endParaRPr lang="en-US"/>
        </a:p>
      </dgm:t>
    </dgm:pt>
    <dgm:pt modelId="{C9CE7EF0-E619-4DFE-BC7F-B4EA97F21091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/>
            <a:t>Alkali Halide Defects &amp; Formation Mechanisms</a:t>
          </a:r>
        </a:p>
      </dgm:t>
    </dgm:pt>
    <dgm:pt modelId="{FBB42DBC-6BC3-4A0D-A470-B16A6DC3F47A}" type="parTrans" cxnId="{6F87F85B-BBB5-444F-9933-E265D178A7A0}">
      <dgm:prSet/>
      <dgm:spPr/>
      <dgm:t>
        <a:bodyPr/>
        <a:lstStyle/>
        <a:p>
          <a:endParaRPr lang="en-US"/>
        </a:p>
      </dgm:t>
    </dgm:pt>
    <dgm:pt modelId="{A80C81BD-8255-45FE-A0A7-2A68E96034B1}" type="sibTrans" cxnId="{6F87F85B-BBB5-444F-9933-E265D178A7A0}">
      <dgm:prSet/>
      <dgm:spPr/>
      <dgm:t>
        <a:bodyPr/>
        <a:lstStyle/>
        <a:p>
          <a:endParaRPr lang="en-US"/>
        </a:p>
      </dgm:t>
    </dgm:pt>
    <dgm:pt modelId="{874B7697-EA3A-4F20-9C61-B96BDAA215A2}">
      <dgm:prSet custT="1"/>
      <dgm:spPr/>
      <dgm:t>
        <a:bodyPr/>
        <a:lstStyle/>
        <a:p>
          <a:r>
            <a:rPr lang="en-US" sz="2000" dirty="0"/>
            <a:t>Vacancy clusters in </a:t>
          </a:r>
          <a:r>
            <a:rPr lang="en-US" sz="2000" dirty="0" err="1"/>
            <a:t>LiF</a:t>
          </a:r>
          <a:endParaRPr lang="en-US" sz="2000" dirty="0"/>
        </a:p>
      </dgm:t>
    </dgm:pt>
    <dgm:pt modelId="{69F04FA9-E8BF-459C-B289-D3888149E5B6}" type="parTrans" cxnId="{1DC89A1A-29CF-4AD9-8E53-A87B887F8F2F}">
      <dgm:prSet/>
      <dgm:spPr/>
      <dgm:t>
        <a:bodyPr/>
        <a:lstStyle/>
        <a:p>
          <a:endParaRPr lang="en-US"/>
        </a:p>
      </dgm:t>
    </dgm:pt>
    <dgm:pt modelId="{2ECF532B-E02A-4244-A744-8754E1C48C2F}" type="sibTrans" cxnId="{1DC89A1A-29CF-4AD9-8E53-A87B887F8F2F}">
      <dgm:prSet/>
      <dgm:spPr/>
      <dgm:t>
        <a:bodyPr/>
        <a:lstStyle/>
        <a:p>
          <a:endParaRPr lang="en-US"/>
        </a:p>
      </dgm:t>
    </dgm:pt>
    <dgm:pt modelId="{7D8B2F28-3E7D-49FD-B4C6-0838EE8E93AA}">
      <dgm:prSet custT="1"/>
      <dgm:spPr/>
      <dgm:t>
        <a:bodyPr/>
        <a:lstStyle/>
        <a:p>
          <a:r>
            <a:rPr lang="en-US" sz="2000" dirty="0"/>
            <a:t>Computational Considerations - Koopman’s Tuning &amp; Electron-Phonon Coupling</a:t>
          </a:r>
        </a:p>
      </dgm:t>
    </dgm:pt>
    <dgm:pt modelId="{E6AB8537-67D8-41BE-8D0F-F27193DAC42D}" type="parTrans" cxnId="{C4C4299B-DE00-4EF0-B060-EF4E593B3A3D}">
      <dgm:prSet/>
      <dgm:spPr/>
      <dgm:t>
        <a:bodyPr/>
        <a:lstStyle/>
        <a:p>
          <a:endParaRPr lang="en-US"/>
        </a:p>
      </dgm:t>
    </dgm:pt>
    <dgm:pt modelId="{1EACA050-B45D-4E43-A1FD-17FF0A6979F9}" type="sibTrans" cxnId="{C4C4299B-DE00-4EF0-B060-EF4E593B3A3D}">
      <dgm:prSet/>
      <dgm:spPr/>
      <dgm:t>
        <a:bodyPr/>
        <a:lstStyle/>
        <a:p>
          <a:endParaRPr lang="en-US"/>
        </a:p>
      </dgm:t>
    </dgm:pt>
    <dgm:pt modelId="{6B2A68B0-3ABC-43E8-9A74-576C30CAA8C7}">
      <dgm:prSet custT="1"/>
      <dgm:spPr/>
      <dgm:t>
        <a:bodyPr/>
        <a:lstStyle/>
        <a:p>
          <a:r>
            <a:rPr lang="en-US" sz="2000" dirty="0"/>
            <a:t>Formation mechanisms</a:t>
          </a:r>
        </a:p>
      </dgm:t>
    </dgm:pt>
    <dgm:pt modelId="{B09ADE79-16B2-4069-9A7C-3A6923D40BDA}" type="parTrans" cxnId="{C03D5B93-3F08-46A2-90A3-FF226272F730}">
      <dgm:prSet/>
      <dgm:spPr/>
      <dgm:t>
        <a:bodyPr/>
        <a:lstStyle/>
        <a:p>
          <a:endParaRPr lang="en-US"/>
        </a:p>
      </dgm:t>
    </dgm:pt>
    <dgm:pt modelId="{AFEDAAEE-E585-41AC-9DD5-1FC8CB53F6AD}" type="sibTrans" cxnId="{C03D5B93-3F08-46A2-90A3-FF226272F730}">
      <dgm:prSet/>
      <dgm:spPr/>
      <dgm:t>
        <a:bodyPr/>
        <a:lstStyle/>
        <a:p>
          <a:endParaRPr lang="en-US"/>
        </a:p>
      </dgm:t>
    </dgm:pt>
    <dgm:pt modelId="{3933F7BE-57E2-4174-A4A4-A46BD2BA4F23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/>
            <a:t>Forsterite, Scheelite, Corundum, &amp; Zircon</a:t>
          </a:r>
        </a:p>
      </dgm:t>
    </dgm:pt>
    <dgm:pt modelId="{C75A9F3D-BB91-44F9-89A4-21EB542CFA53}" type="parTrans" cxnId="{83624AEF-16F8-402E-A403-3589480099E9}">
      <dgm:prSet/>
      <dgm:spPr/>
      <dgm:t>
        <a:bodyPr/>
        <a:lstStyle/>
        <a:p>
          <a:endParaRPr lang="en-US"/>
        </a:p>
      </dgm:t>
    </dgm:pt>
    <dgm:pt modelId="{9DCBA8C9-3986-4BD9-99DA-300FCAFB8708}" type="sibTrans" cxnId="{83624AEF-16F8-402E-A403-3589480099E9}">
      <dgm:prSet/>
      <dgm:spPr/>
      <dgm:t>
        <a:bodyPr/>
        <a:lstStyle/>
        <a:p>
          <a:endParaRPr lang="en-US"/>
        </a:p>
      </dgm:t>
    </dgm:pt>
    <dgm:pt modelId="{16F13CFB-A942-44EE-8284-4BCD0D301BFD}">
      <dgm:prSet custT="1"/>
      <dgm:spPr/>
      <dgm:t>
        <a:bodyPr/>
        <a:lstStyle/>
        <a:p>
          <a:r>
            <a:rPr lang="en-US" sz="2000" dirty="0"/>
            <a:t>Which simple defects are optically bright and visible?</a:t>
          </a:r>
        </a:p>
      </dgm:t>
    </dgm:pt>
    <dgm:pt modelId="{B804586B-DA58-4F0C-B877-39468AE1CF18}" type="parTrans" cxnId="{67A3B4F1-8608-4B88-B266-52766F2BB0B6}">
      <dgm:prSet/>
      <dgm:spPr/>
      <dgm:t>
        <a:bodyPr/>
        <a:lstStyle/>
        <a:p>
          <a:endParaRPr lang="en-US"/>
        </a:p>
      </dgm:t>
    </dgm:pt>
    <dgm:pt modelId="{D961C90F-0E16-4687-B542-91F98BAA0E09}" type="sibTrans" cxnId="{67A3B4F1-8608-4B88-B266-52766F2BB0B6}">
      <dgm:prSet/>
      <dgm:spPr/>
      <dgm:t>
        <a:bodyPr/>
        <a:lstStyle/>
        <a:p>
          <a:endParaRPr lang="en-US"/>
        </a:p>
      </dgm:t>
    </dgm:pt>
    <dgm:pt modelId="{20158121-EE21-4201-BE0D-093153E63E59}">
      <dgm:prSet custT="1"/>
      <dgm:spPr/>
      <dgm:t>
        <a:bodyPr/>
        <a:lstStyle/>
        <a:p>
          <a:r>
            <a:rPr lang="en-US" sz="2000" dirty="0"/>
            <a:t>Nudged Elastic Band method for energy barriers</a:t>
          </a:r>
        </a:p>
      </dgm:t>
    </dgm:pt>
    <dgm:pt modelId="{D3D1A4C8-2C6A-490F-A3E4-31D21848391D}" type="parTrans" cxnId="{8A15D8FF-6A67-4760-A399-9CFA4E049817}">
      <dgm:prSet/>
      <dgm:spPr/>
      <dgm:t>
        <a:bodyPr/>
        <a:lstStyle/>
        <a:p>
          <a:endParaRPr lang="en-US"/>
        </a:p>
      </dgm:t>
    </dgm:pt>
    <dgm:pt modelId="{942F5323-2146-4E95-B2E6-5C367CBC927F}" type="sibTrans" cxnId="{8A15D8FF-6A67-4760-A399-9CFA4E049817}">
      <dgm:prSet/>
      <dgm:spPr/>
      <dgm:t>
        <a:bodyPr/>
        <a:lstStyle/>
        <a:p>
          <a:endParaRPr lang="en-US"/>
        </a:p>
      </dgm:t>
    </dgm:pt>
    <dgm:pt modelId="{252B122C-8587-49B0-AB6C-BBA99AF4C8ED}" type="pres">
      <dgm:prSet presAssocID="{B419655F-CE74-440E-9C91-37960B5C9553}" presName="linear" presStyleCnt="0">
        <dgm:presLayoutVars>
          <dgm:animLvl val="lvl"/>
          <dgm:resizeHandles val="exact"/>
        </dgm:presLayoutVars>
      </dgm:prSet>
      <dgm:spPr/>
    </dgm:pt>
    <dgm:pt modelId="{7D77C81B-45D2-4C21-89BC-D85388FF2EFC}" type="pres">
      <dgm:prSet presAssocID="{0ED8FE40-2CAE-40FD-81DF-DDF4AD44B0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3463586-4EC6-402A-9715-4FE5FF1E225F}" type="pres">
      <dgm:prSet presAssocID="{0ED8FE40-2CAE-40FD-81DF-DDF4AD44B07D}" presName="childText" presStyleLbl="revTx" presStyleIdx="0" presStyleCnt="3">
        <dgm:presLayoutVars>
          <dgm:bulletEnabled val="1"/>
        </dgm:presLayoutVars>
      </dgm:prSet>
      <dgm:spPr/>
    </dgm:pt>
    <dgm:pt modelId="{E085970A-CFF8-4638-ABC4-74D7AAF0BB87}" type="pres">
      <dgm:prSet presAssocID="{C9CE7EF0-E619-4DFE-BC7F-B4EA97F2109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8F8133-AB2A-4B84-B9DE-279951FA27B2}" type="pres">
      <dgm:prSet presAssocID="{C9CE7EF0-E619-4DFE-BC7F-B4EA97F21091}" presName="childText" presStyleLbl="revTx" presStyleIdx="1" presStyleCnt="3">
        <dgm:presLayoutVars>
          <dgm:bulletEnabled val="1"/>
        </dgm:presLayoutVars>
      </dgm:prSet>
      <dgm:spPr/>
    </dgm:pt>
    <dgm:pt modelId="{615ADA05-4EA6-4211-AF07-108446A624E9}" type="pres">
      <dgm:prSet presAssocID="{3933F7BE-57E2-4174-A4A4-A46BD2BA4F2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8FF6436-DBD8-49E8-A111-BEA10AD04FF8}" type="pres">
      <dgm:prSet presAssocID="{3933F7BE-57E2-4174-A4A4-A46BD2BA4F2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DC89A1A-29CF-4AD9-8E53-A87B887F8F2F}" srcId="{C9CE7EF0-E619-4DFE-BC7F-B4EA97F21091}" destId="{874B7697-EA3A-4F20-9C61-B96BDAA215A2}" srcOrd="0" destOrd="0" parTransId="{69F04FA9-E8BF-459C-B289-D3888149E5B6}" sibTransId="{2ECF532B-E02A-4244-A744-8754E1C48C2F}"/>
    <dgm:cxn modelId="{0300CB2A-CCA9-4681-A3F4-BAC3F3B46B4B}" srcId="{0ED8FE40-2CAE-40FD-81DF-DDF4AD44B07D}" destId="{0398F61E-3EE9-45F9-9621-34A44F5C5C0D}" srcOrd="1" destOrd="0" parTransId="{53647903-F172-4EBC-BCA9-B1C7537C0025}" sibTransId="{3FDD6AD5-17AC-4B91-A23B-9FCF88786410}"/>
    <dgm:cxn modelId="{6F87F85B-BBB5-444F-9933-E265D178A7A0}" srcId="{B419655F-CE74-440E-9C91-37960B5C9553}" destId="{C9CE7EF0-E619-4DFE-BC7F-B4EA97F21091}" srcOrd="1" destOrd="0" parTransId="{FBB42DBC-6BC3-4A0D-A470-B16A6DC3F47A}" sibTransId="{A80C81BD-8255-45FE-A0A7-2A68E96034B1}"/>
    <dgm:cxn modelId="{5268595E-26D9-4998-AA7F-E8AEE748ACFA}" type="presOf" srcId="{447A40D6-E1C8-4219-85F3-ACAF6A42224C}" destId="{13463586-4EC6-402A-9715-4FE5FF1E225F}" srcOrd="0" destOrd="0" presId="urn:microsoft.com/office/officeart/2005/8/layout/vList2"/>
    <dgm:cxn modelId="{884CD665-520E-4B83-812F-ACA2083B7641}" type="presOf" srcId="{6B2A68B0-3ABC-43E8-9A74-576C30CAA8C7}" destId="{9C8F8133-AB2A-4B84-B9DE-279951FA27B2}" srcOrd="0" destOrd="2" presId="urn:microsoft.com/office/officeart/2005/8/layout/vList2"/>
    <dgm:cxn modelId="{B7A6BC67-691E-40BE-AB3A-35DE75C6268E}" type="presOf" srcId="{B419655F-CE74-440E-9C91-37960B5C9553}" destId="{252B122C-8587-49B0-AB6C-BBA99AF4C8ED}" srcOrd="0" destOrd="0" presId="urn:microsoft.com/office/officeart/2005/8/layout/vList2"/>
    <dgm:cxn modelId="{FE0F0B6E-6EAA-454F-84EC-45C1244C20C0}" srcId="{0ED8FE40-2CAE-40FD-81DF-DDF4AD44B07D}" destId="{447A40D6-E1C8-4219-85F3-ACAF6A42224C}" srcOrd="0" destOrd="0" parTransId="{4136D08B-0337-4691-AF3A-322B0E814D7B}" sibTransId="{8E8906C5-6AC4-43D1-90D2-8C0F717467A3}"/>
    <dgm:cxn modelId="{AC505450-23B8-4AAD-AEA7-319B75BA855F}" type="presOf" srcId="{0398F61E-3EE9-45F9-9621-34A44F5C5C0D}" destId="{13463586-4EC6-402A-9715-4FE5FF1E225F}" srcOrd="0" destOrd="1" presId="urn:microsoft.com/office/officeart/2005/8/layout/vList2"/>
    <dgm:cxn modelId="{CAAEE75A-D294-4872-8135-8D07C73B7ECA}" type="presOf" srcId="{3933F7BE-57E2-4174-A4A4-A46BD2BA4F23}" destId="{615ADA05-4EA6-4211-AF07-108446A624E9}" srcOrd="0" destOrd="0" presId="urn:microsoft.com/office/officeart/2005/8/layout/vList2"/>
    <dgm:cxn modelId="{B7785486-20A0-484B-B6AE-D252F5B0288D}" type="presOf" srcId="{7D8B2F28-3E7D-49FD-B4C6-0838EE8E93AA}" destId="{9C8F8133-AB2A-4B84-B9DE-279951FA27B2}" srcOrd="0" destOrd="1" presId="urn:microsoft.com/office/officeart/2005/8/layout/vList2"/>
    <dgm:cxn modelId="{C03D5B93-3F08-46A2-90A3-FF226272F730}" srcId="{C9CE7EF0-E619-4DFE-BC7F-B4EA97F21091}" destId="{6B2A68B0-3ABC-43E8-9A74-576C30CAA8C7}" srcOrd="2" destOrd="0" parTransId="{B09ADE79-16B2-4069-9A7C-3A6923D40BDA}" sibTransId="{AFEDAAEE-E585-41AC-9DD5-1FC8CB53F6AD}"/>
    <dgm:cxn modelId="{8006A193-065B-4268-B6B2-FE1C42C86CA1}" type="presOf" srcId="{20158121-EE21-4201-BE0D-093153E63E59}" destId="{9C8F8133-AB2A-4B84-B9DE-279951FA27B2}" srcOrd="0" destOrd="3" presId="urn:microsoft.com/office/officeart/2005/8/layout/vList2"/>
    <dgm:cxn modelId="{C4C4299B-DE00-4EF0-B060-EF4E593B3A3D}" srcId="{C9CE7EF0-E619-4DFE-BC7F-B4EA97F21091}" destId="{7D8B2F28-3E7D-49FD-B4C6-0838EE8E93AA}" srcOrd="1" destOrd="0" parTransId="{E6AB8537-67D8-41BE-8D0F-F27193DAC42D}" sibTransId="{1EACA050-B45D-4E43-A1FD-17FF0A6979F9}"/>
    <dgm:cxn modelId="{DD21EBBC-5C9D-40DB-8DCF-FC8C351C4C18}" type="presOf" srcId="{874B7697-EA3A-4F20-9C61-B96BDAA215A2}" destId="{9C8F8133-AB2A-4B84-B9DE-279951FA27B2}" srcOrd="0" destOrd="0" presId="urn:microsoft.com/office/officeart/2005/8/layout/vList2"/>
    <dgm:cxn modelId="{94395FBD-A1BC-43E0-A05B-004C82A35A5A}" srcId="{B419655F-CE74-440E-9C91-37960B5C9553}" destId="{0ED8FE40-2CAE-40FD-81DF-DDF4AD44B07D}" srcOrd="0" destOrd="0" parTransId="{0B0CB1AC-16B6-44F3-AA5C-79AC25F5AAEB}" sibTransId="{8AC596E1-DA31-4FAF-93C4-2EC0F3E98676}"/>
    <dgm:cxn modelId="{682919D5-D808-4592-B10F-67D1AE911E17}" type="presOf" srcId="{16F13CFB-A942-44EE-8284-4BCD0D301BFD}" destId="{58FF6436-DBD8-49E8-A111-BEA10AD04FF8}" srcOrd="0" destOrd="0" presId="urn:microsoft.com/office/officeart/2005/8/layout/vList2"/>
    <dgm:cxn modelId="{E236E8E7-CB9D-40B5-88F5-A1774E6102FC}" type="presOf" srcId="{0ED8FE40-2CAE-40FD-81DF-DDF4AD44B07D}" destId="{7D77C81B-45D2-4C21-89BC-D85388FF2EFC}" srcOrd="0" destOrd="0" presId="urn:microsoft.com/office/officeart/2005/8/layout/vList2"/>
    <dgm:cxn modelId="{83624AEF-16F8-402E-A403-3589480099E9}" srcId="{B419655F-CE74-440E-9C91-37960B5C9553}" destId="{3933F7BE-57E2-4174-A4A4-A46BD2BA4F23}" srcOrd="2" destOrd="0" parTransId="{C75A9F3D-BB91-44F9-89A4-21EB542CFA53}" sibTransId="{9DCBA8C9-3986-4BD9-99DA-300FCAFB8708}"/>
    <dgm:cxn modelId="{67A3B4F1-8608-4B88-B266-52766F2BB0B6}" srcId="{3933F7BE-57E2-4174-A4A4-A46BD2BA4F23}" destId="{16F13CFB-A942-44EE-8284-4BCD0D301BFD}" srcOrd="0" destOrd="0" parTransId="{B804586B-DA58-4F0C-B877-39468AE1CF18}" sibTransId="{D961C90F-0E16-4687-B542-91F98BAA0E09}"/>
    <dgm:cxn modelId="{17350DF3-7B89-4D74-87A5-9F65037991A5}" type="presOf" srcId="{C9CE7EF0-E619-4DFE-BC7F-B4EA97F21091}" destId="{E085970A-CFF8-4638-ABC4-74D7AAF0BB87}" srcOrd="0" destOrd="0" presId="urn:microsoft.com/office/officeart/2005/8/layout/vList2"/>
    <dgm:cxn modelId="{8A15D8FF-6A67-4760-A399-9CFA4E049817}" srcId="{C9CE7EF0-E619-4DFE-BC7F-B4EA97F21091}" destId="{20158121-EE21-4201-BE0D-093153E63E59}" srcOrd="3" destOrd="0" parTransId="{D3D1A4C8-2C6A-490F-A3E4-31D21848391D}" sibTransId="{942F5323-2146-4E95-B2E6-5C367CBC927F}"/>
    <dgm:cxn modelId="{11FBA970-9F76-40B3-8621-D99B89A90AC3}" type="presParOf" srcId="{252B122C-8587-49B0-AB6C-BBA99AF4C8ED}" destId="{7D77C81B-45D2-4C21-89BC-D85388FF2EFC}" srcOrd="0" destOrd="0" presId="urn:microsoft.com/office/officeart/2005/8/layout/vList2"/>
    <dgm:cxn modelId="{A0F22789-D0B1-477E-B7E1-104A3FD87FA1}" type="presParOf" srcId="{252B122C-8587-49B0-AB6C-BBA99AF4C8ED}" destId="{13463586-4EC6-402A-9715-4FE5FF1E225F}" srcOrd="1" destOrd="0" presId="urn:microsoft.com/office/officeart/2005/8/layout/vList2"/>
    <dgm:cxn modelId="{B0913F26-16CF-4875-9B87-8F382A52ED17}" type="presParOf" srcId="{252B122C-8587-49B0-AB6C-BBA99AF4C8ED}" destId="{E085970A-CFF8-4638-ABC4-74D7AAF0BB87}" srcOrd="2" destOrd="0" presId="urn:microsoft.com/office/officeart/2005/8/layout/vList2"/>
    <dgm:cxn modelId="{3B01C44B-6A92-4D53-BF6D-7E6D11C3844C}" type="presParOf" srcId="{252B122C-8587-49B0-AB6C-BBA99AF4C8ED}" destId="{9C8F8133-AB2A-4B84-B9DE-279951FA27B2}" srcOrd="3" destOrd="0" presId="urn:microsoft.com/office/officeart/2005/8/layout/vList2"/>
    <dgm:cxn modelId="{8594D381-1ED7-4002-B4F9-432211A2E38C}" type="presParOf" srcId="{252B122C-8587-49B0-AB6C-BBA99AF4C8ED}" destId="{615ADA05-4EA6-4211-AF07-108446A624E9}" srcOrd="4" destOrd="0" presId="urn:microsoft.com/office/officeart/2005/8/layout/vList2"/>
    <dgm:cxn modelId="{8E50F11A-952B-467E-9A57-53B8EB1B8856}" type="presParOf" srcId="{252B122C-8587-49B0-AB6C-BBA99AF4C8ED}" destId="{58FF6436-DBD8-49E8-A111-BEA10AD04FF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19655F-CE74-440E-9C91-37960B5C95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D8FE40-2CAE-40FD-81DF-DDF4AD44B07D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/>
            <a:t>Overview of PALEOCCENE &amp; Material Requirements</a:t>
          </a:r>
        </a:p>
      </dgm:t>
    </dgm:pt>
    <dgm:pt modelId="{0B0CB1AC-16B6-44F3-AA5C-79AC25F5AAEB}" type="parTrans" cxnId="{94395FBD-A1BC-43E0-A05B-004C82A35A5A}">
      <dgm:prSet/>
      <dgm:spPr/>
      <dgm:t>
        <a:bodyPr/>
        <a:lstStyle/>
        <a:p>
          <a:endParaRPr lang="en-US"/>
        </a:p>
      </dgm:t>
    </dgm:pt>
    <dgm:pt modelId="{8AC596E1-DA31-4FAF-93C4-2EC0F3E98676}" type="sibTrans" cxnId="{94395FBD-A1BC-43E0-A05B-004C82A35A5A}">
      <dgm:prSet/>
      <dgm:spPr/>
      <dgm:t>
        <a:bodyPr/>
        <a:lstStyle/>
        <a:p>
          <a:endParaRPr lang="en-US"/>
        </a:p>
      </dgm:t>
    </dgm:pt>
    <dgm:pt modelId="{447A40D6-E1C8-4219-85F3-ACAF6A42224C}">
      <dgm:prSet custT="1"/>
      <dgm:spPr/>
      <dgm:t>
        <a:bodyPr/>
        <a:lstStyle/>
        <a:p>
          <a:r>
            <a:rPr lang="en-US" sz="2000" dirty="0"/>
            <a:t>Role of Color Center Defects</a:t>
          </a:r>
        </a:p>
      </dgm:t>
    </dgm:pt>
    <dgm:pt modelId="{4136D08B-0337-4691-AF3A-322B0E814D7B}" type="parTrans" cxnId="{FE0F0B6E-6EAA-454F-84EC-45C1244C20C0}">
      <dgm:prSet/>
      <dgm:spPr/>
      <dgm:t>
        <a:bodyPr/>
        <a:lstStyle/>
        <a:p>
          <a:endParaRPr lang="en-US"/>
        </a:p>
      </dgm:t>
    </dgm:pt>
    <dgm:pt modelId="{8E8906C5-6AC4-43D1-90D2-8C0F717467A3}" type="sibTrans" cxnId="{FE0F0B6E-6EAA-454F-84EC-45C1244C20C0}">
      <dgm:prSet/>
      <dgm:spPr/>
      <dgm:t>
        <a:bodyPr/>
        <a:lstStyle/>
        <a:p>
          <a:endParaRPr lang="en-US"/>
        </a:p>
      </dgm:t>
    </dgm:pt>
    <dgm:pt modelId="{0398F61E-3EE9-45F9-9621-34A44F5C5C0D}">
      <dgm:prSet custT="1"/>
      <dgm:spPr/>
      <dgm:t>
        <a:bodyPr/>
        <a:lstStyle/>
        <a:p>
          <a:r>
            <a:rPr lang="en-US" sz="2000" dirty="0"/>
            <a:t>Candidate Minerals &amp; Requirements</a:t>
          </a:r>
        </a:p>
      </dgm:t>
    </dgm:pt>
    <dgm:pt modelId="{53647903-F172-4EBC-BCA9-B1C7537C0025}" type="parTrans" cxnId="{0300CB2A-CCA9-4681-A3F4-BAC3F3B46B4B}">
      <dgm:prSet/>
      <dgm:spPr/>
      <dgm:t>
        <a:bodyPr/>
        <a:lstStyle/>
        <a:p>
          <a:endParaRPr lang="en-US"/>
        </a:p>
      </dgm:t>
    </dgm:pt>
    <dgm:pt modelId="{3FDD6AD5-17AC-4B91-A23B-9FCF88786410}" type="sibTrans" cxnId="{0300CB2A-CCA9-4681-A3F4-BAC3F3B46B4B}">
      <dgm:prSet/>
      <dgm:spPr/>
      <dgm:t>
        <a:bodyPr/>
        <a:lstStyle/>
        <a:p>
          <a:endParaRPr lang="en-US"/>
        </a:p>
      </dgm:t>
    </dgm:pt>
    <dgm:pt modelId="{C9CE7EF0-E619-4DFE-BC7F-B4EA97F21091}">
      <dgm:prSet custT="1"/>
      <dgm:spPr>
        <a:solidFill>
          <a:srgbClr val="8B1F41"/>
        </a:solidFill>
      </dgm:spPr>
      <dgm:t>
        <a:bodyPr/>
        <a:lstStyle/>
        <a:p>
          <a:r>
            <a:rPr lang="en-US" sz="2800" dirty="0"/>
            <a:t>Alkali Halide Defects &amp; Formation Mechanisms</a:t>
          </a:r>
        </a:p>
      </dgm:t>
    </dgm:pt>
    <dgm:pt modelId="{FBB42DBC-6BC3-4A0D-A470-B16A6DC3F47A}" type="parTrans" cxnId="{6F87F85B-BBB5-444F-9933-E265D178A7A0}">
      <dgm:prSet/>
      <dgm:spPr/>
      <dgm:t>
        <a:bodyPr/>
        <a:lstStyle/>
        <a:p>
          <a:endParaRPr lang="en-US"/>
        </a:p>
      </dgm:t>
    </dgm:pt>
    <dgm:pt modelId="{A80C81BD-8255-45FE-A0A7-2A68E96034B1}" type="sibTrans" cxnId="{6F87F85B-BBB5-444F-9933-E265D178A7A0}">
      <dgm:prSet/>
      <dgm:spPr/>
      <dgm:t>
        <a:bodyPr/>
        <a:lstStyle/>
        <a:p>
          <a:endParaRPr lang="en-US"/>
        </a:p>
      </dgm:t>
    </dgm:pt>
    <dgm:pt modelId="{874B7697-EA3A-4F20-9C61-B96BDAA215A2}">
      <dgm:prSet custT="1"/>
      <dgm:spPr/>
      <dgm:t>
        <a:bodyPr/>
        <a:lstStyle/>
        <a:p>
          <a:r>
            <a:rPr lang="en-US" sz="2000" dirty="0"/>
            <a:t>Vacancy clusters in </a:t>
          </a:r>
          <a:r>
            <a:rPr lang="en-US" sz="2000" dirty="0" err="1"/>
            <a:t>LiF</a:t>
          </a:r>
          <a:endParaRPr lang="en-US" sz="2000" dirty="0"/>
        </a:p>
      </dgm:t>
    </dgm:pt>
    <dgm:pt modelId="{69F04FA9-E8BF-459C-B289-D3888149E5B6}" type="parTrans" cxnId="{1DC89A1A-29CF-4AD9-8E53-A87B887F8F2F}">
      <dgm:prSet/>
      <dgm:spPr/>
      <dgm:t>
        <a:bodyPr/>
        <a:lstStyle/>
        <a:p>
          <a:endParaRPr lang="en-US"/>
        </a:p>
      </dgm:t>
    </dgm:pt>
    <dgm:pt modelId="{2ECF532B-E02A-4244-A744-8754E1C48C2F}" type="sibTrans" cxnId="{1DC89A1A-29CF-4AD9-8E53-A87B887F8F2F}">
      <dgm:prSet/>
      <dgm:spPr/>
      <dgm:t>
        <a:bodyPr/>
        <a:lstStyle/>
        <a:p>
          <a:endParaRPr lang="en-US"/>
        </a:p>
      </dgm:t>
    </dgm:pt>
    <dgm:pt modelId="{7D8B2F28-3E7D-49FD-B4C6-0838EE8E93AA}">
      <dgm:prSet custT="1"/>
      <dgm:spPr/>
      <dgm:t>
        <a:bodyPr/>
        <a:lstStyle/>
        <a:p>
          <a:r>
            <a:rPr lang="en-US" sz="2000" dirty="0"/>
            <a:t>Computational Considerations - Koopman’s Tuning &amp; Electron-Phonon Coupling</a:t>
          </a:r>
        </a:p>
      </dgm:t>
    </dgm:pt>
    <dgm:pt modelId="{E6AB8537-67D8-41BE-8D0F-F27193DAC42D}" type="parTrans" cxnId="{C4C4299B-DE00-4EF0-B060-EF4E593B3A3D}">
      <dgm:prSet/>
      <dgm:spPr/>
      <dgm:t>
        <a:bodyPr/>
        <a:lstStyle/>
        <a:p>
          <a:endParaRPr lang="en-US"/>
        </a:p>
      </dgm:t>
    </dgm:pt>
    <dgm:pt modelId="{1EACA050-B45D-4E43-A1FD-17FF0A6979F9}" type="sibTrans" cxnId="{C4C4299B-DE00-4EF0-B060-EF4E593B3A3D}">
      <dgm:prSet/>
      <dgm:spPr/>
      <dgm:t>
        <a:bodyPr/>
        <a:lstStyle/>
        <a:p>
          <a:endParaRPr lang="en-US"/>
        </a:p>
      </dgm:t>
    </dgm:pt>
    <dgm:pt modelId="{6B2A68B0-3ABC-43E8-9A74-576C30CAA8C7}">
      <dgm:prSet custT="1"/>
      <dgm:spPr/>
      <dgm:t>
        <a:bodyPr/>
        <a:lstStyle/>
        <a:p>
          <a:r>
            <a:rPr lang="en-US" sz="2000" dirty="0"/>
            <a:t>Formation mechanisms</a:t>
          </a:r>
        </a:p>
      </dgm:t>
    </dgm:pt>
    <dgm:pt modelId="{B09ADE79-16B2-4069-9A7C-3A6923D40BDA}" type="parTrans" cxnId="{C03D5B93-3F08-46A2-90A3-FF226272F730}">
      <dgm:prSet/>
      <dgm:spPr/>
      <dgm:t>
        <a:bodyPr/>
        <a:lstStyle/>
        <a:p>
          <a:endParaRPr lang="en-US"/>
        </a:p>
      </dgm:t>
    </dgm:pt>
    <dgm:pt modelId="{AFEDAAEE-E585-41AC-9DD5-1FC8CB53F6AD}" type="sibTrans" cxnId="{C03D5B93-3F08-46A2-90A3-FF226272F730}">
      <dgm:prSet/>
      <dgm:spPr/>
      <dgm:t>
        <a:bodyPr/>
        <a:lstStyle/>
        <a:p>
          <a:endParaRPr lang="en-US"/>
        </a:p>
      </dgm:t>
    </dgm:pt>
    <dgm:pt modelId="{3933F7BE-57E2-4174-A4A4-A46BD2BA4F23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/>
            <a:t>Forsterite, Scheelite, Corundum, &amp; Zircon</a:t>
          </a:r>
        </a:p>
      </dgm:t>
    </dgm:pt>
    <dgm:pt modelId="{C75A9F3D-BB91-44F9-89A4-21EB542CFA53}" type="parTrans" cxnId="{83624AEF-16F8-402E-A403-3589480099E9}">
      <dgm:prSet/>
      <dgm:spPr/>
      <dgm:t>
        <a:bodyPr/>
        <a:lstStyle/>
        <a:p>
          <a:endParaRPr lang="en-US"/>
        </a:p>
      </dgm:t>
    </dgm:pt>
    <dgm:pt modelId="{9DCBA8C9-3986-4BD9-99DA-300FCAFB8708}" type="sibTrans" cxnId="{83624AEF-16F8-402E-A403-3589480099E9}">
      <dgm:prSet/>
      <dgm:spPr/>
      <dgm:t>
        <a:bodyPr/>
        <a:lstStyle/>
        <a:p>
          <a:endParaRPr lang="en-US"/>
        </a:p>
      </dgm:t>
    </dgm:pt>
    <dgm:pt modelId="{16F13CFB-A942-44EE-8284-4BCD0D301BFD}">
      <dgm:prSet custT="1"/>
      <dgm:spPr/>
      <dgm:t>
        <a:bodyPr/>
        <a:lstStyle/>
        <a:p>
          <a:r>
            <a:rPr lang="en-US" sz="2000" dirty="0"/>
            <a:t>Which simple defects are optically bright and visible?</a:t>
          </a:r>
        </a:p>
      </dgm:t>
    </dgm:pt>
    <dgm:pt modelId="{B804586B-DA58-4F0C-B877-39468AE1CF18}" type="parTrans" cxnId="{67A3B4F1-8608-4B88-B266-52766F2BB0B6}">
      <dgm:prSet/>
      <dgm:spPr/>
      <dgm:t>
        <a:bodyPr/>
        <a:lstStyle/>
        <a:p>
          <a:endParaRPr lang="en-US"/>
        </a:p>
      </dgm:t>
    </dgm:pt>
    <dgm:pt modelId="{D961C90F-0E16-4687-B542-91F98BAA0E09}" type="sibTrans" cxnId="{67A3B4F1-8608-4B88-B266-52766F2BB0B6}">
      <dgm:prSet/>
      <dgm:spPr/>
      <dgm:t>
        <a:bodyPr/>
        <a:lstStyle/>
        <a:p>
          <a:endParaRPr lang="en-US"/>
        </a:p>
      </dgm:t>
    </dgm:pt>
    <dgm:pt modelId="{20158121-EE21-4201-BE0D-093153E63E59}">
      <dgm:prSet custT="1"/>
      <dgm:spPr/>
      <dgm:t>
        <a:bodyPr/>
        <a:lstStyle/>
        <a:p>
          <a:r>
            <a:rPr lang="en-US" sz="2000" dirty="0"/>
            <a:t>Nudged Elastic Band method for energy barriers</a:t>
          </a:r>
        </a:p>
      </dgm:t>
    </dgm:pt>
    <dgm:pt modelId="{D3D1A4C8-2C6A-490F-A3E4-31D21848391D}" type="parTrans" cxnId="{8A15D8FF-6A67-4760-A399-9CFA4E049817}">
      <dgm:prSet/>
      <dgm:spPr/>
      <dgm:t>
        <a:bodyPr/>
        <a:lstStyle/>
        <a:p>
          <a:endParaRPr lang="en-US"/>
        </a:p>
      </dgm:t>
    </dgm:pt>
    <dgm:pt modelId="{942F5323-2146-4E95-B2E6-5C367CBC927F}" type="sibTrans" cxnId="{8A15D8FF-6A67-4760-A399-9CFA4E049817}">
      <dgm:prSet/>
      <dgm:spPr/>
      <dgm:t>
        <a:bodyPr/>
        <a:lstStyle/>
        <a:p>
          <a:endParaRPr lang="en-US"/>
        </a:p>
      </dgm:t>
    </dgm:pt>
    <dgm:pt modelId="{252B122C-8587-49B0-AB6C-BBA99AF4C8ED}" type="pres">
      <dgm:prSet presAssocID="{B419655F-CE74-440E-9C91-37960B5C9553}" presName="linear" presStyleCnt="0">
        <dgm:presLayoutVars>
          <dgm:animLvl val="lvl"/>
          <dgm:resizeHandles val="exact"/>
        </dgm:presLayoutVars>
      </dgm:prSet>
      <dgm:spPr/>
    </dgm:pt>
    <dgm:pt modelId="{7D77C81B-45D2-4C21-89BC-D85388FF2EFC}" type="pres">
      <dgm:prSet presAssocID="{0ED8FE40-2CAE-40FD-81DF-DDF4AD44B0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3463586-4EC6-402A-9715-4FE5FF1E225F}" type="pres">
      <dgm:prSet presAssocID="{0ED8FE40-2CAE-40FD-81DF-DDF4AD44B07D}" presName="childText" presStyleLbl="revTx" presStyleIdx="0" presStyleCnt="3">
        <dgm:presLayoutVars>
          <dgm:bulletEnabled val="1"/>
        </dgm:presLayoutVars>
      </dgm:prSet>
      <dgm:spPr/>
    </dgm:pt>
    <dgm:pt modelId="{E085970A-CFF8-4638-ABC4-74D7AAF0BB87}" type="pres">
      <dgm:prSet presAssocID="{C9CE7EF0-E619-4DFE-BC7F-B4EA97F2109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8F8133-AB2A-4B84-B9DE-279951FA27B2}" type="pres">
      <dgm:prSet presAssocID="{C9CE7EF0-E619-4DFE-BC7F-B4EA97F21091}" presName="childText" presStyleLbl="revTx" presStyleIdx="1" presStyleCnt="3">
        <dgm:presLayoutVars>
          <dgm:bulletEnabled val="1"/>
        </dgm:presLayoutVars>
      </dgm:prSet>
      <dgm:spPr/>
    </dgm:pt>
    <dgm:pt modelId="{615ADA05-4EA6-4211-AF07-108446A624E9}" type="pres">
      <dgm:prSet presAssocID="{3933F7BE-57E2-4174-A4A4-A46BD2BA4F2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8FF6436-DBD8-49E8-A111-BEA10AD04FF8}" type="pres">
      <dgm:prSet presAssocID="{3933F7BE-57E2-4174-A4A4-A46BD2BA4F2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DC89A1A-29CF-4AD9-8E53-A87B887F8F2F}" srcId="{C9CE7EF0-E619-4DFE-BC7F-B4EA97F21091}" destId="{874B7697-EA3A-4F20-9C61-B96BDAA215A2}" srcOrd="0" destOrd="0" parTransId="{69F04FA9-E8BF-459C-B289-D3888149E5B6}" sibTransId="{2ECF532B-E02A-4244-A744-8754E1C48C2F}"/>
    <dgm:cxn modelId="{0300CB2A-CCA9-4681-A3F4-BAC3F3B46B4B}" srcId="{0ED8FE40-2CAE-40FD-81DF-DDF4AD44B07D}" destId="{0398F61E-3EE9-45F9-9621-34A44F5C5C0D}" srcOrd="1" destOrd="0" parTransId="{53647903-F172-4EBC-BCA9-B1C7537C0025}" sibTransId="{3FDD6AD5-17AC-4B91-A23B-9FCF88786410}"/>
    <dgm:cxn modelId="{6F87F85B-BBB5-444F-9933-E265D178A7A0}" srcId="{B419655F-CE74-440E-9C91-37960B5C9553}" destId="{C9CE7EF0-E619-4DFE-BC7F-B4EA97F21091}" srcOrd="1" destOrd="0" parTransId="{FBB42DBC-6BC3-4A0D-A470-B16A6DC3F47A}" sibTransId="{A80C81BD-8255-45FE-A0A7-2A68E96034B1}"/>
    <dgm:cxn modelId="{5268595E-26D9-4998-AA7F-E8AEE748ACFA}" type="presOf" srcId="{447A40D6-E1C8-4219-85F3-ACAF6A42224C}" destId="{13463586-4EC6-402A-9715-4FE5FF1E225F}" srcOrd="0" destOrd="0" presId="urn:microsoft.com/office/officeart/2005/8/layout/vList2"/>
    <dgm:cxn modelId="{884CD665-520E-4B83-812F-ACA2083B7641}" type="presOf" srcId="{6B2A68B0-3ABC-43E8-9A74-576C30CAA8C7}" destId="{9C8F8133-AB2A-4B84-B9DE-279951FA27B2}" srcOrd="0" destOrd="2" presId="urn:microsoft.com/office/officeart/2005/8/layout/vList2"/>
    <dgm:cxn modelId="{B7A6BC67-691E-40BE-AB3A-35DE75C6268E}" type="presOf" srcId="{B419655F-CE74-440E-9C91-37960B5C9553}" destId="{252B122C-8587-49B0-AB6C-BBA99AF4C8ED}" srcOrd="0" destOrd="0" presId="urn:microsoft.com/office/officeart/2005/8/layout/vList2"/>
    <dgm:cxn modelId="{FE0F0B6E-6EAA-454F-84EC-45C1244C20C0}" srcId="{0ED8FE40-2CAE-40FD-81DF-DDF4AD44B07D}" destId="{447A40D6-E1C8-4219-85F3-ACAF6A42224C}" srcOrd="0" destOrd="0" parTransId="{4136D08B-0337-4691-AF3A-322B0E814D7B}" sibTransId="{8E8906C5-6AC4-43D1-90D2-8C0F717467A3}"/>
    <dgm:cxn modelId="{AC505450-23B8-4AAD-AEA7-319B75BA855F}" type="presOf" srcId="{0398F61E-3EE9-45F9-9621-34A44F5C5C0D}" destId="{13463586-4EC6-402A-9715-4FE5FF1E225F}" srcOrd="0" destOrd="1" presId="urn:microsoft.com/office/officeart/2005/8/layout/vList2"/>
    <dgm:cxn modelId="{CAAEE75A-D294-4872-8135-8D07C73B7ECA}" type="presOf" srcId="{3933F7BE-57E2-4174-A4A4-A46BD2BA4F23}" destId="{615ADA05-4EA6-4211-AF07-108446A624E9}" srcOrd="0" destOrd="0" presId="urn:microsoft.com/office/officeart/2005/8/layout/vList2"/>
    <dgm:cxn modelId="{B7785486-20A0-484B-B6AE-D252F5B0288D}" type="presOf" srcId="{7D8B2F28-3E7D-49FD-B4C6-0838EE8E93AA}" destId="{9C8F8133-AB2A-4B84-B9DE-279951FA27B2}" srcOrd="0" destOrd="1" presId="urn:microsoft.com/office/officeart/2005/8/layout/vList2"/>
    <dgm:cxn modelId="{C03D5B93-3F08-46A2-90A3-FF226272F730}" srcId="{C9CE7EF0-E619-4DFE-BC7F-B4EA97F21091}" destId="{6B2A68B0-3ABC-43E8-9A74-576C30CAA8C7}" srcOrd="2" destOrd="0" parTransId="{B09ADE79-16B2-4069-9A7C-3A6923D40BDA}" sibTransId="{AFEDAAEE-E585-41AC-9DD5-1FC8CB53F6AD}"/>
    <dgm:cxn modelId="{8006A193-065B-4268-B6B2-FE1C42C86CA1}" type="presOf" srcId="{20158121-EE21-4201-BE0D-093153E63E59}" destId="{9C8F8133-AB2A-4B84-B9DE-279951FA27B2}" srcOrd="0" destOrd="3" presId="urn:microsoft.com/office/officeart/2005/8/layout/vList2"/>
    <dgm:cxn modelId="{C4C4299B-DE00-4EF0-B060-EF4E593B3A3D}" srcId="{C9CE7EF0-E619-4DFE-BC7F-B4EA97F21091}" destId="{7D8B2F28-3E7D-49FD-B4C6-0838EE8E93AA}" srcOrd="1" destOrd="0" parTransId="{E6AB8537-67D8-41BE-8D0F-F27193DAC42D}" sibTransId="{1EACA050-B45D-4E43-A1FD-17FF0A6979F9}"/>
    <dgm:cxn modelId="{DD21EBBC-5C9D-40DB-8DCF-FC8C351C4C18}" type="presOf" srcId="{874B7697-EA3A-4F20-9C61-B96BDAA215A2}" destId="{9C8F8133-AB2A-4B84-B9DE-279951FA27B2}" srcOrd="0" destOrd="0" presId="urn:microsoft.com/office/officeart/2005/8/layout/vList2"/>
    <dgm:cxn modelId="{94395FBD-A1BC-43E0-A05B-004C82A35A5A}" srcId="{B419655F-CE74-440E-9C91-37960B5C9553}" destId="{0ED8FE40-2CAE-40FD-81DF-DDF4AD44B07D}" srcOrd="0" destOrd="0" parTransId="{0B0CB1AC-16B6-44F3-AA5C-79AC25F5AAEB}" sibTransId="{8AC596E1-DA31-4FAF-93C4-2EC0F3E98676}"/>
    <dgm:cxn modelId="{682919D5-D808-4592-B10F-67D1AE911E17}" type="presOf" srcId="{16F13CFB-A942-44EE-8284-4BCD0D301BFD}" destId="{58FF6436-DBD8-49E8-A111-BEA10AD04FF8}" srcOrd="0" destOrd="0" presId="urn:microsoft.com/office/officeart/2005/8/layout/vList2"/>
    <dgm:cxn modelId="{E236E8E7-CB9D-40B5-88F5-A1774E6102FC}" type="presOf" srcId="{0ED8FE40-2CAE-40FD-81DF-DDF4AD44B07D}" destId="{7D77C81B-45D2-4C21-89BC-D85388FF2EFC}" srcOrd="0" destOrd="0" presId="urn:microsoft.com/office/officeart/2005/8/layout/vList2"/>
    <dgm:cxn modelId="{83624AEF-16F8-402E-A403-3589480099E9}" srcId="{B419655F-CE74-440E-9C91-37960B5C9553}" destId="{3933F7BE-57E2-4174-A4A4-A46BD2BA4F23}" srcOrd="2" destOrd="0" parTransId="{C75A9F3D-BB91-44F9-89A4-21EB542CFA53}" sibTransId="{9DCBA8C9-3986-4BD9-99DA-300FCAFB8708}"/>
    <dgm:cxn modelId="{67A3B4F1-8608-4B88-B266-52766F2BB0B6}" srcId="{3933F7BE-57E2-4174-A4A4-A46BD2BA4F23}" destId="{16F13CFB-A942-44EE-8284-4BCD0D301BFD}" srcOrd="0" destOrd="0" parTransId="{B804586B-DA58-4F0C-B877-39468AE1CF18}" sibTransId="{D961C90F-0E16-4687-B542-91F98BAA0E09}"/>
    <dgm:cxn modelId="{17350DF3-7B89-4D74-87A5-9F65037991A5}" type="presOf" srcId="{C9CE7EF0-E619-4DFE-BC7F-B4EA97F21091}" destId="{E085970A-CFF8-4638-ABC4-74D7AAF0BB87}" srcOrd="0" destOrd="0" presId="urn:microsoft.com/office/officeart/2005/8/layout/vList2"/>
    <dgm:cxn modelId="{8A15D8FF-6A67-4760-A399-9CFA4E049817}" srcId="{C9CE7EF0-E619-4DFE-BC7F-B4EA97F21091}" destId="{20158121-EE21-4201-BE0D-093153E63E59}" srcOrd="3" destOrd="0" parTransId="{D3D1A4C8-2C6A-490F-A3E4-31D21848391D}" sibTransId="{942F5323-2146-4E95-B2E6-5C367CBC927F}"/>
    <dgm:cxn modelId="{11FBA970-9F76-40B3-8621-D99B89A90AC3}" type="presParOf" srcId="{252B122C-8587-49B0-AB6C-BBA99AF4C8ED}" destId="{7D77C81B-45D2-4C21-89BC-D85388FF2EFC}" srcOrd="0" destOrd="0" presId="urn:microsoft.com/office/officeart/2005/8/layout/vList2"/>
    <dgm:cxn modelId="{A0F22789-D0B1-477E-B7E1-104A3FD87FA1}" type="presParOf" srcId="{252B122C-8587-49B0-AB6C-BBA99AF4C8ED}" destId="{13463586-4EC6-402A-9715-4FE5FF1E225F}" srcOrd="1" destOrd="0" presId="urn:microsoft.com/office/officeart/2005/8/layout/vList2"/>
    <dgm:cxn modelId="{B0913F26-16CF-4875-9B87-8F382A52ED17}" type="presParOf" srcId="{252B122C-8587-49B0-AB6C-BBA99AF4C8ED}" destId="{E085970A-CFF8-4638-ABC4-74D7AAF0BB87}" srcOrd="2" destOrd="0" presId="urn:microsoft.com/office/officeart/2005/8/layout/vList2"/>
    <dgm:cxn modelId="{3B01C44B-6A92-4D53-BF6D-7E6D11C3844C}" type="presParOf" srcId="{252B122C-8587-49B0-AB6C-BBA99AF4C8ED}" destId="{9C8F8133-AB2A-4B84-B9DE-279951FA27B2}" srcOrd="3" destOrd="0" presId="urn:microsoft.com/office/officeart/2005/8/layout/vList2"/>
    <dgm:cxn modelId="{8594D381-1ED7-4002-B4F9-432211A2E38C}" type="presParOf" srcId="{252B122C-8587-49B0-AB6C-BBA99AF4C8ED}" destId="{615ADA05-4EA6-4211-AF07-108446A624E9}" srcOrd="4" destOrd="0" presId="urn:microsoft.com/office/officeart/2005/8/layout/vList2"/>
    <dgm:cxn modelId="{8E50F11A-952B-467E-9A57-53B8EB1B8856}" type="presParOf" srcId="{252B122C-8587-49B0-AB6C-BBA99AF4C8ED}" destId="{58FF6436-DBD8-49E8-A111-BEA10AD04FF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19655F-CE74-440E-9C91-37960B5C95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D8FE40-2CAE-40FD-81DF-DDF4AD44B07D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/>
            <a:t>Overview of PALEOCCENE &amp; Material Requirements</a:t>
          </a:r>
        </a:p>
      </dgm:t>
    </dgm:pt>
    <dgm:pt modelId="{0B0CB1AC-16B6-44F3-AA5C-79AC25F5AAEB}" type="parTrans" cxnId="{94395FBD-A1BC-43E0-A05B-004C82A35A5A}">
      <dgm:prSet/>
      <dgm:spPr/>
      <dgm:t>
        <a:bodyPr/>
        <a:lstStyle/>
        <a:p>
          <a:endParaRPr lang="en-US"/>
        </a:p>
      </dgm:t>
    </dgm:pt>
    <dgm:pt modelId="{8AC596E1-DA31-4FAF-93C4-2EC0F3E98676}" type="sibTrans" cxnId="{94395FBD-A1BC-43E0-A05B-004C82A35A5A}">
      <dgm:prSet/>
      <dgm:spPr/>
      <dgm:t>
        <a:bodyPr/>
        <a:lstStyle/>
        <a:p>
          <a:endParaRPr lang="en-US"/>
        </a:p>
      </dgm:t>
    </dgm:pt>
    <dgm:pt modelId="{447A40D6-E1C8-4219-85F3-ACAF6A42224C}">
      <dgm:prSet custT="1"/>
      <dgm:spPr/>
      <dgm:t>
        <a:bodyPr/>
        <a:lstStyle/>
        <a:p>
          <a:r>
            <a:rPr lang="en-US" sz="2000" dirty="0"/>
            <a:t>Role of Color Center Defects</a:t>
          </a:r>
        </a:p>
      </dgm:t>
    </dgm:pt>
    <dgm:pt modelId="{4136D08B-0337-4691-AF3A-322B0E814D7B}" type="parTrans" cxnId="{FE0F0B6E-6EAA-454F-84EC-45C1244C20C0}">
      <dgm:prSet/>
      <dgm:spPr/>
      <dgm:t>
        <a:bodyPr/>
        <a:lstStyle/>
        <a:p>
          <a:endParaRPr lang="en-US"/>
        </a:p>
      </dgm:t>
    </dgm:pt>
    <dgm:pt modelId="{8E8906C5-6AC4-43D1-90D2-8C0F717467A3}" type="sibTrans" cxnId="{FE0F0B6E-6EAA-454F-84EC-45C1244C20C0}">
      <dgm:prSet/>
      <dgm:spPr/>
      <dgm:t>
        <a:bodyPr/>
        <a:lstStyle/>
        <a:p>
          <a:endParaRPr lang="en-US"/>
        </a:p>
      </dgm:t>
    </dgm:pt>
    <dgm:pt modelId="{0398F61E-3EE9-45F9-9621-34A44F5C5C0D}">
      <dgm:prSet custT="1"/>
      <dgm:spPr/>
      <dgm:t>
        <a:bodyPr/>
        <a:lstStyle/>
        <a:p>
          <a:r>
            <a:rPr lang="en-US" sz="2000" dirty="0"/>
            <a:t>Candidate Minerals &amp; Requirements</a:t>
          </a:r>
        </a:p>
      </dgm:t>
    </dgm:pt>
    <dgm:pt modelId="{53647903-F172-4EBC-BCA9-B1C7537C0025}" type="parTrans" cxnId="{0300CB2A-CCA9-4681-A3F4-BAC3F3B46B4B}">
      <dgm:prSet/>
      <dgm:spPr/>
      <dgm:t>
        <a:bodyPr/>
        <a:lstStyle/>
        <a:p>
          <a:endParaRPr lang="en-US"/>
        </a:p>
      </dgm:t>
    </dgm:pt>
    <dgm:pt modelId="{3FDD6AD5-17AC-4B91-A23B-9FCF88786410}" type="sibTrans" cxnId="{0300CB2A-CCA9-4681-A3F4-BAC3F3B46B4B}">
      <dgm:prSet/>
      <dgm:spPr/>
      <dgm:t>
        <a:bodyPr/>
        <a:lstStyle/>
        <a:p>
          <a:endParaRPr lang="en-US"/>
        </a:p>
      </dgm:t>
    </dgm:pt>
    <dgm:pt modelId="{C9CE7EF0-E619-4DFE-BC7F-B4EA97F21091}">
      <dgm:prSet custT="1"/>
      <dgm:spPr>
        <a:solidFill>
          <a:srgbClr val="B1B3B3"/>
        </a:solidFill>
      </dgm:spPr>
      <dgm:t>
        <a:bodyPr/>
        <a:lstStyle/>
        <a:p>
          <a:r>
            <a:rPr lang="en-US" sz="2800" dirty="0"/>
            <a:t>Alkali Halide Defects &amp; Formation Mechanisms</a:t>
          </a:r>
        </a:p>
      </dgm:t>
    </dgm:pt>
    <dgm:pt modelId="{FBB42DBC-6BC3-4A0D-A470-B16A6DC3F47A}" type="parTrans" cxnId="{6F87F85B-BBB5-444F-9933-E265D178A7A0}">
      <dgm:prSet/>
      <dgm:spPr/>
      <dgm:t>
        <a:bodyPr/>
        <a:lstStyle/>
        <a:p>
          <a:endParaRPr lang="en-US"/>
        </a:p>
      </dgm:t>
    </dgm:pt>
    <dgm:pt modelId="{A80C81BD-8255-45FE-A0A7-2A68E96034B1}" type="sibTrans" cxnId="{6F87F85B-BBB5-444F-9933-E265D178A7A0}">
      <dgm:prSet/>
      <dgm:spPr/>
      <dgm:t>
        <a:bodyPr/>
        <a:lstStyle/>
        <a:p>
          <a:endParaRPr lang="en-US"/>
        </a:p>
      </dgm:t>
    </dgm:pt>
    <dgm:pt modelId="{874B7697-EA3A-4F20-9C61-B96BDAA215A2}">
      <dgm:prSet custT="1"/>
      <dgm:spPr/>
      <dgm:t>
        <a:bodyPr/>
        <a:lstStyle/>
        <a:p>
          <a:r>
            <a:rPr lang="en-US" sz="2000" dirty="0"/>
            <a:t>Vacancy clusters in </a:t>
          </a:r>
          <a:r>
            <a:rPr lang="en-US" sz="2000" dirty="0" err="1"/>
            <a:t>LiF</a:t>
          </a:r>
          <a:endParaRPr lang="en-US" sz="2000" dirty="0"/>
        </a:p>
      </dgm:t>
    </dgm:pt>
    <dgm:pt modelId="{69F04FA9-E8BF-459C-B289-D3888149E5B6}" type="parTrans" cxnId="{1DC89A1A-29CF-4AD9-8E53-A87B887F8F2F}">
      <dgm:prSet/>
      <dgm:spPr/>
      <dgm:t>
        <a:bodyPr/>
        <a:lstStyle/>
        <a:p>
          <a:endParaRPr lang="en-US"/>
        </a:p>
      </dgm:t>
    </dgm:pt>
    <dgm:pt modelId="{2ECF532B-E02A-4244-A744-8754E1C48C2F}" type="sibTrans" cxnId="{1DC89A1A-29CF-4AD9-8E53-A87B887F8F2F}">
      <dgm:prSet/>
      <dgm:spPr/>
      <dgm:t>
        <a:bodyPr/>
        <a:lstStyle/>
        <a:p>
          <a:endParaRPr lang="en-US"/>
        </a:p>
      </dgm:t>
    </dgm:pt>
    <dgm:pt modelId="{7D8B2F28-3E7D-49FD-B4C6-0838EE8E93AA}">
      <dgm:prSet custT="1"/>
      <dgm:spPr/>
      <dgm:t>
        <a:bodyPr/>
        <a:lstStyle/>
        <a:p>
          <a:r>
            <a:rPr lang="en-US" sz="2000" dirty="0"/>
            <a:t>Computational Considerations - Koopman’s Tuning &amp; Electron-Phonon Coupling</a:t>
          </a:r>
        </a:p>
      </dgm:t>
    </dgm:pt>
    <dgm:pt modelId="{E6AB8537-67D8-41BE-8D0F-F27193DAC42D}" type="parTrans" cxnId="{C4C4299B-DE00-4EF0-B060-EF4E593B3A3D}">
      <dgm:prSet/>
      <dgm:spPr/>
      <dgm:t>
        <a:bodyPr/>
        <a:lstStyle/>
        <a:p>
          <a:endParaRPr lang="en-US"/>
        </a:p>
      </dgm:t>
    </dgm:pt>
    <dgm:pt modelId="{1EACA050-B45D-4E43-A1FD-17FF0A6979F9}" type="sibTrans" cxnId="{C4C4299B-DE00-4EF0-B060-EF4E593B3A3D}">
      <dgm:prSet/>
      <dgm:spPr/>
      <dgm:t>
        <a:bodyPr/>
        <a:lstStyle/>
        <a:p>
          <a:endParaRPr lang="en-US"/>
        </a:p>
      </dgm:t>
    </dgm:pt>
    <dgm:pt modelId="{6B2A68B0-3ABC-43E8-9A74-576C30CAA8C7}">
      <dgm:prSet custT="1"/>
      <dgm:spPr/>
      <dgm:t>
        <a:bodyPr/>
        <a:lstStyle/>
        <a:p>
          <a:r>
            <a:rPr lang="en-US" sz="2000" dirty="0"/>
            <a:t>Formation mechanisms</a:t>
          </a:r>
        </a:p>
      </dgm:t>
    </dgm:pt>
    <dgm:pt modelId="{B09ADE79-16B2-4069-9A7C-3A6923D40BDA}" type="parTrans" cxnId="{C03D5B93-3F08-46A2-90A3-FF226272F730}">
      <dgm:prSet/>
      <dgm:spPr/>
      <dgm:t>
        <a:bodyPr/>
        <a:lstStyle/>
        <a:p>
          <a:endParaRPr lang="en-US"/>
        </a:p>
      </dgm:t>
    </dgm:pt>
    <dgm:pt modelId="{AFEDAAEE-E585-41AC-9DD5-1FC8CB53F6AD}" type="sibTrans" cxnId="{C03D5B93-3F08-46A2-90A3-FF226272F730}">
      <dgm:prSet/>
      <dgm:spPr/>
      <dgm:t>
        <a:bodyPr/>
        <a:lstStyle/>
        <a:p>
          <a:endParaRPr lang="en-US"/>
        </a:p>
      </dgm:t>
    </dgm:pt>
    <dgm:pt modelId="{3933F7BE-57E2-4174-A4A4-A46BD2BA4F23}">
      <dgm:prSet custT="1"/>
      <dgm:spPr>
        <a:solidFill>
          <a:srgbClr val="8B1F41"/>
        </a:solidFill>
      </dgm:spPr>
      <dgm:t>
        <a:bodyPr/>
        <a:lstStyle/>
        <a:p>
          <a:r>
            <a:rPr lang="en-US" sz="2800" dirty="0"/>
            <a:t>Forsterite, Scheelite, Corundum, &amp; Zircon</a:t>
          </a:r>
        </a:p>
      </dgm:t>
    </dgm:pt>
    <dgm:pt modelId="{C75A9F3D-BB91-44F9-89A4-21EB542CFA53}" type="parTrans" cxnId="{83624AEF-16F8-402E-A403-3589480099E9}">
      <dgm:prSet/>
      <dgm:spPr/>
      <dgm:t>
        <a:bodyPr/>
        <a:lstStyle/>
        <a:p>
          <a:endParaRPr lang="en-US"/>
        </a:p>
      </dgm:t>
    </dgm:pt>
    <dgm:pt modelId="{9DCBA8C9-3986-4BD9-99DA-300FCAFB8708}" type="sibTrans" cxnId="{83624AEF-16F8-402E-A403-3589480099E9}">
      <dgm:prSet/>
      <dgm:spPr/>
      <dgm:t>
        <a:bodyPr/>
        <a:lstStyle/>
        <a:p>
          <a:endParaRPr lang="en-US"/>
        </a:p>
      </dgm:t>
    </dgm:pt>
    <dgm:pt modelId="{16F13CFB-A942-44EE-8284-4BCD0D301BFD}">
      <dgm:prSet custT="1"/>
      <dgm:spPr/>
      <dgm:t>
        <a:bodyPr/>
        <a:lstStyle/>
        <a:p>
          <a:r>
            <a:rPr lang="en-US" sz="2000" dirty="0"/>
            <a:t>Which simple defects are optically bright and visible?</a:t>
          </a:r>
        </a:p>
      </dgm:t>
    </dgm:pt>
    <dgm:pt modelId="{B804586B-DA58-4F0C-B877-39468AE1CF18}" type="parTrans" cxnId="{67A3B4F1-8608-4B88-B266-52766F2BB0B6}">
      <dgm:prSet/>
      <dgm:spPr/>
      <dgm:t>
        <a:bodyPr/>
        <a:lstStyle/>
        <a:p>
          <a:endParaRPr lang="en-US"/>
        </a:p>
      </dgm:t>
    </dgm:pt>
    <dgm:pt modelId="{D961C90F-0E16-4687-B542-91F98BAA0E09}" type="sibTrans" cxnId="{67A3B4F1-8608-4B88-B266-52766F2BB0B6}">
      <dgm:prSet/>
      <dgm:spPr/>
      <dgm:t>
        <a:bodyPr/>
        <a:lstStyle/>
        <a:p>
          <a:endParaRPr lang="en-US"/>
        </a:p>
      </dgm:t>
    </dgm:pt>
    <dgm:pt modelId="{20158121-EE21-4201-BE0D-093153E63E59}">
      <dgm:prSet custT="1"/>
      <dgm:spPr/>
      <dgm:t>
        <a:bodyPr/>
        <a:lstStyle/>
        <a:p>
          <a:r>
            <a:rPr lang="en-US" sz="2000" dirty="0"/>
            <a:t>Nudged Elastic Band method for energy barriers</a:t>
          </a:r>
        </a:p>
      </dgm:t>
    </dgm:pt>
    <dgm:pt modelId="{D3D1A4C8-2C6A-490F-A3E4-31D21848391D}" type="parTrans" cxnId="{8A15D8FF-6A67-4760-A399-9CFA4E049817}">
      <dgm:prSet/>
      <dgm:spPr/>
      <dgm:t>
        <a:bodyPr/>
        <a:lstStyle/>
        <a:p>
          <a:endParaRPr lang="en-US"/>
        </a:p>
      </dgm:t>
    </dgm:pt>
    <dgm:pt modelId="{942F5323-2146-4E95-B2E6-5C367CBC927F}" type="sibTrans" cxnId="{8A15D8FF-6A67-4760-A399-9CFA4E049817}">
      <dgm:prSet/>
      <dgm:spPr/>
      <dgm:t>
        <a:bodyPr/>
        <a:lstStyle/>
        <a:p>
          <a:endParaRPr lang="en-US"/>
        </a:p>
      </dgm:t>
    </dgm:pt>
    <dgm:pt modelId="{252B122C-8587-49B0-AB6C-BBA99AF4C8ED}" type="pres">
      <dgm:prSet presAssocID="{B419655F-CE74-440E-9C91-37960B5C9553}" presName="linear" presStyleCnt="0">
        <dgm:presLayoutVars>
          <dgm:animLvl val="lvl"/>
          <dgm:resizeHandles val="exact"/>
        </dgm:presLayoutVars>
      </dgm:prSet>
      <dgm:spPr/>
    </dgm:pt>
    <dgm:pt modelId="{7D77C81B-45D2-4C21-89BC-D85388FF2EFC}" type="pres">
      <dgm:prSet presAssocID="{0ED8FE40-2CAE-40FD-81DF-DDF4AD44B0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3463586-4EC6-402A-9715-4FE5FF1E225F}" type="pres">
      <dgm:prSet presAssocID="{0ED8FE40-2CAE-40FD-81DF-DDF4AD44B07D}" presName="childText" presStyleLbl="revTx" presStyleIdx="0" presStyleCnt="3">
        <dgm:presLayoutVars>
          <dgm:bulletEnabled val="1"/>
        </dgm:presLayoutVars>
      </dgm:prSet>
      <dgm:spPr/>
    </dgm:pt>
    <dgm:pt modelId="{E085970A-CFF8-4638-ABC4-74D7AAF0BB87}" type="pres">
      <dgm:prSet presAssocID="{C9CE7EF0-E619-4DFE-BC7F-B4EA97F2109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8F8133-AB2A-4B84-B9DE-279951FA27B2}" type="pres">
      <dgm:prSet presAssocID="{C9CE7EF0-E619-4DFE-BC7F-B4EA97F21091}" presName="childText" presStyleLbl="revTx" presStyleIdx="1" presStyleCnt="3">
        <dgm:presLayoutVars>
          <dgm:bulletEnabled val="1"/>
        </dgm:presLayoutVars>
      </dgm:prSet>
      <dgm:spPr/>
    </dgm:pt>
    <dgm:pt modelId="{615ADA05-4EA6-4211-AF07-108446A624E9}" type="pres">
      <dgm:prSet presAssocID="{3933F7BE-57E2-4174-A4A4-A46BD2BA4F2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8FF6436-DBD8-49E8-A111-BEA10AD04FF8}" type="pres">
      <dgm:prSet presAssocID="{3933F7BE-57E2-4174-A4A4-A46BD2BA4F2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DC89A1A-29CF-4AD9-8E53-A87B887F8F2F}" srcId="{C9CE7EF0-E619-4DFE-BC7F-B4EA97F21091}" destId="{874B7697-EA3A-4F20-9C61-B96BDAA215A2}" srcOrd="0" destOrd="0" parTransId="{69F04FA9-E8BF-459C-B289-D3888149E5B6}" sibTransId="{2ECF532B-E02A-4244-A744-8754E1C48C2F}"/>
    <dgm:cxn modelId="{0300CB2A-CCA9-4681-A3F4-BAC3F3B46B4B}" srcId="{0ED8FE40-2CAE-40FD-81DF-DDF4AD44B07D}" destId="{0398F61E-3EE9-45F9-9621-34A44F5C5C0D}" srcOrd="1" destOrd="0" parTransId="{53647903-F172-4EBC-BCA9-B1C7537C0025}" sibTransId="{3FDD6AD5-17AC-4B91-A23B-9FCF88786410}"/>
    <dgm:cxn modelId="{6F87F85B-BBB5-444F-9933-E265D178A7A0}" srcId="{B419655F-CE74-440E-9C91-37960B5C9553}" destId="{C9CE7EF0-E619-4DFE-BC7F-B4EA97F21091}" srcOrd="1" destOrd="0" parTransId="{FBB42DBC-6BC3-4A0D-A470-B16A6DC3F47A}" sibTransId="{A80C81BD-8255-45FE-A0A7-2A68E96034B1}"/>
    <dgm:cxn modelId="{5268595E-26D9-4998-AA7F-E8AEE748ACFA}" type="presOf" srcId="{447A40D6-E1C8-4219-85F3-ACAF6A42224C}" destId="{13463586-4EC6-402A-9715-4FE5FF1E225F}" srcOrd="0" destOrd="0" presId="urn:microsoft.com/office/officeart/2005/8/layout/vList2"/>
    <dgm:cxn modelId="{884CD665-520E-4B83-812F-ACA2083B7641}" type="presOf" srcId="{6B2A68B0-3ABC-43E8-9A74-576C30CAA8C7}" destId="{9C8F8133-AB2A-4B84-B9DE-279951FA27B2}" srcOrd="0" destOrd="2" presId="urn:microsoft.com/office/officeart/2005/8/layout/vList2"/>
    <dgm:cxn modelId="{B7A6BC67-691E-40BE-AB3A-35DE75C6268E}" type="presOf" srcId="{B419655F-CE74-440E-9C91-37960B5C9553}" destId="{252B122C-8587-49B0-AB6C-BBA99AF4C8ED}" srcOrd="0" destOrd="0" presId="urn:microsoft.com/office/officeart/2005/8/layout/vList2"/>
    <dgm:cxn modelId="{FE0F0B6E-6EAA-454F-84EC-45C1244C20C0}" srcId="{0ED8FE40-2CAE-40FD-81DF-DDF4AD44B07D}" destId="{447A40D6-E1C8-4219-85F3-ACAF6A42224C}" srcOrd="0" destOrd="0" parTransId="{4136D08B-0337-4691-AF3A-322B0E814D7B}" sibTransId="{8E8906C5-6AC4-43D1-90D2-8C0F717467A3}"/>
    <dgm:cxn modelId="{AC505450-23B8-4AAD-AEA7-319B75BA855F}" type="presOf" srcId="{0398F61E-3EE9-45F9-9621-34A44F5C5C0D}" destId="{13463586-4EC6-402A-9715-4FE5FF1E225F}" srcOrd="0" destOrd="1" presId="urn:microsoft.com/office/officeart/2005/8/layout/vList2"/>
    <dgm:cxn modelId="{CAAEE75A-D294-4872-8135-8D07C73B7ECA}" type="presOf" srcId="{3933F7BE-57E2-4174-A4A4-A46BD2BA4F23}" destId="{615ADA05-4EA6-4211-AF07-108446A624E9}" srcOrd="0" destOrd="0" presId="urn:microsoft.com/office/officeart/2005/8/layout/vList2"/>
    <dgm:cxn modelId="{B7785486-20A0-484B-B6AE-D252F5B0288D}" type="presOf" srcId="{7D8B2F28-3E7D-49FD-B4C6-0838EE8E93AA}" destId="{9C8F8133-AB2A-4B84-B9DE-279951FA27B2}" srcOrd="0" destOrd="1" presId="urn:microsoft.com/office/officeart/2005/8/layout/vList2"/>
    <dgm:cxn modelId="{C03D5B93-3F08-46A2-90A3-FF226272F730}" srcId="{C9CE7EF0-E619-4DFE-BC7F-B4EA97F21091}" destId="{6B2A68B0-3ABC-43E8-9A74-576C30CAA8C7}" srcOrd="2" destOrd="0" parTransId="{B09ADE79-16B2-4069-9A7C-3A6923D40BDA}" sibTransId="{AFEDAAEE-E585-41AC-9DD5-1FC8CB53F6AD}"/>
    <dgm:cxn modelId="{8006A193-065B-4268-B6B2-FE1C42C86CA1}" type="presOf" srcId="{20158121-EE21-4201-BE0D-093153E63E59}" destId="{9C8F8133-AB2A-4B84-B9DE-279951FA27B2}" srcOrd="0" destOrd="3" presId="urn:microsoft.com/office/officeart/2005/8/layout/vList2"/>
    <dgm:cxn modelId="{C4C4299B-DE00-4EF0-B060-EF4E593B3A3D}" srcId="{C9CE7EF0-E619-4DFE-BC7F-B4EA97F21091}" destId="{7D8B2F28-3E7D-49FD-B4C6-0838EE8E93AA}" srcOrd="1" destOrd="0" parTransId="{E6AB8537-67D8-41BE-8D0F-F27193DAC42D}" sibTransId="{1EACA050-B45D-4E43-A1FD-17FF0A6979F9}"/>
    <dgm:cxn modelId="{DD21EBBC-5C9D-40DB-8DCF-FC8C351C4C18}" type="presOf" srcId="{874B7697-EA3A-4F20-9C61-B96BDAA215A2}" destId="{9C8F8133-AB2A-4B84-B9DE-279951FA27B2}" srcOrd="0" destOrd="0" presId="urn:microsoft.com/office/officeart/2005/8/layout/vList2"/>
    <dgm:cxn modelId="{94395FBD-A1BC-43E0-A05B-004C82A35A5A}" srcId="{B419655F-CE74-440E-9C91-37960B5C9553}" destId="{0ED8FE40-2CAE-40FD-81DF-DDF4AD44B07D}" srcOrd="0" destOrd="0" parTransId="{0B0CB1AC-16B6-44F3-AA5C-79AC25F5AAEB}" sibTransId="{8AC596E1-DA31-4FAF-93C4-2EC0F3E98676}"/>
    <dgm:cxn modelId="{682919D5-D808-4592-B10F-67D1AE911E17}" type="presOf" srcId="{16F13CFB-A942-44EE-8284-4BCD0D301BFD}" destId="{58FF6436-DBD8-49E8-A111-BEA10AD04FF8}" srcOrd="0" destOrd="0" presId="urn:microsoft.com/office/officeart/2005/8/layout/vList2"/>
    <dgm:cxn modelId="{E236E8E7-CB9D-40B5-88F5-A1774E6102FC}" type="presOf" srcId="{0ED8FE40-2CAE-40FD-81DF-DDF4AD44B07D}" destId="{7D77C81B-45D2-4C21-89BC-D85388FF2EFC}" srcOrd="0" destOrd="0" presId="urn:microsoft.com/office/officeart/2005/8/layout/vList2"/>
    <dgm:cxn modelId="{83624AEF-16F8-402E-A403-3589480099E9}" srcId="{B419655F-CE74-440E-9C91-37960B5C9553}" destId="{3933F7BE-57E2-4174-A4A4-A46BD2BA4F23}" srcOrd="2" destOrd="0" parTransId="{C75A9F3D-BB91-44F9-89A4-21EB542CFA53}" sibTransId="{9DCBA8C9-3986-4BD9-99DA-300FCAFB8708}"/>
    <dgm:cxn modelId="{67A3B4F1-8608-4B88-B266-52766F2BB0B6}" srcId="{3933F7BE-57E2-4174-A4A4-A46BD2BA4F23}" destId="{16F13CFB-A942-44EE-8284-4BCD0D301BFD}" srcOrd="0" destOrd="0" parTransId="{B804586B-DA58-4F0C-B877-39468AE1CF18}" sibTransId="{D961C90F-0E16-4687-B542-91F98BAA0E09}"/>
    <dgm:cxn modelId="{17350DF3-7B89-4D74-87A5-9F65037991A5}" type="presOf" srcId="{C9CE7EF0-E619-4DFE-BC7F-B4EA97F21091}" destId="{E085970A-CFF8-4638-ABC4-74D7AAF0BB87}" srcOrd="0" destOrd="0" presId="urn:microsoft.com/office/officeart/2005/8/layout/vList2"/>
    <dgm:cxn modelId="{8A15D8FF-6A67-4760-A399-9CFA4E049817}" srcId="{C9CE7EF0-E619-4DFE-BC7F-B4EA97F21091}" destId="{20158121-EE21-4201-BE0D-093153E63E59}" srcOrd="3" destOrd="0" parTransId="{D3D1A4C8-2C6A-490F-A3E4-31D21848391D}" sibTransId="{942F5323-2146-4E95-B2E6-5C367CBC927F}"/>
    <dgm:cxn modelId="{11FBA970-9F76-40B3-8621-D99B89A90AC3}" type="presParOf" srcId="{252B122C-8587-49B0-AB6C-BBA99AF4C8ED}" destId="{7D77C81B-45D2-4C21-89BC-D85388FF2EFC}" srcOrd="0" destOrd="0" presId="urn:microsoft.com/office/officeart/2005/8/layout/vList2"/>
    <dgm:cxn modelId="{A0F22789-D0B1-477E-B7E1-104A3FD87FA1}" type="presParOf" srcId="{252B122C-8587-49B0-AB6C-BBA99AF4C8ED}" destId="{13463586-4EC6-402A-9715-4FE5FF1E225F}" srcOrd="1" destOrd="0" presId="urn:microsoft.com/office/officeart/2005/8/layout/vList2"/>
    <dgm:cxn modelId="{B0913F26-16CF-4875-9B87-8F382A52ED17}" type="presParOf" srcId="{252B122C-8587-49B0-AB6C-BBA99AF4C8ED}" destId="{E085970A-CFF8-4638-ABC4-74D7AAF0BB87}" srcOrd="2" destOrd="0" presId="urn:microsoft.com/office/officeart/2005/8/layout/vList2"/>
    <dgm:cxn modelId="{3B01C44B-6A92-4D53-BF6D-7E6D11C3844C}" type="presParOf" srcId="{252B122C-8587-49B0-AB6C-BBA99AF4C8ED}" destId="{9C8F8133-AB2A-4B84-B9DE-279951FA27B2}" srcOrd="3" destOrd="0" presId="urn:microsoft.com/office/officeart/2005/8/layout/vList2"/>
    <dgm:cxn modelId="{8594D381-1ED7-4002-B4F9-432211A2E38C}" type="presParOf" srcId="{252B122C-8587-49B0-AB6C-BBA99AF4C8ED}" destId="{615ADA05-4EA6-4211-AF07-108446A624E9}" srcOrd="4" destOrd="0" presId="urn:microsoft.com/office/officeart/2005/8/layout/vList2"/>
    <dgm:cxn modelId="{8E50F11A-952B-467E-9A57-53B8EB1B8856}" type="presParOf" srcId="{252B122C-8587-49B0-AB6C-BBA99AF4C8ED}" destId="{58FF6436-DBD8-49E8-A111-BEA10AD04FF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7C81B-45D2-4C21-89BC-D85388FF2EFC}">
      <dsp:nvSpPr>
        <dsp:cNvPr id="0" name=""/>
        <dsp:cNvSpPr/>
      </dsp:nvSpPr>
      <dsp:spPr>
        <a:xfrm>
          <a:off x="0" y="17151"/>
          <a:ext cx="9179258" cy="84240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Overview of PALEOCCENE &amp; Material Requirements</a:t>
          </a:r>
        </a:p>
      </dsp:txBody>
      <dsp:txXfrm>
        <a:off x="41123" y="58274"/>
        <a:ext cx="9097012" cy="760154"/>
      </dsp:txXfrm>
    </dsp:sp>
    <dsp:sp modelId="{13463586-4EC6-402A-9715-4FE5FF1E225F}">
      <dsp:nvSpPr>
        <dsp:cNvPr id="0" name=""/>
        <dsp:cNvSpPr/>
      </dsp:nvSpPr>
      <dsp:spPr>
        <a:xfrm>
          <a:off x="0" y="859551"/>
          <a:ext cx="9179258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4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Role of Color Center Defects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Candidate Minerals &amp; Requirements</a:t>
          </a:r>
        </a:p>
      </dsp:txBody>
      <dsp:txXfrm>
        <a:off x="0" y="859551"/>
        <a:ext cx="9179258" cy="745200"/>
      </dsp:txXfrm>
    </dsp:sp>
    <dsp:sp modelId="{E085970A-CFF8-4638-ABC4-74D7AAF0BB87}">
      <dsp:nvSpPr>
        <dsp:cNvPr id="0" name=""/>
        <dsp:cNvSpPr/>
      </dsp:nvSpPr>
      <dsp:spPr>
        <a:xfrm>
          <a:off x="0" y="1604751"/>
          <a:ext cx="9179258" cy="84240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Alkali Halide Defects &amp; Formation Mechanisms</a:t>
          </a:r>
        </a:p>
      </dsp:txBody>
      <dsp:txXfrm>
        <a:off x="41123" y="1645874"/>
        <a:ext cx="9097012" cy="760154"/>
      </dsp:txXfrm>
    </dsp:sp>
    <dsp:sp modelId="{9C8F8133-AB2A-4B84-B9DE-279951FA27B2}">
      <dsp:nvSpPr>
        <dsp:cNvPr id="0" name=""/>
        <dsp:cNvSpPr/>
      </dsp:nvSpPr>
      <dsp:spPr>
        <a:xfrm>
          <a:off x="0" y="2447151"/>
          <a:ext cx="9179258" cy="1373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4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Vacancy clusters in </a:t>
          </a:r>
          <a:r>
            <a:rPr lang="en-US" sz="2000" kern="1200" dirty="0" err="1"/>
            <a:t>LiF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Computational Considerations - Koopman’s Tuning &amp; Electron-Phonon Coupling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Formation mechanisms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Nudged Elastic Band method for energy barriers</a:t>
          </a:r>
        </a:p>
      </dsp:txBody>
      <dsp:txXfrm>
        <a:off x="0" y="2447151"/>
        <a:ext cx="9179258" cy="1373962"/>
      </dsp:txXfrm>
    </dsp:sp>
    <dsp:sp modelId="{615ADA05-4EA6-4211-AF07-108446A624E9}">
      <dsp:nvSpPr>
        <dsp:cNvPr id="0" name=""/>
        <dsp:cNvSpPr/>
      </dsp:nvSpPr>
      <dsp:spPr>
        <a:xfrm>
          <a:off x="0" y="3821113"/>
          <a:ext cx="9179258" cy="84240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Forsterite, Scheelite, Corundum, &amp; Zircon</a:t>
          </a:r>
        </a:p>
      </dsp:txBody>
      <dsp:txXfrm>
        <a:off x="41123" y="3862236"/>
        <a:ext cx="9097012" cy="760154"/>
      </dsp:txXfrm>
    </dsp:sp>
    <dsp:sp modelId="{58FF6436-DBD8-49E8-A111-BEA10AD04FF8}">
      <dsp:nvSpPr>
        <dsp:cNvPr id="0" name=""/>
        <dsp:cNvSpPr/>
      </dsp:nvSpPr>
      <dsp:spPr>
        <a:xfrm>
          <a:off x="0" y="4663513"/>
          <a:ext cx="9179258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4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Which simple defects are optically bright and visible?</a:t>
          </a:r>
        </a:p>
      </dsp:txBody>
      <dsp:txXfrm>
        <a:off x="0" y="4663513"/>
        <a:ext cx="9179258" cy="745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7C81B-45D2-4C21-89BC-D85388FF2EFC}">
      <dsp:nvSpPr>
        <dsp:cNvPr id="0" name=""/>
        <dsp:cNvSpPr/>
      </dsp:nvSpPr>
      <dsp:spPr>
        <a:xfrm>
          <a:off x="0" y="17151"/>
          <a:ext cx="9179258" cy="842400"/>
        </a:xfrm>
        <a:prstGeom prst="roundRect">
          <a:avLst/>
        </a:prstGeom>
        <a:solidFill>
          <a:srgbClr val="8B1F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Overview of PALEOCCENE &amp; Material Requirements</a:t>
          </a:r>
        </a:p>
      </dsp:txBody>
      <dsp:txXfrm>
        <a:off x="41123" y="58274"/>
        <a:ext cx="9097012" cy="760154"/>
      </dsp:txXfrm>
    </dsp:sp>
    <dsp:sp modelId="{13463586-4EC6-402A-9715-4FE5FF1E225F}">
      <dsp:nvSpPr>
        <dsp:cNvPr id="0" name=""/>
        <dsp:cNvSpPr/>
      </dsp:nvSpPr>
      <dsp:spPr>
        <a:xfrm>
          <a:off x="0" y="859551"/>
          <a:ext cx="9179258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4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Role of Color Center Defects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Candidate Minerals &amp; Requirements</a:t>
          </a:r>
        </a:p>
      </dsp:txBody>
      <dsp:txXfrm>
        <a:off x="0" y="859551"/>
        <a:ext cx="9179258" cy="745200"/>
      </dsp:txXfrm>
    </dsp:sp>
    <dsp:sp modelId="{E085970A-CFF8-4638-ABC4-74D7AAF0BB87}">
      <dsp:nvSpPr>
        <dsp:cNvPr id="0" name=""/>
        <dsp:cNvSpPr/>
      </dsp:nvSpPr>
      <dsp:spPr>
        <a:xfrm>
          <a:off x="0" y="1604751"/>
          <a:ext cx="9179258" cy="84240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Alkali Halide Defects &amp; Formation Mechanisms</a:t>
          </a:r>
        </a:p>
      </dsp:txBody>
      <dsp:txXfrm>
        <a:off x="41123" y="1645874"/>
        <a:ext cx="9097012" cy="760154"/>
      </dsp:txXfrm>
    </dsp:sp>
    <dsp:sp modelId="{9C8F8133-AB2A-4B84-B9DE-279951FA27B2}">
      <dsp:nvSpPr>
        <dsp:cNvPr id="0" name=""/>
        <dsp:cNvSpPr/>
      </dsp:nvSpPr>
      <dsp:spPr>
        <a:xfrm>
          <a:off x="0" y="2447151"/>
          <a:ext cx="9179258" cy="1373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4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Vacancy clusters in </a:t>
          </a:r>
          <a:r>
            <a:rPr lang="en-US" sz="2000" kern="1200" dirty="0" err="1"/>
            <a:t>LiF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Computational Considerations - Koopman’s Tuning &amp; Electron-Phonon Coupling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Formation mechanisms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Nudged Elastic Band method for energy barriers</a:t>
          </a:r>
        </a:p>
      </dsp:txBody>
      <dsp:txXfrm>
        <a:off x="0" y="2447151"/>
        <a:ext cx="9179258" cy="1373962"/>
      </dsp:txXfrm>
    </dsp:sp>
    <dsp:sp modelId="{615ADA05-4EA6-4211-AF07-108446A624E9}">
      <dsp:nvSpPr>
        <dsp:cNvPr id="0" name=""/>
        <dsp:cNvSpPr/>
      </dsp:nvSpPr>
      <dsp:spPr>
        <a:xfrm>
          <a:off x="0" y="3821113"/>
          <a:ext cx="9179258" cy="84240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Forsterite, Scheelite, Corundum, &amp; Zircon</a:t>
          </a:r>
        </a:p>
      </dsp:txBody>
      <dsp:txXfrm>
        <a:off x="41123" y="3862236"/>
        <a:ext cx="9097012" cy="760154"/>
      </dsp:txXfrm>
    </dsp:sp>
    <dsp:sp modelId="{58FF6436-DBD8-49E8-A111-BEA10AD04FF8}">
      <dsp:nvSpPr>
        <dsp:cNvPr id="0" name=""/>
        <dsp:cNvSpPr/>
      </dsp:nvSpPr>
      <dsp:spPr>
        <a:xfrm>
          <a:off x="0" y="4663513"/>
          <a:ext cx="9179258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4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Which simple defects are optically bright and visible?</a:t>
          </a:r>
        </a:p>
      </dsp:txBody>
      <dsp:txXfrm>
        <a:off x="0" y="4663513"/>
        <a:ext cx="9179258" cy="745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7C81B-45D2-4C21-89BC-D85388FF2EFC}">
      <dsp:nvSpPr>
        <dsp:cNvPr id="0" name=""/>
        <dsp:cNvSpPr/>
      </dsp:nvSpPr>
      <dsp:spPr>
        <a:xfrm>
          <a:off x="0" y="17151"/>
          <a:ext cx="9179258" cy="84240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Overview of PALEOCCENE &amp; Material Requirements</a:t>
          </a:r>
        </a:p>
      </dsp:txBody>
      <dsp:txXfrm>
        <a:off x="41123" y="58274"/>
        <a:ext cx="9097012" cy="760154"/>
      </dsp:txXfrm>
    </dsp:sp>
    <dsp:sp modelId="{13463586-4EC6-402A-9715-4FE5FF1E225F}">
      <dsp:nvSpPr>
        <dsp:cNvPr id="0" name=""/>
        <dsp:cNvSpPr/>
      </dsp:nvSpPr>
      <dsp:spPr>
        <a:xfrm>
          <a:off x="0" y="859551"/>
          <a:ext cx="9179258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4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Role of Color Center Defects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Candidate Minerals &amp; Requirements</a:t>
          </a:r>
        </a:p>
      </dsp:txBody>
      <dsp:txXfrm>
        <a:off x="0" y="859551"/>
        <a:ext cx="9179258" cy="745200"/>
      </dsp:txXfrm>
    </dsp:sp>
    <dsp:sp modelId="{E085970A-CFF8-4638-ABC4-74D7AAF0BB87}">
      <dsp:nvSpPr>
        <dsp:cNvPr id="0" name=""/>
        <dsp:cNvSpPr/>
      </dsp:nvSpPr>
      <dsp:spPr>
        <a:xfrm>
          <a:off x="0" y="1604751"/>
          <a:ext cx="9179258" cy="842400"/>
        </a:xfrm>
        <a:prstGeom prst="roundRect">
          <a:avLst/>
        </a:prstGeom>
        <a:solidFill>
          <a:srgbClr val="8B1F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Alkali Halide Defects &amp; Formation Mechanisms</a:t>
          </a:r>
        </a:p>
      </dsp:txBody>
      <dsp:txXfrm>
        <a:off x="41123" y="1645874"/>
        <a:ext cx="9097012" cy="760154"/>
      </dsp:txXfrm>
    </dsp:sp>
    <dsp:sp modelId="{9C8F8133-AB2A-4B84-B9DE-279951FA27B2}">
      <dsp:nvSpPr>
        <dsp:cNvPr id="0" name=""/>
        <dsp:cNvSpPr/>
      </dsp:nvSpPr>
      <dsp:spPr>
        <a:xfrm>
          <a:off x="0" y="2447151"/>
          <a:ext cx="9179258" cy="1373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4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Vacancy clusters in </a:t>
          </a:r>
          <a:r>
            <a:rPr lang="en-US" sz="2000" kern="1200" dirty="0" err="1"/>
            <a:t>LiF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Computational Considerations - Koopman’s Tuning &amp; Electron-Phonon Coupling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Formation mechanisms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Nudged Elastic Band method for energy barriers</a:t>
          </a:r>
        </a:p>
      </dsp:txBody>
      <dsp:txXfrm>
        <a:off x="0" y="2447151"/>
        <a:ext cx="9179258" cy="1373962"/>
      </dsp:txXfrm>
    </dsp:sp>
    <dsp:sp modelId="{615ADA05-4EA6-4211-AF07-108446A624E9}">
      <dsp:nvSpPr>
        <dsp:cNvPr id="0" name=""/>
        <dsp:cNvSpPr/>
      </dsp:nvSpPr>
      <dsp:spPr>
        <a:xfrm>
          <a:off x="0" y="3821113"/>
          <a:ext cx="9179258" cy="84240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Forsterite, Scheelite, Corundum, &amp; Zircon</a:t>
          </a:r>
        </a:p>
      </dsp:txBody>
      <dsp:txXfrm>
        <a:off x="41123" y="3862236"/>
        <a:ext cx="9097012" cy="760154"/>
      </dsp:txXfrm>
    </dsp:sp>
    <dsp:sp modelId="{58FF6436-DBD8-49E8-A111-BEA10AD04FF8}">
      <dsp:nvSpPr>
        <dsp:cNvPr id="0" name=""/>
        <dsp:cNvSpPr/>
      </dsp:nvSpPr>
      <dsp:spPr>
        <a:xfrm>
          <a:off x="0" y="4663513"/>
          <a:ext cx="9179258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4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Which simple defects are optically bright and visible?</a:t>
          </a:r>
        </a:p>
      </dsp:txBody>
      <dsp:txXfrm>
        <a:off x="0" y="4663513"/>
        <a:ext cx="9179258" cy="7452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7C81B-45D2-4C21-89BC-D85388FF2EFC}">
      <dsp:nvSpPr>
        <dsp:cNvPr id="0" name=""/>
        <dsp:cNvSpPr/>
      </dsp:nvSpPr>
      <dsp:spPr>
        <a:xfrm>
          <a:off x="0" y="17151"/>
          <a:ext cx="9179258" cy="84240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Overview of PALEOCCENE &amp; Material Requirements</a:t>
          </a:r>
        </a:p>
      </dsp:txBody>
      <dsp:txXfrm>
        <a:off x="41123" y="58274"/>
        <a:ext cx="9097012" cy="760154"/>
      </dsp:txXfrm>
    </dsp:sp>
    <dsp:sp modelId="{13463586-4EC6-402A-9715-4FE5FF1E225F}">
      <dsp:nvSpPr>
        <dsp:cNvPr id="0" name=""/>
        <dsp:cNvSpPr/>
      </dsp:nvSpPr>
      <dsp:spPr>
        <a:xfrm>
          <a:off x="0" y="859551"/>
          <a:ext cx="9179258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4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Role of Color Center Defects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Candidate Minerals &amp; Requirements</a:t>
          </a:r>
        </a:p>
      </dsp:txBody>
      <dsp:txXfrm>
        <a:off x="0" y="859551"/>
        <a:ext cx="9179258" cy="745200"/>
      </dsp:txXfrm>
    </dsp:sp>
    <dsp:sp modelId="{E085970A-CFF8-4638-ABC4-74D7AAF0BB87}">
      <dsp:nvSpPr>
        <dsp:cNvPr id="0" name=""/>
        <dsp:cNvSpPr/>
      </dsp:nvSpPr>
      <dsp:spPr>
        <a:xfrm>
          <a:off x="0" y="1604751"/>
          <a:ext cx="9179258" cy="842400"/>
        </a:xfrm>
        <a:prstGeom prst="roundRect">
          <a:avLst/>
        </a:prstGeom>
        <a:solidFill>
          <a:srgbClr val="B1B3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Alkali Halide Defects &amp; Formation Mechanisms</a:t>
          </a:r>
        </a:p>
      </dsp:txBody>
      <dsp:txXfrm>
        <a:off x="41123" y="1645874"/>
        <a:ext cx="9097012" cy="760154"/>
      </dsp:txXfrm>
    </dsp:sp>
    <dsp:sp modelId="{9C8F8133-AB2A-4B84-B9DE-279951FA27B2}">
      <dsp:nvSpPr>
        <dsp:cNvPr id="0" name=""/>
        <dsp:cNvSpPr/>
      </dsp:nvSpPr>
      <dsp:spPr>
        <a:xfrm>
          <a:off x="0" y="2447151"/>
          <a:ext cx="9179258" cy="1373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4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Vacancy clusters in </a:t>
          </a:r>
          <a:r>
            <a:rPr lang="en-US" sz="2000" kern="1200" dirty="0" err="1"/>
            <a:t>LiF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Computational Considerations - Koopman’s Tuning &amp; Electron-Phonon Coupling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Formation mechanisms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Nudged Elastic Band method for energy barriers</a:t>
          </a:r>
        </a:p>
      </dsp:txBody>
      <dsp:txXfrm>
        <a:off x="0" y="2447151"/>
        <a:ext cx="9179258" cy="1373962"/>
      </dsp:txXfrm>
    </dsp:sp>
    <dsp:sp modelId="{615ADA05-4EA6-4211-AF07-108446A624E9}">
      <dsp:nvSpPr>
        <dsp:cNvPr id="0" name=""/>
        <dsp:cNvSpPr/>
      </dsp:nvSpPr>
      <dsp:spPr>
        <a:xfrm>
          <a:off x="0" y="3821113"/>
          <a:ext cx="9179258" cy="842400"/>
        </a:xfrm>
        <a:prstGeom prst="roundRect">
          <a:avLst/>
        </a:prstGeom>
        <a:solidFill>
          <a:srgbClr val="8B1F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Forsterite, Scheelite, Corundum, &amp; Zircon</a:t>
          </a:r>
        </a:p>
      </dsp:txBody>
      <dsp:txXfrm>
        <a:off x="41123" y="3862236"/>
        <a:ext cx="9097012" cy="760154"/>
      </dsp:txXfrm>
    </dsp:sp>
    <dsp:sp modelId="{58FF6436-DBD8-49E8-A111-BEA10AD04FF8}">
      <dsp:nvSpPr>
        <dsp:cNvPr id="0" name=""/>
        <dsp:cNvSpPr/>
      </dsp:nvSpPr>
      <dsp:spPr>
        <a:xfrm>
          <a:off x="0" y="4663513"/>
          <a:ext cx="9179258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44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Which simple defects are optically bright and visible?</a:t>
          </a:r>
        </a:p>
      </dsp:txBody>
      <dsp:txXfrm>
        <a:off x="0" y="4663513"/>
        <a:ext cx="9179258" cy="745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C4775-4527-449B-A47F-81E7CCAB6FCB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4A206-5071-4972-9144-45EC0195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02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F0E01-978C-478A-BCE8-ECBD121584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6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F0E01-978C-478A-BCE8-ECBD121584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6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F0E01-978C-478A-BCE8-ECBD121584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93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F0E01-978C-478A-BCE8-ECBD1215849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71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D858D-BA76-4D85-8CF4-4E2E709F0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19F55-0C40-4ADD-9F2C-5F1955656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50FEF-A11A-4C0C-AB46-EFB71CD8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36CD0-ECE2-480D-A137-DAB2141F7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94B84-12F8-454A-A363-627C114A2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4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2FFC8-B445-4A6F-804B-3721E31D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98576-E774-48CA-B4B3-4ACC1C828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42650-B3A6-400F-AF6A-EF832732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DA16E-E2B1-497D-AF60-D3700603E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778-5944-4F09-96A7-399FBEFB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8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EE3346-54CB-4864-8AE3-35C82961D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95A7E-667B-4B53-B1B6-614D5A05C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552D1-8BAF-4864-AA3F-CA59646FD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20AEB-317B-4862-AB20-92E909B35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EA9E7-00D5-4608-922A-AABEF2ED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1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96270-F1B3-4C4D-8567-2F009105A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354F5-C3C7-49EA-86BC-3FB7A4DAE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F056D-510A-4C03-B780-A19CF313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8C464-ABC6-4C5A-8C59-8243506D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217E0-D244-4C8B-A94D-032B2A318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8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8329-C9BF-4DCE-AF51-29CAD3FB4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1B2CE-43E8-4050-B197-C1D88D74D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3BA57-AE94-470B-AB6D-D8A74B68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6E905-F50F-42D5-AB41-9B535AF5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3866A-4AD2-44A2-9244-E6713AD1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8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E73BE-3038-4BC4-9107-A31C6E65D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1D8BE-9AA7-4CB0-802D-507CB2478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BF5EB-AB16-4C8C-A19E-0FCBB754F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5FD5-346A-4FCD-82E5-3A636933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10E69-4666-452E-A2E9-87E0EC2A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8C4B2-E6CE-4066-A5DB-D11ABBAB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10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F9BFC-F5A5-4368-92A6-4843A2EE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6D3AC-845F-4B05-A424-765361685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4B78-4AD4-435F-912E-994697983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68C9C5-BD3D-47F7-AC3E-838F84A10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0678A5-A992-48B5-8E31-8AF829193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4DCC3A-ECAF-4128-8710-A074A1682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B628D5-14B6-4609-A390-8AD6FA86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57310D-886C-47AC-AF09-33ED89DC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9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1BAF5-0668-4EA9-9447-4B78D8E60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1254C-A762-488F-8D90-6B501BDFC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133D1-3E82-49D8-B4CE-A59FB2B9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82D47-112D-472D-B025-89A83331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3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8AEA5D-A91C-4712-B2ED-A1451ED2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8226B-A4AB-424B-AB92-3FDA6EE7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910A9-368D-45E4-9120-9131ECFF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1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E29D-A9CA-4696-90B5-E118D0C1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95B2D-7B69-45A5-BE55-7ECE59B16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B927F-2D48-47AE-81B4-730399767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4C756-B497-42BD-A27F-0D7CE20A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792BE-AD32-4C5A-AA81-11A83C35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A0B4F-08C8-4255-9BC0-E63645207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31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246F3-F010-4C00-ACC7-775D3F803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E4CA20-6E1B-421E-8CAE-50E19C62D3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9B097-6366-4DCD-A950-DC99F364A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84B4B-C478-4312-88CC-2E8E09FD3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09E7E-B00C-413F-9B6C-2AB3B44A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68844-64E5-4639-AD7C-912C72EE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4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5E4B9-C2B9-4778-8943-FFF57308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606FB-EC72-49E9-92A9-AF665A949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FA8CE-FEB6-4074-9005-819E60DEE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9/29/2023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48A25-46A6-42EF-A3CE-D890926DA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742A7-AF3C-43F5-9D16-55307E807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7AA74-4260-4F2B-8727-9588C6CAD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5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efects.anyterial.se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hyperlink" Target="https://www.condensedmatters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0FF36F1-C05F-47AF-8FE5-154DE29CD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28" y="5926494"/>
            <a:ext cx="3904001" cy="715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379C9-82E6-4584-8962-8C22EBC94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589" y="1412421"/>
            <a:ext cx="9780814" cy="1326101"/>
          </a:xfrm>
        </p:spPr>
        <p:txBody>
          <a:bodyPr>
            <a:noAutofit/>
          </a:bodyPr>
          <a:lstStyle/>
          <a:p>
            <a:r>
              <a:rPr lang="en-US" sz="3000" b="0" i="0" dirty="0">
                <a:solidFill>
                  <a:schemeClr val="bg1"/>
                </a:solidFill>
                <a:effectLst/>
                <a:latin typeface="Acherus Grotesque" panose="02000505000000020004" pitchFamily="50" charset="0"/>
              </a:rPr>
              <a:t>First-principles screening of mineral candidates for dark matter detection with the PALEOCCENE technique</a:t>
            </a:r>
            <a:endParaRPr lang="en-US" sz="3000" dirty="0">
              <a:solidFill>
                <a:schemeClr val="bg1"/>
              </a:solidFill>
              <a:latin typeface="Acherus Grotesque" panose="0200050500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24882-E1DC-4A1A-9878-7927026C0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1801" y="3238808"/>
            <a:ext cx="5988398" cy="1070314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rimson Text" panose="02000503000000000000" pitchFamily="2" charset="0"/>
              </a:rPr>
              <a:t>Vsevolod</a:t>
            </a:r>
            <a:r>
              <a:rPr lang="en-US" dirty="0">
                <a:solidFill>
                  <a:schemeClr val="bg1"/>
                </a:solidFill>
                <a:latin typeface="Crimson Text" panose="02000503000000000000" pitchFamily="2" charset="0"/>
              </a:rPr>
              <a:t> Ivanov</a:t>
            </a:r>
          </a:p>
          <a:p>
            <a:r>
              <a:rPr lang="en-US" sz="2000" dirty="0">
                <a:solidFill>
                  <a:schemeClr val="bg1"/>
                </a:solidFill>
                <a:latin typeface="Crimson Text" panose="02000503000000000000" pitchFamily="2" charset="0"/>
              </a:rPr>
              <a:t>Virginia Tech NSI &amp; Department of Physics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6DF9B7-7FE5-4695-B66D-99C380E446F3}"/>
              </a:ext>
            </a:extLst>
          </p:cNvPr>
          <p:cNvSpPr txBox="1"/>
          <p:nvPr/>
        </p:nvSpPr>
        <p:spPr>
          <a:xfrm>
            <a:off x="5084692" y="2852730"/>
            <a:ext cx="2012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cherus Grotesque" panose="02000505000000020004" pitchFamily="50" charset="0"/>
              </a:rPr>
              <a:t>May 20, 2025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C79C2D-B67F-41D6-8B80-70A53BC0D179}"/>
              </a:ext>
            </a:extLst>
          </p:cNvPr>
          <p:cNvCxnSpPr>
            <a:cxnSpLocks/>
          </p:cNvCxnSpPr>
          <p:nvPr/>
        </p:nvCxnSpPr>
        <p:spPr>
          <a:xfrm>
            <a:off x="3091796" y="2775499"/>
            <a:ext cx="5998403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D0A26DF-4A62-4BD6-B143-0CD9A2F93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758" y="5451329"/>
            <a:ext cx="2594414" cy="145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89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6/26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Diamond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7508338-A13F-42F2-A19F-A88043462195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2FC581-1314-41C1-AA4D-6ECCF50F2B1D}"/>
              </a:ext>
            </a:extLst>
          </p:cNvPr>
          <p:cNvSpPr txBox="1"/>
          <p:nvPr/>
        </p:nvSpPr>
        <p:spPr>
          <a:xfrm>
            <a:off x="8281369" y="2750403"/>
            <a:ext cx="3560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ADAQ database: </a:t>
            </a:r>
          </a:p>
          <a:p>
            <a:r>
              <a:rPr lang="en-US" sz="2400" dirty="0">
                <a:latin typeface="Crimson Text" panose="02000503000000000000" pitchFamily="2" charset="0"/>
                <a:hlinkClick r:id="rId3"/>
              </a:rPr>
              <a:t>https://defects.anyterial.se/</a:t>
            </a:r>
            <a:endParaRPr lang="en-US" sz="2400" dirty="0">
              <a:latin typeface="Crimson Text" panose="02000503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19B5F5-1F42-47CC-BC6C-EDCCDBAF3D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0"/>
          <a:stretch/>
        </p:blipFill>
        <p:spPr>
          <a:xfrm>
            <a:off x="108155" y="3597225"/>
            <a:ext cx="8673193" cy="25009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4DAF3C-3987-43F2-89FD-DCA5633A2FB4}"/>
              </a:ext>
            </a:extLst>
          </p:cNvPr>
          <p:cNvSpPr txBox="1"/>
          <p:nvPr/>
        </p:nvSpPr>
        <p:spPr>
          <a:xfrm>
            <a:off x="129110" y="1210880"/>
            <a:ext cx="82774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Data on 20,000+ defects in diamond is already available!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Part of current efforts to identify color center spin-qubits for QIS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Our contribution: </a:t>
            </a:r>
            <a:r>
              <a:rPr lang="en-US" sz="2400" dirty="0">
                <a:latin typeface="Crimson Text" panose="02000503000000000000" pitchFamily="2" charset="0"/>
                <a:hlinkClick r:id="rId3"/>
              </a:rPr>
              <a:t>https://www.quantumdefects.com</a:t>
            </a:r>
            <a:endParaRPr lang="en-US" sz="2400" dirty="0">
              <a:latin typeface="Crimson Text" panose="02000503000000000000" pitchFamily="2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170515A-7BF7-4699-877C-B33D6787C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677" y="969533"/>
            <a:ext cx="2913829" cy="18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379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7/26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Mineral Candidate List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4E239A-995C-4CAC-968D-F9AAEF81067C}"/>
              </a:ext>
            </a:extLst>
          </p:cNvPr>
          <p:cNvSpPr txBox="1"/>
          <p:nvPr/>
        </p:nvSpPr>
        <p:spPr>
          <a:xfrm>
            <a:off x="130228" y="811454"/>
            <a:ext cx="1182585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u="sng" dirty="0"/>
              <a:t>Mineral			Nat. Abundant		Synth. Avail		≥1 km		Low U/Th__   </a:t>
            </a:r>
            <a:endParaRPr lang="en-US" sz="2400" i="0" dirty="0"/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Diamond	 		✓	 </a:t>
            </a:r>
            <a:r>
              <a:rPr lang="en-US" sz="2400" dirty="0"/>
              <a:t>		</a:t>
            </a:r>
            <a:r>
              <a:rPr lang="en-US" sz="2400" i="0" dirty="0"/>
              <a:t>✓	 		✓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Olivine ({Mg/Fe}SiO</a:t>
            </a:r>
            <a:r>
              <a:rPr lang="en-US" sz="2400" i="0" baseline="-25000" dirty="0"/>
              <a:t>4</a:t>
            </a:r>
            <a:r>
              <a:rPr lang="en-US" sz="2400" i="0" dirty="0"/>
              <a:t>) 		✓			?	 		✓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Zircon (ZrSiO</a:t>
            </a:r>
            <a:r>
              <a:rPr lang="en-US" sz="2400" i="0" baseline="-25000" dirty="0"/>
              <a:t>4</a:t>
            </a:r>
            <a:r>
              <a:rPr lang="en-US" sz="2400" i="0" dirty="0"/>
              <a:t>)	 		✓			?	 		?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108825" algn="l"/>
              </a:tabLst>
            </a:pPr>
            <a:r>
              <a:rPr lang="en-US" sz="2400" i="0" dirty="0"/>
              <a:t>Alkali Halide (</a:t>
            </a:r>
            <a:r>
              <a:rPr lang="en-US" sz="2400" i="0" dirty="0" err="1"/>
              <a:t>LiF</a:t>
            </a:r>
            <a:r>
              <a:rPr lang="en-US" sz="2400" i="0" dirty="0"/>
              <a:t>, NaCl,…)	 	✓	 		✓	 	</a:t>
            </a:r>
            <a:r>
              <a:rPr lang="en-US" sz="2400" dirty="0"/>
              <a:t>	            </a:t>
            </a:r>
            <a:r>
              <a:rPr lang="en-US" sz="2400" i="0" dirty="0"/>
              <a:t>✓	 </a:t>
            </a:r>
            <a:r>
              <a:rPr lang="en-US" sz="2400" dirty="0"/>
              <a:t>	        </a:t>
            </a:r>
            <a:r>
              <a:rPr lang="en-US" sz="2400" i="0" dirty="0"/>
              <a:t>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108825" algn="l"/>
              </a:tabLst>
            </a:pPr>
            <a:r>
              <a:rPr lang="en-US" sz="2400" i="0" dirty="0"/>
              <a:t>Quartz (SiO</a:t>
            </a:r>
            <a:r>
              <a:rPr lang="en-US" sz="2400" i="0" baseline="-25000" dirty="0"/>
              <a:t>2</a:t>
            </a:r>
            <a:r>
              <a:rPr lang="en-US" sz="2400" i="0" dirty="0"/>
              <a:t>)	 		✓ 	 		✓ 	 		            ✓ 	 	        ✓ 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Corundum (Al</a:t>
            </a:r>
            <a:r>
              <a:rPr lang="en-US" sz="2400" i="0" baseline="-25000" dirty="0"/>
              <a:t>2</a:t>
            </a:r>
            <a:r>
              <a:rPr lang="en-US" sz="2400" i="0" dirty="0"/>
              <a:t>O</a:t>
            </a:r>
            <a:r>
              <a:rPr lang="en-US" sz="2400" i="0" baseline="-25000" dirty="0"/>
              <a:t>3</a:t>
            </a:r>
            <a:r>
              <a:rPr lang="en-US" sz="2400" i="0" dirty="0"/>
              <a:t>)	 		✓ 	 		✓ 	 		?	 	        ✓ 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strike="sngStrike" dirty="0"/>
              <a:t>Apatite 	 		✓ 	 		✓ 			?		        ?</a:t>
            </a:r>
            <a:r>
              <a:rPr lang="en-US" sz="2400" i="0" dirty="0"/>
              <a:t>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strike="sngStrike" dirty="0"/>
              <a:t>Monazite 			X			?			?		        ?</a:t>
            </a:r>
            <a:r>
              <a:rPr lang="en-US" sz="2400" i="0" dirty="0"/>
              <a:t>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Zirconia </a:t>
            </a:r>
            <a:r>
              <a:rPr lang="en-US" sz="2400" dirty="0"/>
              <a:t>(ZrO</a:t>
            </a:r>
            <a:r>
              <a:rPr lang="en-US" sz="2400" baseline="-25000" dirty="0"/>
              <a:t>2</a:t>
            </a:r>
            <a:r>
              <a:rPr lang="en-US" sz="2400" i="0" dirty="0"/>
              <a:t>)			X	 		✓			X	 	        ✓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Scheelite (CaWO</a:t>
            </a:r>
            <a:r>
              <a:rPr lang="en-US" sz="2400" i="0" baseline="-25000" dirty="0"/>
              <a:t>4</a:t>
            </a:r>
            <a:r>
              <a:rPr lang="en-US" sz="2400" i="0" dirty="0"/>
              <a:t>)			X	 		✓			?	 	        ✓	</a:t>
            </a:r>
          </a:p>
          <a:p>
            <a:pPr>
              <a:tabLst>
                <a:tab pos="2174875" algn="ctr"/>
                <a:tab pos="2886075" algn="ctr"/>
                <a:tab pos="3597275" algn="ctr"/>
                <a:tab pos="4308475" algn="ctr"/>
                <a:tab pos="5021263" algn="ctr"/>
                <a:tab pos="5776913" algn="ctr"/>
                <a:tab pos="6488113" algn="ctr"/>
                <a:tab pos="7199313" algn="ctr"/>
                <a:tab pos="7910513" algn="ctr"/>
              </a:tabLst>
            </a:pPr>
            <a:endParaRPr lang="en-US" sz="1800" i="0" dirty="0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924A0A66-3A95-458F-87E2-05E750F87F9B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80F51F-D84C-4DEB-AFA2-BE173E1E910E}"/>
              </a:ext>
            </a:extLst>
          </p:cNvPr>
          <p:cNvCxnSpPr>
            <a:cxnSpLocks/>
          </p:cNvCxnSpPr>
          <p:nvPr/>
        </p:nvCxnSpPr>
        <p:spPr>
          <a:xfrm>
            <a:off x="108155" y="2901043"/>
            <a:ext cx="11344476" cy="0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A9BE93-1F70-464D-947A-F9A8EE87F6CC}"/>
              </a:ext>
            </a:extLst>
          </p:cNvPr>
          <p:cNvCxnSpPr>
            <a:cxnSpLocks/>
          </p:cNvCxnSpPr>
          <p:nvPr/>
        </p:nvCxnSpPr>
        <p:spPr>
          <a:xfrm>
            <a:off x="108155" y="4329584"/>
            <a:ext cx="11344476" cy="0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BE4456-65FB-4E9E-BA85-4BF224B46766}"/>
              </a:ext>
            </a:extLst>
          </p:cNvPr>
          <p:cNvSpPr txBox="1"/>
          <p:nvPr/>
        </p:nvSpPr>
        <p:spPr>
          <a:xfrm>
            <a:off x="1222596" y="854475"/>
            <a:ext cx="6107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00B050"/>
                </a:solidFill>
                <a:latin typeface="Crimson Text" panose="02000503000000000000" pitchFamily="2" charset="0"/>
              </a:rPr>
              <a:t>✓</a:t>
            </a:r>
            <a:endParaRPr lang="en-US" sz="5400" b="1" dirty="0">
              <a:solidFill>
                <a:srgbClr val="00B050"/>
              </a:solidFill>
              <a:latin typeface="Crimson Text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93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7/26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Mineral Candidate List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4E239A-995C-4CAC-968D-F9AAEF81067C}"/>
              </a:ext>
            </a:extLst>
          </p:cNvPr>
          <p:cNvSpPr txBox="1"/>
          <p:nvPr/>
        </p:nvSpPr>
        <p:spPr>
          <a:xfrm>
            <a:off x="130228" y="811454"/>
            <a:ext cx="1182585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u="sng" dirty="0"/>
              <a:t>Mineral			Nat. Abundant		Synth. Avail		≥1 km		Low U/Th__   </a:t>
            </a:r>
            <a:endParaRPr lang="en-US" sz="2400" i="0" dirty="0"/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Diamond	 		✓	 </a:t>
            </a:r>
            <a:r>
              <a:rPr lang="en-US" sz="2400" dirty="0"/>
              <a:t>		</a:t>
            </a:r>
            <a:r>
              <a:rPr lang="en-US" sz="2400" i="0" dirty="0"/>
              <a:t>✓	 		✓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Olivine ({Mg/Fe}SiO</a:t>
            </a:r>
            <a:r>
              <a:rPr lang="en-US" sz="2400" i="0" baseline="-25000" dirty="0"/>
              <a:t>4</a:t>
            </a:r>
            <a:r>
              <a:rPr lang="en-US" sz="2400" i="0" dirty="0"/>
              <a:t>) 		✓			?	 		✓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Zircon (ZrSiO</a:t>
            </a:r>
            <a:r>
              <a:rPr lang="en-US" sz="2400" i="0" baseline="-25000" dirty="0"/>
              <a:t>4</a:t>
            </a:r>
            <a:r>
              <a:rPr lang="en-US" sz="2400" i="0" dirty="0"/>
              <a:t>)	 		✓			?	 		?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108825" algn="l"/>
              </a:tabLst>
            </a:pPr>
            <a:r>
              <a:rPr lang="en-US" sz="2400" i="0" dirty="0"/>
              <a:t>Alkali Halide (</a:t>
            </a:r>
            <a:r>
              <a:rPr lang="en-US" sz="2400" i="0" dirty="0" err="1"/>
              <a:t>LiF</a:t>
            </a:r>
            <a:r>
              <a:rPr lang="en-US" sz="2400" i="0" dirty="0"/>
              <a:t>, NaCl,…)	 	✓	 		✓	 	</a:t>
            </a:r>
            <a:r>
              <a:rPr lang="en-US" sz="2400" dirty="0"/>
              <a:t>	            </a:t>
            </a:r>
            <a:r>
              <a:rPr lang="en-US" sz="2400" i="0" dirty="0"/>
              <a:t>✓	 </a:t>
            </a:r>
            <a:r>
              <a:rPr lang="en-US" sz="2400" dirty="0"/>
              <a:t>	        </a:t>
            </a:r>
            <a:r>
              <a:rPr lang="en-US" sz="2400" i="0" dirty="0"/>
              <a:t>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108825" algn="l"/>
              </a:tabLst>
            </a:pPr>
            <a:r>
              <a:rPr lang="en-US" sz="2400" i="0" dirty="0"/>
              <a:t>Quartz (SiO</a:t>
            </a:r>
            <a:r>
              <a:rPr lang="en-US" sz="2400" i="0" baseline="-25000" dirty="0"/>
              <a:t>2</a:t>
            </a:r>
            <a:r>
              <a:rPr lang="en-US" sz="2400" i="0" dirty="0"/>
              <a:t>)	 		✓ 	 		✓ 	 		            ✓ 	 	        ✓ 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Corundum (Al</a:t>
            </a:r>
            <a:r>
              <a:rPr lang="en-US" sz="2400" i="0" baseline="-25000" dirty="0"/>
              <a:t>2</a:t>
            </a:r>
            <a:r>
              <a:rPr lang="en-US" sz="2400" i="0" dirty="0"/>
              <a:t>O</a:t>
            </a:r>
            <a:r>
              <a:rPr lang="en-US" sz="2400" i="0" baseline="-25000" dirty="0"/>
              <a:t>3</a:t>
            </a:r>
            <a:r>
              <a:rPr lang="en-US" sz="2400" i="0" dirty="0"/>
              <a:t>)	 		✓ 	 		✓ 	 		?	 	        ✓ 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strike="sngStrike" dirty="0"/>
              <a:t>Apatite 	 		✓ 	 		✓ 			?		        ?</a:t>
            </a:r>
            <a:r>
              <a:rPr lang="en-US" sz="2400" i="0" dirty="0"/>
              <a:t>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strike="sngStrike" dirty="0"/>
              <a:t>Monazite 			X			?			?		        ?</a:t>
            </a:r>
            <a:r>
              <a:rPr lang="en-US" sz="2400" i="0" dirty="0"/>
              <a:t>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Zirconia </a:t>
            </a:r>
            <a:r>
              <a:rPr lang="en-US" sz="2400" dirty="0"/>
              <a:t>(ZrO</a:t>
            </a:r>
            <a:r>
              <a:rPr lang="en-US" sz="2400" baseline="-25000" dirty="0"/>
              <a:t>2</a:t>
            </a:r>
            <a:r>
              <a:rPr lang="en-US" sz="2400" i="0" dirty="0"/>
              <a:t>)			X	 		✓			X	 	        ✓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Scheelite (CaWO</a:t>
            </a:r>
            <a:r>
              <a:rPr lang="en-US" sz="2400" i="0" baseline="-25000" dirty="0"/>
              <a:t>4</a:t>
            </a:r>
            <a:r>
              <a:rPr lang="en-US" sz="2400" i="0" dirty="0"/>
              <a:t>)			X	 		✓			?	 	        ✓	</a:t>
            </a:r>
          </a:p>
          <a:p>
            <a:pPr>
              <a:tabLst>
                <a:tab pos="2174875" algn="ctr"/>
                <a:tab pos="2886075" algn="ctr"/>
                <a:tab pos="3597275" algn="ctr"/>
                <a:tab pos="4308475" algn="ctr"/>
                <a:tab pos="5021263" algn="ctr"/>
                <a:tab pos="5776913" algn="ctr"/>
                <a:tab pos="6488113" algn="ctr"/>
                <a:tab pos="7199313" algn="ctr"/>
                <a:tab pos="7910513" algn="ctr"/>
              </a:tabLst>
            </a:pPr>
            <a:endParaRPr lang="en-US" sz="1800" i="0" dirty="0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924A0A66-3A95-458F-87E2-05E750F87F9B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80F51F-D84C-4DEB-AFA2-BE173E1E910E}"/>
              </a:ext>
            </a:extLst>
          </p:cNvPr>
          <p:cNvCxnSpPr>
            <a:cxnSpLocks/>
          </p:cNvCxnSpPr>
          <p:nvPr/>
        </p:nvCxnSpPr>
        <p:spPr>
          <a:xfrm>
            <a:off x="108155" y="2901043"/>
            <a:ext cx="11344476" cy="0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A9BE93-1F70-464D-947A-F9A8EE87F6CC}"/>
              </a:ext>
            </a:extLst>
          </p:cNvPr>
          <p:cNvCxnSpPr>
            <a:cxnSpLocks/>
          </p:cNvCxnSpPr>
          <p:nvPr/>
        </p:nvCxnSpPr>
        <p:spPr>
          <a:xfrm>
            <a:off x="108155" y="4329584"/>
            <a:ext cx="11344476" cy="0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BE4456-65FB-4E9E-BA85-4BF224B46766}"/>
              </a:ext>
            </a:extLst>
          </p:cNvPr>
          <p:cNvSpPr txBox="1"/>
          <p:nvPr/>
        </p:nvSpPr>
        <p:spPr>
          <a:xfrm>
            <a:off x="1222596" y="854475"/>
            <a:ext cx="6107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00B050"/>
                </a:solidFill>
                <a:latin typeface="Crimson Text" panose="02000503000000000000" pitchFamily="2" charset="0"/>
              </a:rPr>
              <a:t>✓</a:t>
            </a:r>
            <a:endParaRPr lang="en-US" sz="5400" b="1" dirty="0">
              <a:solidFill>
                <a:srgbClr val="00B050"/>
              </a:solidFill>
              <a:latin typeface="Crimson Text" panose="02000503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DB04E9-D961-4A9C-961D-FEF2B8FDEBFD}"/>
              </a:ext>
            </a:extLst>
          </p:cNvPr>
          <p:cNvSpPr txBox="1"/>
          <p:nvPr/>
        </p:nvSpPr>
        <p:spPr>
          <a:xfrm>
            <a:off x="254263" y="5196292"/>
            <a:ext cx="105634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→ Use </a:t>
            </a:r>
            <a:r>
              <a:rPr lang="en-US" sz="2400" i="1" dirty="0">
                <a:latin typeface="Crimson Text" panose="02000503000000000000" pitchFamily="2" charset="0"/>
              </a:rPr>
              <a:t>ab initio </a:t>
            </a:r>
            <a:r>
              <a:rPr lang="en-US" sz="2400" dirty="0">
                <a:latin typeface="Crimson Text" panose="02000503000000000000" pitchFamily="2" charset="0"/>
              </a:rPr>
              <a:t>calculations to determine which mineral is ideal for PALEOCCENE (many simple interstitials/vacancies that are optically bright + visible spectrum) </a:t>
            </a:r>
          </a:p>
        </p:txBody>
      </p:sp>
    </p:spTree>
    <p:extLst>
      <p:ext uri="{BB962C8B-B14F-4D97-AF65-F5344CB8AC3E}">
        <p14:creationId xmlns:p14="http://schemas.microsoft.com/office/powerpoint/2010/main" val="1499365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B653-1EEE-0B1B-C462-E56D53C9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24" y="0"/>
            <a:ext cx="105156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349AE8AC-8AC4-F890-939E-26DFEE718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6276865"/>
              </p:ext>
            </p:extLst>
          </p:nvPr>
        </p:nvGraphicFramePr>
        <p:xfrm>
          <a:off x="756313" y="1029526"/>
          <a:ext cx="9179258" cy="5425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939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8/26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Irradiated Alkali Halides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312274" y="879119"/>
            <a:ext cx="5133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Goldstein (1896) – alkali halides bombarded by cathode rays change color!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5EFA22-6705-479E-A519-C1D010BA3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73" y="917739"/>
            <a:ext cx="3579952" cy="47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3D0A888-D424-436B-A0AA-0A0A8DB6A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74" y="3863322"/>
            <a:ext cx="4331540" cy="202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7C2BDE-2B7E-4047-8F07-3BC0E1BDD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5" y="2673804"/>
            <a:ext cx="6824172" cy="1058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AC9744-F8E3-4395-9CF3-64D153531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4" y="1702118"/>
            <a:ext cx="6779541" cy="747582"/>
          </a:xfrm>
          <a:prstGeom prst="rect">
            <a:avLst/>
          </a:prstGeom>
        </p:spPr>
      </p:pic>
      <p:sp>
        <p:nvSpPr>
          <p:cNvPr id="17" name="Title 10">
            <a:extLst>
              <a:ext uri="{FF2B5EF4-FFF2-40B4-BE49-F238E27FC236}">
                <a16:creationId xmlns:a16="http://schemas.microsoft.com/office/drawing/2014/main" id="{F1195600-0154-4CFD-840E-527E4D27CDC1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</p:spTree>
    <p:extLst>
      <p:ext uri="{BB962C8B-B14F-4D97-AF65-F5344CB8AC3E}">
        <p14:creationId xmlns:p14="http://schemas.microsoft.com/office/powerpoint/2010/main" val="248053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9/26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Abundance of Color Centers!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50D307-EB1E-4121-A2BC-2DFCC35F4262}"/>
              </a:ext>
            </a:extLst>
          </p:cNvPr>
          <p:cNvSpPr txBox="1"/>
          <p:nvPr/>
        </p:nvSpPr>
        <p:spPr>
          <a:xfrm>
            <a:off x="108155" y="5682166"/>
            <a:ext cx="43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Journal of Luminescence 100 (2002) 333–343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DFF67A-9955-4372-A247-54BD36398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4" y="748781"/>
            <a:ext cx="6185604" cy="49082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84D8BA-C6E7-4F5D-8505-89D8AEFB7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88" y="869174"/>
            <a:ext cx="4643211" cy="5125860"/>
          </a:xfrm>
          <a:prstGeom prst="rect">
            <a:avLst/>
          </a:prstGeom>
        </p:spPr>
      </p:pic>
      <p:sp>
        <p:nvSpPr>
          <p:cNvPr id="17" name="Title 10">
            <a:extLst>
              <a:ext uri="{FF2B5EF4-FFF2-40B4-BE49-F238E27FC236}">
                <a16:creationId xmlns:a16="http://schemas.microsoft.com/office/drawing/2014/main" id="{750C138D-493F-4935-9B7A-9311C7A8DB14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</p:spTree>
    <p:extLst>
      <p:ext uri="{BB962C8B-B14F-4D97-AF65-F5344CB8AC3E}">
        <p14:creationId xmlns:p14="http://schemas.microsoft.com/office/powerpoint/2010/main" val="546043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10/26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Simulation Considerations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itle 10">
            <a:extLst>
              <a:ext uri="{FF2B5EF4-FFF2-40B4-BE49-F238E27FC236}">
                <a16:creationId xmlns:a16="http://schemas.microsoft.com/office/drawing/2014/main" id="{750C138D-493F-4935-9B7A-9311C7A8DB14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A88885-A1DB-45CB-95A8-E965A289BC4E}"/>
              </a:ext>
            </a:extLst>
          </p:cNvPr>
          <p:cNvSpPr txBox="1"/>
          <p:nvPr/>
        </p:nvSpPr>
        <p:spPr>
          <a:xfrm>
            <a:off x="254264" y="794120"/>
            <a:ext cx="56002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Defect is embedded into a large supercell of 200-500 atoms (256 for </a:t>
            </a:r>
            <a:r>
              <a:rPr lang="en-US" sz="2400" dirty="0" err="1">
                <a:latin typeface="Crimson Text" panose="02000503000000000000" pitchFamily="2" charset="0"/>
              </a:rPr>
              <a:t>LiF</a:t>
            </a:r>
            <a:r>
              <a:rPr lang="en-US" sz="2400" dirty="0">
                <a:latin typeface="Crimson Text" panose="02000503000000000000" pitchFamily="2" charset="0"/>
              </a:rPr>
              <a:t>)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For each charge/spin state, the ground state structure is relaxed first with DFT, then hybrid functional methods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Hybrid functionals mix DFT with Hartree-</a:t>
            </a:r>
            <a:r>
              <a:rPr lang="en-US" sz="2400" dirty="0" err="1">
                <a:latin typeface="Crimson Text" panose="02000503000000000000" pitchFamily="2" charset="0"/>
              </a:rPr>
              <a:t>Fock</a:t>
            </a:r>
            <a:r>
              <a:rPr lang="en-US" sz="2400" dirty="0">
                <a:latin typeface="Crimson Text" panose="02000503000000000000" pitchFamily="2" charset="0"/>
              </a:rPr>
              <a:t> simulations, set by two parameters (</a:t>
            </a:r>
            <a:r>
              <a:rPr lang="el-GR" sz="2400" dirty="0">
                <a:latin typeface="Crimson Text" panose="02000503000000000000" pitchFamily="2" charset="0"/>
              </a:rPr>
              <a:t>α</a:t>
            </a:r>
            <a:r>
              <a:rPr lang="en-US" sz="2400" dirty="0">
                <a:latin typeface="Crimson Text" panose="02000503000000000000" pitchFamily="2" charset="0"/>
              </a:rPr>
              <a:t> – mixing,  </a:t>
            </a:r>
            <a:r>
              <a:rPr lang="el-GR" sz="2400" dirty="0">
                <a:latin typeface="Crimson Text" panose="02000503000000000000" pitchFamily="2" charset="0"/>
              </a:rPr>
              <a:t>μ</a:t>
            </a:r>
            <a:r>
              <a:rPr lang="en-US" sz="2400" dirty="0">
                <a:latin typeface="Crimson Text" panose="02000503000000000000" pitchFamily="2" charset="0"/>
              </a:rPr>
              <a:t> – cutoff range)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Excited states approximated using ∆SCF method (</a:t>
            </a:r>
            <a:r>
              <a:rPr lang="en-US" sz="2400" dirty="0" err="1">
                <a:latin typeface="Crimson Text" panose="02000503000000000000" pitchFamily="2" charset="0"/>
              </a:rPr>
              <a:t>unoccupy</a:t>
            </a:r>
            <a:r>
              <a:rPr lang="en-US" sz="2400" dirty="0">
                <a:latin typeface="Crimson Text" panose="02000503000000000000" pitchFamily="2" charset="0"/>
              </a:rPr>
              <a:t>/occupy orbitals). Note – this ignores exciton/many-body effects!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6B422D-4A18-4008-9FE8-CF976E069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06" y="793469"/>
            <a:ext cx="5764575" cy="513973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E23B263-BA8B-4C20-A6C7-E1CDC5580B38}"/>
              </a:ext>
            </a:extLst>
          </p:cNvPr>
          <p:cNvCxnSpPr/>
          <p:nvPr/>
        </p:nvCxnSpPr>
        <p:spPr>
          <a:xfrm flipH="1">
            <a:off x="9385160" y="854692"/>
            <a:ext cx="180871" cy="602319"/>
          </a:xfrm>
          <a:prstGeom prst="straightConnector1">
            <a:avLst/>
          </a:prstGeom>
          <a:ln w="44450">
            <a:solidFill>
              <a:srgbClr val="8B1F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418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11/26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Generalized Koopmans’ Theorem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5" y="795176"/>
            <a:ext cx="55782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Generalized Koopmans Theorem: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∆HOMO – position of the highest occupied level relative to the conduction band 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∆LUMO – position of the lowest unoccupied level relative to the conduction band 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∆IE – vertical ionization energy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pPr algn="ctr"/>
            <a:r>
              <a:rPr lang="en-US" sz="2400" dirty="0" err="1">
                <a:latin typeface="Crimson Text" panose="02000503000000000000" pitchFamily="2" charset="0"/>
              </a:rPr>
              <a:t>gKT</a:t>
            </a:r>
            <a:r>
              <a:rPr lang="en-US" sz="2400" dirty="0">
                <a:latin typeface="Crimson Text" panose="02000503000000000000" pitchFamily="2" charset="0"/>
              </a:rPr>
              <a:t>:     ∆HOMO = ∆LUMO = ∆IE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E109B9-B371-4094-ABB3-F473DFD14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89" y="748781"/>
            <a:ext cx="4521141" cy="466152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C7C7180-BFFB-42E6-8D57-A6CE9E391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55" y="5624302"/>
            <a:ext cx="6140245" cy="3047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44AAE9-42BD-4D38-8CE8-C471CD156E5E}"/>
              </a:ext>
            </a:extLst>
          </p:cNvPr>
          <p:cNvSpPr txBox="1"/>
          <p:nvPr/>
        </p:nvSpPr>
        <p:spPr>
          <a:xfrm>
            <a:off x="8870998" y="5650435"/>
            <a:ext cx="326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https://arxiv.org/abs/2412.21060</a:t>
            </a:r>
          </a:p>
        </p:txBody>
      </p:sp>
      <p:sp>
        <p:nvSpPr>
          <p:cNvPr id="19" name="Title 10">
            <a:extLst>
              <a:ext uri="{FF2B5EF4-FFF2-40B4-BE49-F238E27FC236}">
                <a16:creationId xmlns:a16="http://schemas.microsoft.com/office/drawing/2014/main" id="{2F5CC7C8-B8F9-44C6-AEA1-F4617681B283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</p:spTree>
    <p:extLst>
      <p:ext uri="{BB962C8B-B14F-4D97-AF65-F5344CB8AC3E}">
        <p14:creationId xmlns:p14="http://schemas.microsoft.com/office/powerpoint/2010/main" val="106042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11/26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Generalized Koopmans’ Theorem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108155" y="795176"/>
            <a:ext cx="55782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Generalized Koopmans Theorem: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∆HOMO – position of the highest occupied level relative to the conduction band 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∆LUMO – position of the lowest unoccupied level relative to the conduction band 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∆IE – vertical ionization energy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pPr algn="ctr"/>
            <a:r>
              <a:rPr lang="en-US" sz="2400" dirty="0" err="1">
                <a:latin typeface="Crimson Text" panose="02000503000000000000" pitchFamily="2" charset="0"/>
              </a:rPr>
              <a:t>gKT</a:t>
            </a:r>
            <a:r>
              <a:rPr lang="en-US" sz="2400" dirty="0">
                <a:latin typeface="Crimson Text" panose="02000503000000000000" pitchFamily="2" charset="0"/>
              </a:rPr>
              <a:t>:     ∆HOMO = ∆LUMO = ∆IE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E109B9-B371-4094-ABB3-F473DFD14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89" y="748781"/>
            <a:ext cx="4521141" cy="466152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C7C7180-BFFB-42E6-8D57-A6CE9E391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55" y="5624302"/>
            <a:ext cx="6140245" cy="3047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44AAE9-42BD-4D38-8CE8-C471CD156E5E}"/>
              </a:ext>
            </a:extLst>
          </p:cNvPr>
          <p:cNvSpPr txBox="1"/>
          <p:nvPr/>
        </p:nvSpPr>
        <p:spPr>
          <a:xfrm>
            <a:off x="8870998" y="5650435"/>
            <a:ext cx="326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https://arxiv.org/abs/2412.21060</a:t>
            </a:r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D6B99E6B-9AF0-4BC2-95BB-BAE8804FD6F8}"/>
              </a:ext>
            </a:extLst>
          </p:cNvPr>
          <p:cNvSpPr/>
          <p:nvPr/>
        </p:nvSpPr>
        <p:spPr>
          <a:xfrm rot="2700000">
            <a:off x="4399218" y="4319084"/>
            <a:ext cx="874550" cy="848237"/>
          </a:xfrm>
          <a:prstGeom prst="plus">
            <a:avLst>
              <a:gd name="adj" fmla="val 45774"/>
            </a:avLst>
          </a:prstGeom>
          <a:solidFill>
            <a:srgbClr val="8B1F41"/>
          </a:solidFill>
          <a:ln>
            <a:solidFill>
              <a:srgbClr val="8B1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0">
            <a:extLst>
              <a:ext uri="{FF2B5EF4-FFF2-40B4-BE49-F238E27FC236}">
                <a16:creationId xmlns:a16="http://schemas.microsoft.com/office/drawing/2014/main" id="{AC311E5B-DFC1-4E47-BB3A-C2053D1152B4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</p:spTree>
    <p:extLst>
      <p:ext uri="{BB962C8B-B14F-4D97-AF65-F5344CB8AC3E}">
        <p14:creationId xmlns:p14="http://schemas.microsoft.com/office/powerpoint/2010/main" val="1888949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12/26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Strong </a:t>
            </a:r>
            <a:r>
              <a:rPr lang="en-US" sz="3600" dirty="0" err="1">
                <a:solidFill>
                  <a:schemeClr val="bg1"/>
                </a:solidFill>
                <a:latin typeface="Crimson Text" panose="02000503000000000000" pitchFamily="2" charset="0"/>
              </a:rPr>
              <a:t>el-ph</a:t>
            </a:r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 Coupling!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7058684" y="5633925"/>
            <a:ext cx="513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J. Phys. Chem. Solids Vol. 52, No. I. pp. 249-297. 1991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4C5DA6-4D4A-4049-9595-407DE09D53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50"/>
          <a:stretch/>
        </p:blipFill>
        <p:spPr>
          <a:xfrm>
            <a:off x="417643" y="1474137"/>
            <a:ext cx="5216979" cy="3730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67D695-A6C1-41C4-B35C-56F03FA370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4"/>
          <a:stretch/>
        </p:blipFill>
        <p:spPr>
          <a:xfrm>
            <a:off x="5943600" y="1579277"/>
            <a:ext cx="5732787" cy="3519987"/>
          </a:xfrm>
          <a:prstGeom prst="rect">
            <a:avLst/>
          </a:prstGeom>
        </p:spPr>
      </p:pic>
      <p:sp>
        <p:nvSpPr>
          <p:cNvPr id="14" name="Title 10">
            <a:extLst>
              <a:ext uri="{FF2B5EF4-FFF2-40B4-BE49-F238E27FC236}">
                <a16:creationId xmlns:a16="http://schemas.microsoft.com/office/drawing/2014/main" id="{42B89A46-BDEA-4BA5-A211-67C33E060C4F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</p:spTree>
    <p:extLst>
      <p:ext uri="{BB962C8B-B14F-4D97-AF65-F5344CB8AC3E}">
        <p14:creationId xmlns:p14="http://schemas.microsoft.com/office/powerpoint/2010/main" val="2304140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B653-1EEE-0B1B-C462-E56D53C9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24" y="0"/>
            <a:ext cx="105156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349AE8AC-8AC4-F890-939E-26DFEE718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6412310"/>
              </p:ext>
            </p:extLst>
          </p:nvPr>
        </p:nvGraphicFramePr>
        <p:xfrm>
          <a:off x="756313" y="1029526"/>
          <a:ext cx="9179258" cy="5425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14839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13/26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Data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508710-78DB-463D-B0A5-29F32E0301D1}"/>
              </a:ext>
            </a:extLst>
          </p:cNvPr>
          <p:cNvSpPr txBox="1"/>
          <p:nvPr/>
        </p:nvSpPr>
        <p:spPr>
          <a:xfrm>
            <a:off x="8870998" y="5650435"/>
            <a:ext cx="326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https://arxiv.org/abs/2412.21060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F5BE48-53B3-4DDF-88C3-55DF25367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4" y="1025883"/>
            <a:ext cx="6376276" cy="4624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919FBD-2396-4466-A5FA-9984B0A99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15" y="1123770"/>
            <a:ext cx="5132682" cy="4072724"/>
          </a:xfrm>
          <a:prstGeom prst="rect">
            <a:avLst/>
          </a:prstGeom>
        </p:spPr>
      </p:pic>
      <p:sp>
        <p:nvSpPr>
          <p:cNvPr id="21" name="Title 10">
            <a:extLst>
              <a:ext uri="{FF2B5EF4-FFF2-40B4-BE49-F238E27FC236}">
                <a16:creationId xmlns:a16="http://schemas.microsoft.com/office/drawing/2014/main" id="{6D5E9B79-E3F0-4939-AE90-8589CECA54EB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</p:spTree>
    <p:extLst>
      <p:ext uri="{BB962C8B-B14F-4D97-AF65-F5344CB8AC3E}">
        <p14:creationId xmlns:p14="http://schemas.microsoft.com/office/powerpoint/2010/main" val="1542857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13/26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Data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508710-78DB-463D-B0A5-29F32E0301D1}"/>
              </a:ext>
            </a:extLst>
          </p:cNvPr>
          <p:cNvSpPr txBox="1"/>
          <p:nvPr/>
        </p:nvSpPr>
        <p:spPr>
          <a:xfrm>
            <a:off x="8870998" y="5650435"/>
            <a:ext cx="326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https://arxiv.org/abs/2412.21060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F5BE48-53B3-4DDF-88C3-55DF25367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4" y="1025883"/>
            <a:ext cx="6376276" cy="4624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919FBD-2396-4466-A5FA-9984B0A99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15" y="1123770"/>
            <a:ext cx="5132682" cy="407272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2059E10-3A9E-4A7F-918E-9FF8844CD49A}"/>
              </a:ext>
            </a:extLst>
          </p:cNvPr>
          <p:cNvSpPr/>
          <p:nvPr/>
        </p:nvSpPr>
        <p:spPr>
          <a:xfrm>
            <a:off x="834014" y="1416818"/>
            <a:ext cx="4019340" cy="984738"/>
          </a:xfrm>
          <a:prstGeom prst="ellipse">
            <a:avLst/>
          </a:prstGeom>
          <a:noFill/>
          <a:ln w="25400">
            <a:solidFill>
              <a:srgbClr val="8B1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F6B422-7930-4078-B1CC-488BC86BB00B}"/>
              </a:ext>
            </a:extLst>
          </p:cNvPr>
          <p:cNvSpPr/>
          <p:nvPr/>
        </p:nvSpPr>
        <p:spPr>
          <a:xfrm>
            <a:off x="1060654" y="3969099"/>
            <a:ext cx="2717526" cy="693336"/>
          </a:xfrm>
          <a:prstGeom prst="ellipse">
            <a:avLst/>
          </a:prstGeom>
          <a:noFill/>
          <a:ln w="25400">
            <a:solidFill>
              <a:srgbClr val="8B1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0">
            <a:extLst>
              <a:ext uri="{FF2B5EF4-FFF2-40B4-BE49-F238E27FC236}">
                <a16:creationId xmlns:a16="http://schemas.microsoft.com/office/drawing/2014/main" id="{6D5E9B79-E3F0-4939-AE90-8589CECA54EB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</p:spTree>
    <p:extLst>
      <p:ext uri="{BB962C8B-B14F-4D97-AF65-F5344CB8AC3E}">
        <p14:creationId xmlns:p14="http://schemas.microsoft.com/office/powerpoint/2010/main" val="3332805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13/26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Data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508710-78DB-463D-B0A5-29F32E0301D1}"/>
              </a:ext>
            </a:extLst>
          </p:cNvPr>
          <p:cNvSpPr txBox="1"/>
          <p:nvPr/>
        </p:nvSpPr>
        <p:spPr>
          <a:xfrm>
            <a:off x="8870998" y="5650435"/>
            <a:ext cx="326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https://arxiv.org/abs/2412.21060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F5BE48-53B3-4DDF-88C3-55DF25367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4" y="1025883"/>
            <a:ext cx="6376276" cy="4624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919FBD-2396-4466-A5FA-9984B0A99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15" y="1123770"/>
            <a:ext cx="5132682" cy="407272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2059E10-3A9E-4A7F-918E-9FF8844CD49A}"/>
              </a:ext>
            </a:extLst>
          </p:cNvPr>
          <p:cNvSpPr/>
          <p:nvPr/>
        </p:nvSpPr>
        <p:spPr>
          <a:xfrm>
            <a:off x="1256044" y="2545864"/>
            <a:ext cx="3205424" cy="425935"/>
          </a:xfrm>
          <a:prstGeom prst="ellipse">
            <a:avLst/>
          </a:prstGeom>
          <a:noFill/>
          <a:ln w="25400">
            <a:solidFill>
              <a:srgbClr val="8B1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0">
            <a:extLst>
              <a:ext uri="{FF2B5EF4-FFF2-40B4-BE49-F238E27FC236}">
                <a16:creationId xmlns:a16="http://schemas.microsoft.com/office/drawing/2014/main" id="{E57E9496-C30B-450E-928B-206E3BBB9B06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78DD4E-5208-4DEF-AA26-FBA8D097A54C}"/>
              </a:ext>
            </a:extLst>
          </p:cNvPr>
          <p:cNvSpPr txBox="1"/>
          <p:nvPr/>
        </p:nvSpPr>
        <p:spPr>
          <a:xfrm>
            <a:off x="499193" y="5627931"/>
            <a:ext cx="590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These defects are highly delocalized! → Need larger Supercell</a:t>
            </a:r>
          </a:p>
        </p:txBody>
      </p:sp>
    </p:spTree>
    <p:extLst>
      <p:ext uri="{BB962C8B-B14F-4D97-AF65-F5344CB8AC3E}">
        <p14:creationId xmlns:p14="http://schemas.microsoft.com/office/powerpoint/2010/main" val="193154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13/26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Data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508710-78DB-463D-B0A5-29F32E0301D1}"/>
              </a:ext>
            </a:extLst>
          </p:cNvPr>
          <p:cNvSpPr txBox="1"/>
          <p:nvPr/>
        </p:nvSpPr>
        <p:spPr>
          <a:xfrm>
            <a:off x="8423369" y="5335464"/>
            <a:ext cx="235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Phys. Rev. B 54, 17508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F5BE48-53B3-4DDF-88C3-55DF25367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4" y="1025883"/>
            <a:ext cx="6376276" cy="462455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2059E10-3A9E-4A7F-918E-9FF8844CD49A}"/>
              </a:ext>
            </a:extLst>
          </p:cNvPr>
          <p:cNvSpPr/>
          <p:nvPr/>
        </p:nvSpPr>
        <p:spPr>
          <a:xfrm>
            <a:off x="2774623" y="2859522"/>
            <a:ext cx="1702358" cy="417078"/>
          </a:xfrm>
          <a:prstGeom prst="ellipse">
            <a:avLst/>
          </a:prstGeom>
          <a:noFill/>
          <a:ln w="25400">
            <a:solidFill>
              <a:srgbClr val="8B1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F6B422-7930-4078-B1CC-488BC86BB00B}"/>
              </a:ext>
            </a:extLst>
          </p:cNvPr>
          <p:cNvSpPr/>
          <p:nvPr/>
        </p:nvSpPr>
        <p:spPr>
          <a:xfrm>
            <a:off x="1311235" y="4602519"/>
            <a:ext cx="597951" cy="331596"/>
          </a:xfrm>
          <a:prstGeom prst="ellipse">
            <a:avLst/>
          </a:prstGeom>
          <a:noFill/>
          <a:ln w="25400">
            <a:solidFill>
              <a:srgbClr val="8B1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CFB26C-63B3-48BD-B2DD-F3D1635636F8}"/>
              </a:ext>
            </a:extLst>
          </p:cNvPr>
          <p:cNvSpPr/>
          <p:nvPr/>
        </p:nvSpPr>
        <p:spPr>
          <a:xfrm>
            <a:off x="1205504" y="3469122"/>
            <a:ext cx="1702358" cy="417078"/>
          </a:xfrm>
          <a:prstGeom prst="ellipse">
            <a:avLst/>
          </a:prstGeom>
          <a:noFill/>
          <a:ln w="25400">
            <a:solidFill>
              <a:srgbClr val="8B1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D296BE5-E9EE-4E61-83D8-0A0AE89BDC13}"/>
              </a:ext>
            </a:extLst>
          </p:cNvPr>
          <p:cNvSpPr/>
          <p:nvPr/>
        </p:nvSpPr>
        <p:spPr>
          <a:xfrm>
            <a:off x="2907862" y="4602519"/>
            <a:ext cx="597951" cy="331596"/>
          </a:xfrm>
          <a:prstGeom prst="ellipse">
            <a:avLst/>
          </a:prstGeom>
          <a:noFill/>
          <a:ln w="25400">
            <a:solidFill>
              <a:srgbClr val="8B1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F7F2C0-11C0-4DF4-9A1E-18FE5EC808DD}"/>
              </a:ext>
            </a:extLst>
          </p:cNvPr>
          <p:cNvSpPr/>
          <p:nvPr/>
        </p:nvSpPr>
        <p:spPr>
          <a:xfrm>
            <a:off x="2089450" y="4864898"/>
            <a:ext cx="597951" cy="331596"/>
          </a:xfrm>
          <a:prstGeom prst="ellipse">
            <a:avLst/>
          </a:prstGeom>
          <a:noFill/>
          <a:ln w="25400">
            <a:solidFill>
              <a:srgbClr val="8B1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865E744-354C-45EB-B951-3FFA30102DE3}"/>
              </a:ext>
            </a:extLst>
          </p:cNvPr>
          <p:cNvSpPr/>
          <p:nvPr/>
        </p:nvSpPr>
        <p:spPr>
          <a:xfrm>
            <a:off x="3767785" y="4602519"/>
            <a:ext cx="597951" cy="331596"/>
          </a:xfrm>
          <a:prstGeom prst="ellipse">
            <a:avLst/>
          </a:prstGeom>
          <a:noFill/>
          <a:ln w="25400">
            <a:solidFill>
              <a:srgbClr val="8B1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D845AB-48F6-4F99-89BC-DD1C6065F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51" y="1340592"/>
            <a:ext cx="4993761" cy="3690104"/>
          </a:xfrm>
          <a:prstGeom prst="rect">
            <a:avLst/>
          </a:prstGeom>
        </p:spPr>
      </p:pic>
      <p:sp>
        <p:nvSpPr>
          <p:cNvPr id="25" name="Title 10">
            <a:extLst>
              <a:ext uri="{FF2B5EF4-FFF2-40B4-BE49-F238E27FC236}">
                <a16:creationId xmlns:a16="http://schemas.microsoft.com/office/drawing/2014/main" id="{576A10F3-8665-4D7E-95B0-63AD409FB014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</p:spTree>
    <p:extLst>
      <p:ext uri="{BB962C8B-B14F-4D97-AF65-F5344CB8AC3E}">
        <p14:creationId xmlns:p14="http://schemas.microsoft.com/office/powerpoint/2010/main" val="3042444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14/26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Electronic Structures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7803302" y="801969"/>
            <a:ext cx="4180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Overall decent match to experimental PL!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What about formation energy? How do we understand PL annealing changes?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50D307-EB1E-4121-A2BC-2DFCC35F4262}"/>
              </a:ext>
            </a:extLst>
          </p:cNvPr>
          <p:cNvSpPr txBox="1"/>
          <p:nvPr/>
        </p:nvSpPr>
        <p:spPr>
          <a:xfrm>
            <a:off x="8870998" y="5650435"/>
            <a:ext cx="326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https://arxiv.org/abs/2412.21060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2EA88F-C101-49A9-9C0F-E559BCC445CE}"/>
              </a:ext>
            </a:extLst>
          </p:cNvPr>
          <p:cNvGrpSpPr/>
          <p:nvPr/>
        </p:nvGrpSpPr>
        <p:grpSpPr>
          <a:xfrm>
            <a:off x="108155" y="815653"/>
            <a:ext cx="7562482" cy="5204114"/>
            <a:chOff x="285368" y="1036792"/>
            <a:chExt cx="6509658" cy="44796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D98FD8-6B7A-4076-AEB8-582470DEF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68" y="1036792"/>
              <a:ext cx="6509658" cy="44796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032759-D23A-49B6-8C40-D8A68AFC14F2}"/>
                </a:ext>
              </a:extLst>
            </p:cNvPr>
            <p:cNvSpPr txBox="1"/>
            <p:nvPr/>
          </p:nvSpPr>
          <p:spPr>
            <a:xfrm>
              <a:off x="519598" y="4686007"/>
              <a:ext cx="390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2ED5D9-78AD-4161-B4EF-4A2AF0AE67A4}"/>
                </a:ext>
              </a:extLst>
            </p:cNvPr>
            <p:cNvSpPr txBox="1"/>
            <p:nvPr/>
          </p:nvSpPr>
          <p:spPr>
            <a:xfrm>
              <a:off x="2116411" y="2417279"/>
              <a:ext cx="626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  <a:r>
                <a:rPr lang="en-US" sz="2400" baseline="-25000" dirty="0">
                  <a:latin typeface="Crimson Text" panose="02000503000000000000" pitchFamily="2" charset="0"/>
                </a:rPr>
                <a:t>2</a:t>
              </a:r>
              <a:r>
                <a:rPr lang="en-US" sz="2400" baseline="30000" dirty="0">
                  <a:latin typeface="Crimson Text" panose="02000503000000000000" pitchFamily="2" charset="0"/>
                </a:rPr>
                <a:t>-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6AAD72-B8B8-487B-BA0C-7139C8813FBB}"/>
                </a:ext>
              </a:extLst>
            </p:cNvPr>
            <p:cNvSpPr txBox="1"/>
            <p:nvPr/>
          </p:nvSpPr>
          <p:spPr>
            <a:xfrm>
              <a:off x="3751192" y="2418070"/>
              <a:ext cx="626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  <a:r>
                <a:rPr lang="en-US" sz="2400" baseline="-25000" dirty="0">
                  <a:latin typeface="Crimson Text" panose="02000503000000000000" pitchFamily="2" charset="0"/>
                </a:rPr>
                <a:t>2</a:t>
              </a:r>
              <a:r>
                <a:rPr lang="en-US" sz="2400" baseline="30000" dirty="0">
                  <a:latin typeface="Crimson Text" panose="02000503000000000000" pitchFamily="2" charset="0"/>
                </a:rPr>
                <a:t>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0F838FC-ED1A-4FEC-8EFA-55757818DBEF}"/>
                </a:ext>
              </a:extLst>
            </p:cNvPr>
            <p:cNvSpPr txBox="1"/>
            <p:nvPr/>
          </p:nvSpPr>
          <p:spPr>
            <a:xfrm>
              <a:off x="5385973" y="2417279"/>
              <a:ext cx="626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  <a:r>
                <a:rPr lang="en-US" sz="2400" baseline="-25000" dirty="0">
                  <a:latin typeface="Crimson Text" panose="02000503000000000000" pitchFamily="2" charset="0"/>
                </a:rPr>
                <a:t>2</a:t>
              </a:r>
              <a:r>
                <a:rPr lang="en-US" sz="2400" baseline="30000" dirty="0">
                  <a:latin typeface="Crimson Text" panose="02000503000000000000" pitchFamily="2" charset="0"/>
                </a:rPr>
                <a:t>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25B12D-E19E-4781-9C7B-8853D154AEF7}"/>
                </a:ext>
              </a:extLst>
            </p:cNvPr>
            <p:cNvSpPr txBox="1"/>
            <p:nvPr/>
          </p:nvSpPr>
          <p:spPr>
            <a:xfrm>
              <a:off x="5385974" y="4592470"/>
              <a:ext cx="626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  <a:r>
                <a:rPr lang="en-US" sz="2400" baseline="-25000" dirty="0">
                  <a:latin typeface="Crimson Text" panose="02000503000000000000" pitchFamily="2" charset="0"/>
                </a:rPr>
                <a:t>3</a:t>
              </a:r>
              <a:r>
                <a:rPr lang="en-US" sz="2400" baseline="30000" dirty="0">
                  <a:latin typeface="Crimson Text" panose="02000503000000000000" pitchFamily="2" charset="0"/>
                </a:rPr>
                <a:t>+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523E54-C142-4CD2-8D0D-38B78133D681}"/>
                </a:ext>
              </a:extLst>
            </p:cNvPr>
            <p:cNvSpPr txBox="1"/>
            <p:nvPr/>
          </p:nvSpPr>
          <p:spPr>
            <a:xfrm>
              <a:off x="3751192" y="4628359"/>
              <a:ext cx="626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  <a:r>
                <a:rPr lang="en-US" sz="2400" baseline="-25000" dirty="0">
                  <a:latin typeface="Crimson Text" panose="02000503000000000000" pitchFamily="2" charset="0"/>
                </a:rPr>
                <a:t>3</a:t>
              </a:r>
              <a:r>
                <a:rPr lang="en-US" sz="2400" baseline="30000" dirty="0">
                  <a:latin typeface="Crimson Text" panose="02000503000000000000" pitchFamily="2" charset="0"/>
                </a:rPr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E1351E-4C1C-40BC-A3CF-809A9986B5EE}"/>
                </a:ext>
              </a:extLst>
            </p:cNvPr>
            <p:cNvSpPr txBox="1"/>
            <p:nvPr/>
          </p:nvSpPr>
          <p:spPr>
            <a:xfrm>
              <a:off x="2154509" y="4686007"/>
              <a:ext cx="626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  <a:r>
                <a:rPr lang="en-US" sz="2400" baseline="-25000" dirty="0">
                  <a:latin typeface="Crimson Text" panose="02000503000000000000" pitchFamily="2" charset="0"/>
                </a:rPr>
                <a:t>3</a:t>
              </a:r>
              <a:r>
                <a:rPr lang="en-US" sz="2400" baseline="30000" dirty="0">
                  <a:latin typeface="Crimson Text" panose="02000503000000000000" pitchFamily="2" charset="0"/>
                </a:rPr>
                <a:t>-</a:t>
              </a:r>
            </a:p>
          </p:txBody>
        </p:sp>
      </p:grpSp>
      <p:sp>
        <p:nvSpPr>
          <p:cNvPr id="25" name="Title 10">
            <a:extLst>
              <a:ext uri="{FF2B5EF4-FFF2-40B4-BE49-F238E27FC236}">
                <a16:creationId xmlns:a16="http://schemas.microsoft.com/office/drawing/2014/main" id="{90BAA6A7-AA11-4C13-984F-5D38D32AADBC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8A4E2B-EBAD-4476-8BA8-209EDCBAA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32" y="2810428"/>
            <a:ext cx="4327603" cy="27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5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14/26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Electronic Structures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79201-E520-4264-87B6-89B202C97B23}"/>
              </a:ext>
            </a:extLst>
          </p:cNvPr>
          <p:cNvSpPr txBox="1"/>
          <p:nvPr/>
        </p:nvSpPr>
        <p:spPr>
          <a:xfrm>
            <a:off x="7803302" y="801969"/>
            <a:ext cx="4180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Overall decent match to experimental PL!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What about formation energy? How do we understand PL annealing changes?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50D307-EB1E-4121-A2BC-2DFCC35F4262}"/>
              </a:ext>
            </a:extLst>
          </p:cNvPr>
          <p:cNvSpPr txBox="1"/>
          <p:nvPr/>
        </p:nvSpPr>
        <p:spPr>
          <a:xfrm>
            <a:off x="8870998" y="5650435"/>
            <a:ext cx="326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https://arxiv.org/abs/2412.21060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2EA88F-C101-49A9-9C0F-E559BCC445CE}"/>
              </a:ext>
            </a:extLst>
          </p:cNvPr>
          <p:cNvGrpSpPr/>
          <p:nvPr/>
        </p:nvGrpSpPr>
        <p:grpSpPr>
          <a:xfrm>
            <a:off x="108155" y="815653"/>
            <a:ext cx="7562482" cy="5204114"/>
            <a:chOff x="285368" y="1036792"/>
            <a:chExt cx="6509658" cy="44796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D98FD8-6B7A-4076-AEB8-582470DEF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68" y="1036792"/>
              <a:ext cx="6509658" cy="44796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032759-D23A-49B6-8C40-D8A68AFC14F2}"/>
                </a:ext>
              </a:extLst>
            </p:cNvPr>
            <p:cNvSpPr txBox="1"/>
            <p:nvPr/>
          </p:nvSpPr>
          <p:spPr>
            <a:xfrm>
              <a:off x="519598" y="4686007"/>
              <a:ext cx="390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2ED5D9-78AD-4161-B4EF-4A2AF0AE67A4}"/>
                </a:ext>
              </a:extLst>
            </p:cNvPr>
            <p:cNvSpPr txBox="1"/>
            <p:nvPr/>
          </p:nvSpPr>
          <p:spPr>
            <a:xfrm>
              <a:off x="2116411" y="2417279"/>
              <a:ext cx="626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  <a:r>
                <a:rPr lang="en-US" sz="2400" baseline="-25000" dirty="0">
                  <a:latin typeface="Crimson Text" panose="02000503000000000000" pitchFamily="2" charset="0"/>
                </a:rPr>
                <a:t>2</a:t>
              </a:r>
              <a:r>
                <a:rPr lang="en-US" sz="2400" baseline="30000" dirty="0">
                  <a:latin typeface="Crimson Text" panose="02000503000000000000" pitchFamily="2" charset="0"/>
                </a:rPr>
                <a:t>-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6AAD72-B8B8-487B-BA0C-7139C8813FBB}"/>
                </a:ext>
              </a:extLst>
            </p:cNvPr>
            <p:cNvSpPr txBox="1"/>
            <p:nvPr/>
          </p:nvSpPr>
          <p:spPr>
            <a:xfrm>
              <a:off x="3751192" y="2418070"/>
              <a:ext cx="626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  <a:r>
                <a:rPr lang="en-US" sz="2400" baseline="-25000" dirty="0">
                  <a:latin typeface="Crimson Text" panose="02000503000000000000" pitchFamily="2" charset="0"/>
                </a:rPr>
                <a:t>2</a:t>
              </a:r>
              <a:r>
                <a:rPr lang="en-US" sz="2400" baseline="30000" dirty="0">
                  <a:latin typeface="Crimson Text" panose="02000503000000000000" pitchFamily="2" charset="0"/>
                </a:rPr>
                <a:t>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0F838FC-ED1A-4FEC-8EFA-55757818DBEF}"/>
                </a:ext>
              </a:extLst>
            </p:cNvPr>
            <p:cNvSpPr txBox="1"/>
            <p:nvPr/>
          </p:nvSpPr>
          <p:spPr>
            <a:xfrm>
              <a:off x="5385973" y="2417279"/>
              <a:ext cx="626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  <a:r>
                <a:rPr lang="en-US" sz="2400" baseline="-25000" dirty="0">
                  <a:latin typeface="Crimson Text" panose="02000503000000000000" pitchFamily="2" charset="0"/>
                </a:rPr>
                <a:t>2</a:t>
              </a:r>
              <a:r>
                <a:rPr lang="en-US" sz="2400" baseline="30000" dirty="0">
                  <a:latin typeface="Crimson Text" panose="02000503000000000000" pitchFamily="2" charset="0"/>
                </a:rPr>
                <a:t>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25B12D-E19E-4781-9C7B-8853D154AEF7}"/>
                </a:ext>
              </a:extLst>
            </p:cNvPr>
            <p:cNvSpPr txBox="1"/>
            <p:nvPr/>
          </p:nvSpPr>
          <p:spPr>
            <a:xfrm>
              <a:off x="5385974" y="4592470"/>
              <a:ext cx="626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  <a:r>
                <a:rPr lang="en-US" sz="2400" baseline="-25000" dirty="0">
                  <a:latin typeface="Crimson Text" panose="02000503000000000000" pitchFamily="2" charset="0"/>
                </a:rPr>
                <a:t>3</a:t>
              </a:r>
              <a:r>
                <a:rPr lang="en-US" sz="2400" baseline="30000" dirty="0">
                  <a:latin typeface="Crimson Text" panose="02000503000000000000" pitchFamily="2" charset="0"/>
                </a:rPr>
                <a:t>+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523E54-C142-4CD2-8D0D-38B78133D681}"/>
                </a:ext>
              </a:extLst>
            </p:cNvPr>
            <p:cNvSpPr txBox="1"/>
            <p:nvPr/>
          </p:nvSpPr>
          <p:spPr>
            <a:xfrm>
              <a:off x="3751192" y="4628359"/>
              <a:ext cx="626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  <a:r>
                <a:rPr lang="en-US" sz="2400" baseline="-25000" dirty="0">
                  <a:latin typeface="Crimson Text" panose="02000503000000000000" pitchFamily="2" charset="0"/>
                </a:rPr>
                <a:t>3</a:t>
              </a:r>
              <a:r>
                <a:rPr lang="en-US" sz="2400" baseline="30000" dirty="0">
                  <a:latin typeface="Crimson Text" panose="02000503000000000000" pitchFamily="2" charset="0"/>
                </a:rPr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E1351E-4C1C-40BC-A3CF-809A9986B5EE}"/>
                </a:ext>
              </a:extLst>
            </p:cNvPr>
            <p:cNvSpPr txBox="1"/>
            <p:nvPr/>
          </p:nvSpPr>
          <p:spPr>
            <a:xfrm>
              <a:off x="2154509" y="4686007"/>
              <a:ext cx="626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rimson Text" panose="02000503000000000000" pitchFamily="2" charset="0"/>
                </a:rPr>
                <a:t>F</a:t>
              </a:r>
              <a:r>
                <a:rPr lang="en-US" sz="2400" baseline="-25000" dirty="0">
                  <a:latin typeface="Crimson Text" panose="02000503000000000000" pitchFamily="2" charset="0"/>
                </a:rPr>
                <a:t>3</a:t>
              </a:r>
              <a:r>
                <a:rPr lang="en-US" sz="2400" baseline="30000" dirty="0">
                  <a:latin typeface="Crimson Text" panose="02000503000000000000" pitchFamily="2" charset="0"/>
                </a:rPr>
                <a:t>-</a:t>
              </a:r>
            </a:p>
          </p:txBody>
        </p:sp>
      </p:grpSp>
      <p:sp>
        <p:nvSpPr>
          <p:cNvPr id="25" name="Title 10">
            <a:extLst>
              <a:ext uri="{FF2B5EF4-FFF2-40B4-BE49-F238E27FC236}">
                <a16:creationId xmlns:a16="http://schemas.microsoft.com/office/drawing/2014/main" id="{90BAA6A7-AA11-4C13-984F-5D38D32AADBC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8A4E2B-EBAD-4476-8BA8-209EDCBAA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32" y="2810428"/>
            <a:ext cx="4327603" cy="274816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AD45E86F-5E8B-4CF1-BC5F-D358281638C3}"/>
              </a:ext>
            </a:extLst>
          </p:cNvPr>
          <p:cNvSpPr/>
          <p:nvPr/>
        </p:nvSpPr>
        <p:spPr>
          <a:xfrm>
            <a:off x="26251" y="631963"/>
            <a:ext cx="2358065" cy="3223674"/>
          </a:xfrm>
          <a:prstGeom prst="ellipse">
            <a:avLst/>
          </a:prstGeom>
          <a:noFill/>
          <a:ln w="50800">
            <a:solidFill>
              <a:srgbClr val="8B1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43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15/26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formation dynamics: what happens after irradiation?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47E7F5-7EF0-45D0-8368-6702E9108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1" y="2293416"/>
            <a:ext cx="3576383" cy="38292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EEB46D-5149-4BAF-8229-20FAED2D3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782700"/>
            <a:ext cx="9399814" cy="13689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BF4929-6EF1-457D-AF84-F3D13CC12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91" y="2111384"/>
            <a:ext cx="4159415" cy="21509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26BA76-697A-4C32-910D-C2429605FC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88" y="2130623"/>
            <a:ext cx="3843357" cy="18463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37678A-D9F8-413E-9337-4C00ABAD9009}"/>
              </a:ext>
            </a:extLst>
          </p:cNvPr>
          <p:cNvSpPr txBox="1"/>
          <p:nvPr/>
        </p:nvSpPr>
        <p:spPr>
          <a:xfrm>
            <a:off x="3951513" y="4372006"/>
            <a:ext cx="7617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After formation, F-centers rapidly recombine into F2 and F3+ defects – rates can be determined by photoluminescence measurements as samples anneal over time.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How can we determine reaction rates from first principles?</a:t>
            </a:r>
          </a:p>
        </p:txBody>
      </p:sp>
      <p:sp>
        <p:nvSpPr>
          <p:cNvPr id="22" name="Title 10">
            <a:extLst>
              <a:ext uri="{FF2B5EF4-FFF2-40B4-BE49-F238E27FC236}">
                <a16:creationId xmlns:a16="http://schemas.microsoft.com/office/drawing/2014/main" id="{6B79923D-BA82-4143-A1C8-98BBF6015B17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</p:spTree>
    <p:extLst>
      <p:ext uri="{BB962C8B-B14F-4D97-AF65-F5344CB8AC3E}">
        <p14:creationId xmlns:p14="http://schemas.microsoft.com/office/powerpoint/2010/main" val="1992799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16/26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1CE69333-90DC-43CE-8A58-3E369428CBDB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Defect formation dynamics: what happens after irradiation?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123051E2-7712-43EA-A6C6-3422D937F071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2C4E5D-41E9-4746-A69E-39E4B69ACEE4}"/>
                  </a:ext>
                </a:extLst>
              </p:cNvPr>
              <p:cNvSpPr txBox="1"/>
              <p:nvPr/>
            </p:nvSpPr>
            <p:spPr>
              <a:xfrm>
                <a:off x="108155" y="795176"/>
                <a:ext cx="7617279" cy="5323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rimson Text" panose="02000503000000000000" pitchFamily="2" charset="0"/>
                  </a:rPr>
                  <a:t>Arrhenius equation – rate given by activation energy:</a:t>
                </a:r>
              </a:p>
              <a:p>
                <a:endParaRPr lang="en-US" sz="2400" dirty="0">
                  <a:latin typeface="Crimson Text" panose="02000503000000000000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Crimson Text" panose="02000503000000000000" pitchFamily="2" charset="0"/>
                </a:endParaRPr>
              </a:p>
              <a:p>
                <a:endParaRPr lang="en-US" sz="2400" dirty="0">
                  <a:latin typeface="Crimson Text" panose="02000503000000000000" pitchFamily="2" charset="0"/>
                </a:endParaRPr>
              </a:p>
              <a:p>
                <a:r>
                  <a:rPr lang="en-US" sz="2400" dirty="0">
                    <a:latin typeface="Crimson Text" panose="02000503000000000000" pitchFamily="2" charset="0"/>
                  </a:rPr>
                  <a:t>Need to consider all reaction pathways! Ex: the vacancy concentration over time:</a:t>
                </a:r>
              </a:p>
              <a:p>
                <a:endParaRPr lang="en-US" sz="2400" dirty="0">
                  <a:latin typeface="Crimson Text" panose="02000503000000000000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400" dirty="0">
                  <a:latin typeface="Crimson Text" panose="02000503000000000000" pitchFamily="2" charset="0"/>
                </a:endParaRPr>
              </a:p>
              <a:p>
                <a:endParaRPr lang="en-US" sz="2400" dirty="0">
                  <a:latin typeface="Crimson Text" panose="02000503000000000000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𝑣𝐼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rimson Text" panose="02000503000000000000" pitchFamily="2" charset="0"/>
                </a:endParaRPr>
              </a:p>
              <a:p>
                <a:endParaRPr lang="en-US" sz="2400" dirty="0">
                  <a:latin typeface="Crimson Text" panose="02000503000000000000" pitchFamily="2" charset="0"/>
                </a:endParaRPr>
              </a:p>
              <a:p>
                <a:r>
                  <a:rPr lang="en-US" sz="2400" dirty="0">
                    <a:latin typeface="Crimson Text" panose="02000503000000000000" pitchFamily="2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𝑣𝐼</m:t>
                        </m:r>
                      </m:sub>
                    </m:sSub>
                  </m:oMath>
                </a14:m>
                <a:r>
                  <a:rPr lang="en-US" sz="2400" dirty="0">
                    <a:latin typeface="Crimson Text" panose="02000503000000000000" pitchFamily="2" charset="0"/>
                  </a:rPr>
                  <a:t> are the rates for vacancies combining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>
                    <a:latin typeface="Crimson Text" panose="02000503000000000000" pitchFamily="2" charset="0"/>
                  </a:rPr>
                  <a:t> or an interstitial fluoride ion.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2C4E5D-41E9-4746-A69E-39E4B69AC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5" y="795176"/>
                <a:ext cx="7617279" cy="5323637"/>
              </a:xfrm>
              <a:prstGeom prst="rect">
                <a:avLst/>
              </a:prstGeom>
              <a:blipFill>
                <a:blip r:embed="rId3"/>
                <a:stretch>
                  <a:fillRect l="-1281" t="-801" r="-881" b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0AE29B24-E5AA-4B0C-BD0C-3AE420E4F8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81256" r="13002" b="11495"/>
          <a:stretch/>
        </p:blipFill>
        <p:spPr>
          <a:xfrm>
            <a:off x="8198481" y="3918857"/>
            <a:ext cx="2847797" cy="277586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118D1868-CBF2-44AF-82E3-4ED7E2AC20F0}"/>
              </a:ext>
            </a:extLst>
          </p:cNvPr>
          <p:cNvSpPr/>
          <p:nvPr/>
        </p:nvSpPr>
        <p:spPr>
          <a:xfrm>
            <a:off x="7638072" y="3943350"/>
            <a:ext cx="560409" cy="277586"/>
          </a:xfrm>
          <a:prstGeom prst="right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7FCE7A-7847-48BF-938E-81691B76DB8E}"/>
              </a:ext>
            </a:extLst>
          </p:cNvPr>
          <p:cNvSpPr txBox="1"/>
          <p:nvPr/>
        </p:nvSpPr>
        <p:spPr>
          <a:xfrm>
            <a:off x="8090806" y="2445603"/>
            <a:ext cx="2375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So, we need activation energy!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A281D9-4FA7-4FCA-B5AC-11BD599C98BE}"/>
              </a:ext>
            </a:extLst>
          </p:cNvPr>
          <p:cNvSpPr txBox="1"/>
          <p:nvPr/>
        </p:nvSpPr>
        <p:spPr>
          <a:xfrm>
            <a:off x="8537120" y="4365335"/>
            <a:ext cx="2375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Find </a:t>
            </a:r>
            <a:r>
              <a:rPr lang="en-US" sz="2400" dirty="0" err="1">
                <a:latin typeface="Crimson Text" panose="02000503000000000000" pitchFamily="2" charset="0"/>
              </a:rPr>
              <a:t>E</a:t>
            </a:r>
            <a:r>
              <a:rPr lang="en-US" sz="2400" baseline="-25000" dirty="0" err="1">
                <a:latin typeface="Crimson Text" panose="02000503000000000000" pitchFamily="2" charset="0"/>
              </a:rPr>
              <a:t>a</a:t>
            </a:r>
            <a:r>
              <a:rPr lang="en-US" sz="2400" dirty="0">
                <a:latin typeface="Crimson Text" panose="02000503000000000000" pitchFamily="2" charset="0"/>
              </a:rPr>
              <a:t> for this reaction using NEB method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AE7BF6-3FCA-4830-8785-5C5847DFF11B}"/>
              </a:ext>
            </a:extLst>
          </p:cNvPr>
          <p:cNvCxnSpPr/>
          <p:nvPr/>
        </p:nvCxnSpPr>
        <p:spPr>
          <a:xfrm flipV="1">
            <a:off x="5858189" y="1718268"/>
            <a:ext cx="2461846" cy="2723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8D58CDC-EC3B-4167-A9D1-ADED110BA8D1}"/>
              </a:ext>
            </a:extLst>
          </p:cNvPr>
          <p:cNvSpPr txBox="1"/>
          <p:nvPr/>
        </p:nvSpPr>
        <p:spPr>
          <a:xfrm>
            <a:off x="8320035" y="989365"/>
            <a:ext cx="3986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Can these be extracted from Laplace transform of PL decay?</a:t>
            </a:r>
          </a:p>
        </p:txBody>
      </p:sp>
    </p:spTree>
    <p:extLst>
      <p:ext uri="{BB962C8B-B14F-4D97-AF65-F5344CB8AC3E}">
        <p14:creationId xmlns:p14="http://schemas.microsoft.com/office/powerpoint/2010/main" val="4233105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17/26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1CE69333-90DC-43CE-8A58-3E369428CBDB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Nudged Elastic Band Method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123051E2-7712-43EA-A6C6-3422D937F071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0FB6B-6710-48D9-B89F-37EB0292617D}"/>
              </a:ext>
            </a:extLst>
          </p:cNvPr>
          <p:cNvSpPr txBox="1"/>
          <p:nvPr/>
        </p:nvSpPr>
        <p:spPr>
          <a:xfrm>
            <a:off x="203719" y="916192"/>
            <a:ext cx="1141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Initial and final configurations are linked by a linear interpolation images. Structure relaxed with images constrained by connecting spring forces: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1ADC03D-F671-4F13-9D30-8ECF93CE0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7" y="1887236"/>
            <a:ext cx="2219505" cy="18159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6BE984-0AF0-4A98-90BF-9284C0A4C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048" y="1872927"/>
            <a:ext cx="2219505" cy="18159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E7EB2BB-7B15-42B4-9FEF-7B4A017C39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81256" r="77871" b="10883"/>
          <a:stretch/>
        </p:blipFill>
        <p:spPr>
          <a:xfrm>
            <a:off x="10437137" y="3749994"/>
            <a:ext cx="738952" cy="42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60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17/26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1CE69333-90DC-43CE-8A58-3E369428CBDB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Nudged Elastic Band Method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123051E2-7712-43EA-A6C6-3422D937F071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0FB6B-6710-48D9-B89F-37EB0292617D}"/>
              </a:ext>
            </a:extLst>
          </p:cNvPr>
          <p:cNvSpPr txBox="1"/>
          <p:nvPr/>
        </p:nvSpPr>
        <p:spPr>
          <a:xfrm>
            <a:off x="203719" y="916192"/>
            <a:ext cx="1141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Initial and final configurations are linked by a linear interpolation images. Structure relaxed with images constrained by connecting spring forces: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1ADC03D-F671-4F13-9D30-8ECF93CE0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7" y="1887236"/>
            <a:ext cx="2219505" cy="18159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6BE984-0AF0-4A98-90BF-9284C0A4C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048" y="1872927"/>
            <a:ext cx="2219505" cy="181595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5E04800-C1EC-47A8-B056-8C8289C42854}"/>
              </a:ext>
            </a:extLst>
          </p:cNvPr>
          <p:cNvCxnSpPr>
            <a:stCxn id="23" idx="3"/>
            <a:endCxn id="27" idx="1"/>
          </p:cNvCxnSpPr>
          <p:nvPr/>
        </p:nvCxnSpPr>
        <p:spPr>
          <a:xfrm flipV="1">
            <a:off x="2581952" y="2780907"/>
            <a:ext cx="7028096" cy="143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8FF64535-0F61-4D0C-83EA-20417DABBD7C}"/>
              </a:ext>
            </a:extLst>
          </p:cNvPr>
          <p:cNvSpPr/>
          <p:nvPr/>
        </p:nvSpPr>
        <p:spPr>
          <a:xfrm>
            <a:off x="3301918" y="2660688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A8D1BE8-ACD8-4215-9B42-3112AB7B37E2}"/>
              </a:ext>
            </a:extLst>
          </p:cNvPr>
          <p:cNvSpPr/>
          <p:nvPr/>
        </p:nvSpPr>
        <p:spPr>
          <a:xfrm>
            <a:off x="4639549" y="2665340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9EBB688-C4CF-44D5-9DD5-345FE6F4E169}"/>
              </a:ext>
            </a:extLst>
          </p:cNvPr>
          <p:cNvSpPr/>
          <p:nvPr/>
        </p:nvSpPr>
        <p:spPr>
          <a:xfrm>
            <a:off x="5977180" y="2662809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5454E66-329C-4EC4-B496-EC5CE15EBE3F}"/>
              </a:ext>
            </a:extLst>
          </p:cNvPr>
          <p:cNvSpPr/>
          <p:nvPr/>
        </p:nvSpPr>
        <p:spPr>
          <a:xfrm>
            <a:off x="7311558" y="2660688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F375C5C-4844-406C-A480-34A93C860108}"/>
              </a:ext>
            </a:extLst>
          </p:cNvPr>
          <p:cNvSpPr/>
          <p:nvPr/>
        </p:nvSpPr>
        <p:spPr>
          <a:xfrm>
            <a:off x="8652442" y="2660688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E7EB2BB-7B15-42B4-9FEF-7B4A017C39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81256" r="77871" b="10883"/>
          <a:stretch/>
        </p:blipFill>
        <p:spPr>
          <a:xfrm>
            <a:off x="10437137" y="3749994"/>
            <a:ext cx="738952" cy="42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0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B653-1EEE-0B1B-C462-E56D53C9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24" y="0"/>
            <a:ext cx="105156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349AE8AC-8AC4-F890-939E-26DFEE718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666166"/>
              </p:ext>
            </p:extLst>
          </p:nvPr>
        </p:nvGraphicFramePr>
        <p:xfrm>
          <a:off x="756313" y="1029526"/>
          <a:ext cx="9179258" cy="5425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0000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17/26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1CE69333-90DC-43CE-8A58-3E369428CBDB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Nudged Elastic Band Method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123051E2-7712-43EA-A6C6-3422D937F071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0FB6B-6710-48D9-B89F-37EB0292617D}"/>
              </a:ext>
            </a:extLst>
          </p:cNvPr>
          <p:cNvSpPr txBox="1"/>
          <p:nvPr/>
        </p:nvSpPr>
        <p:spPr>
          <a:xfrm>
            <a:off x="203719" y="916192"/>
            <a:ext cx="1141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Initial and final configurations are linked by a linear interpolation images. Structure relaxed with images constrained by connecting spring forces: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6A164D7-1166-496A-A271-EB19AFB88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154" y="4069937"/>
            <a:ext cx="2219505" cy="1815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ADC03D-F671-4F13-9D30-8ECF93CE0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7" y="1887236"/>
            <a:ext cx="2219505" cy="18159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489AE8-BED3-47B1-B20C-AF176EE40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30" y="3993988"/>
            <a:ext cx="2219505" cy="18159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6BE984-0AF0-4A98-90BF-9284C0A4C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048" y="1872927"/>
            <a:ext cx="2219505" cy="181595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5E04800-C1EC-47A8-B056-8C8289C42854}"/>
              </a:ext>
            </a:extLst>
          </p:cNvPr>
          <p:cNvCxnSpPr>
            <a:stCxn id="23" idx="3"/>
            <a:endCxn id="27" idx="1"/>
          </p:cNvCxnSpPr>
          <p:nvPr/>
        </p:nvCxnSpPr>
        <p:spPr>
          <a:xfrm flipV="1">
            <a:off x="2581952" y="2780907"/>
            <a:ext cx="7028096" cy="143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8FF64535-0F61-4D0C-83EA-20417DABBD7C}"/>
              </a:ext>
            </a:extLst>
          </p:cNvPr>
          <p:cNvSpPr/>
          <p:nvPr/>
        </p:nvSpPr>
        <p:spPr>
          <a:xfrm>
            <a:off x="3301918" y="2660688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A8D1BE8-ACD8-4215-9B42-3112AB7B37E2}"/>
              </a:ext>
            </a:extLst>
          </p:cNvPr>
          <p:cNvSpPr/>
          <p:nvPr/>
        </p:nvSpPr>
        <p:spPr>
          <a:xfrm>
            <a:off x="4639549" y="2665340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9EBB688-C4CF-44D5-9DD5-345FE6F4E169}"/>
              </a:ext>
            </a:extLst>
          </p:cNvPr>
          <p:cNvSpPr/>
          <p:nvPr/>
        </p:nvSpPr>
        <p:spPr>
          <a:xfrm>
            <a:off x="5977180" y="2662809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5454E66-329C-4EC4-B496-EC5CE15EBE3F}"/>
              </a:ext>
            </a:extLst>
          </p:cNvPr>
          <p:cNvSpPr/>
          <p:nvPr/>
        </p:nvSpPr>
        <p:spPr>
          <a:xfrm>
            <a:off x="7311558" y="2660688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F375C5C-4844-406C-A480-34A93C860108}"/>
              </a:ext>
            </a:extLst>
          </p:cNvPr>
          <p:cNvSpPr/>
          <p:nvPr/>
        </p:nvSpPr>
        <p:spPr>
          <a:xfrm>
            <a:off x="8652442" y="2660688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2792924-7DA3-4BED-8FD1-7F0ED1354A58}"/>
              </a:ext>
            </a:extLst>
          </p:cNvPr>
          <p:cNvCxnSpPr>
            <a:stCxn id="25" idx="0"/>
          </p:cNvCxnSpPr>
          <p:nvPr/>
        </p:nvCxnSpPr>
        <p:spPr>
          <a:xfrm flipV="1">
            <a:off x="3646883" y="3044651"/>
            <a:ext cx="1015552" cy="949337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AA0974B-87DB-404F-8564-9C3ABFF75BC2}"/>
              </a:ext>
            </a:extLst>
          </p:cNvPr>
          <p:cNvCxnSpPr>
            <a:stCxn id="21" idx="0"/>
          </p:cNvCxnSpPr>
          <p:nvPr/>
        </p:nvCxnSpPr>
        <p:spPr>
          <a:xfrm flipH="1" flipV="1">
            <a:off x="7570154" y="3044651"/>
            <a:ext cx="1109753" cy="102528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7E7EB2BB-7B15-42B4-9FEF-7B4A017C39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81256" r="77871" b="10883"/>
          <a:stretch/>
        </p:blipFill>
        <p:spPr>
          <a:xfrm>
            <a:off x="10437137" y="3749994"/>
            <a:ext cx="738952" cy="42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82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18/26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13" name="Title 10">
            <a:extLst>
              <a:ext uri="{FF2B5EF4-FFF2-40B4-BE49-F238E27FC236}">
                <a16:creationId xmlns:a16="http://schemas.microsoft.com/office/drawing/2014/main" id="{1CE69333-90DC-43CE-8A58-3E369428CBDB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Nudged Elastic Band Method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123051E2-7712-43EA-A6C6-3422D937F071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1ADC03D-F671-4F13-9D30-8ECF93CE0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4" y="4140156"/>
            <a:ext cx="2219505" cy="18159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6BE984-0AF0-4A98-90BF-9284C0A4C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65" y="4125847"/>
            <a:ext cx="2219505" cy="181595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5E04800-C1EC-47A8-B056-8C8289C42854}"/>
              </a:ext>
            </a:extLst>
          </p:cNvPr>
          <p:cNvCxnSpPr>
            <a:stCxn id="23" idx="3"/>
            <a:endCxn id="27" idx="1"/>
          </p:cNvCxnSpPr>
          <p:nvPr/>
        </p:nvCxnSpPr>
        <p:spPr>
          <a:xfrm flipV="1">
            <a:off x="2473769" y="5033827"/>
            <a:ext cx="7028096" cy="143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8FF64535-0F61-4D0C-83EA-20417DABBD7C}"/>
              </a:ext>
            </a:extLst>
          </p:cNvPr>
          <p:cNvSpPr/>
          <p:nvPr/>
        </p:nvSpPr>
        <p:spPr>
          <a:xfrm>
            <a:off x="3193735" y="4913608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A8D1BE8-ACD8-4215-9B42-3112AB7B37E2}"/>
              </a:ext>
            </a:extLst>
          </p:cNvPr>
          <p:cNvSpPr/>
          <p:nvPr/>
        </p:nvSpPr>
        <p:spPr>
          <a:xfrm>
            <a:off x="4531366" y="4918260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9EBB688-C4CF-44D5-9DD5-345FE6F4E169}"/>
              </a:ext>
            </a:extLst>
          </p:cNvPr>
          <p:cNvSpPr/>
          <p:nvPr/>
        </p:nvSpPr>
        <p:spPr>
          <a:xfrm>
            <a:off x="5868997" y="4915729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5454E66-329C-4EC4-B496-EC5CE15EBE3F}"/>
              </a:ext>
            </a:extLst>
          </p:cNvPr>
          <p:cNvSpPr/>
          <p:nvPr/>
        </p:nvSpPr>
        <p:spPr>
          <a:xfrm>
            <a:off x="7203375" y="4913608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F375C5C-4844-406C-A480-34A93C860108}"/>
              </a:ext>
            </a:extLst>
          </p:cNvPr>
          <p:cNvSpPr/>
          <p:nvPr/>
        </p:nvSpPr>
        <p:spPr>
          <a:xfrm>
            <a:off x="8544259" y="4913608"/>
            <a:ext cx="231132" cy="231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B3EE99-D6BE-43FE-8992-76F60CD3A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36" y="959648"/>
            <a:ext cx="4247434" cy="29732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43A3C5-804C-4A9E-8A70-9B798588FB69}"/>
              </a:ext>
            </a:extLst>
          </p:cNvPr>
          <p:cNvSpPr txBox="1"/>
          <p:nvPr/>
        </p:nvSpPr>
        <p:spPr>
          <a:xfrm>
            <a:off x="151070" y="1809863"/>
            <a:ext cx="6907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rimson Text" panose="02000503000000000000" pitchFamily="2" charset="0"/>
              </a:rPr>
              <a:t>E</a:t>
            </a:r>
            <a:r>
              <a:rPr lang="en-US" sz="2400" baseline="-25000" dirty="0" err="1">
                <a:latin typeface="Crimson Text" panose="02000503000000000000" pitchFamily="2" charset="0"/>
              </a:rPr>
              <a:t>a</a:t>
            </a:r>
            <a:r>
              <a:rPr lang="en-US" sz="2400" dirty="0">
                <a:latin typeface="Crimson Text" panose="02000503000000000000" pitchFamily="2" charset="0"/>
              </a:rPr>
              <a:t> for formation is ~3.5 eV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 err="1">
                <a:latin typeface="Crimson Text" panose="02000503000000000000" pitchFamily="2" charset="0"/>
              </a:rPr>
              <a:t>E</a:t>
            </a:r>
            <a:r>
              <a:rPr lang="en-US" sz="2400" baseline="-25000" dirty="0" err="1">
                <a:latin typeface="Crimson Text" panose="02000503000000000000" pitchFamily="2" charset="0"/>
              </a:rPr>
              <a:t>a</a:t>
            </a:r>
            <a:r>
              <a:rPr lang="en-US" sz="2400" dirty="0">
                <a:latin typeface="Crimson Text" panose="02000503000000000000" pitchFamily="2" charset="0"/>
              </a:rPr>
              <a:t> for recombination is only ~0.5eV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With increasing distance, end state energy will decrease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25E0B9-BFF4-400E-93CB-64427B3E6AD5}"/>
              </a:ext>
            </a:extLst>
          </p:cNvPr>
          <p:cNvGrpSpPr/>
          <p:nvPr/>
        </p:nvGrpSpPr>
        <p:grpSpPr>
          <a:xfrm>
            <a:off x="660390" y="895704"/>
            <a:ext cx="5888975" cy="550818"/>
            <a:chOff x="151070" y="845996"/>
            <a:chExt cx="5888975" cy="55081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5255CDE-9135-4127-A819-0FD57CE85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9" t="81256" r="77348" b="11302"/>
            <a:stretch/>
          </p:blipFill>
          <p:spPr>
            <a:xfrm>
              <a:off x="4983672" y="845996"/>
              <a:ext cx="1056373" cy="550818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C9B7B57-CCC2-4F0D-A33C-B7E0C1CF4D67}"/>
                </a:ext>
              </a:extLst>
            </p:cNvPr>
            <p:cNvCxnSpPr>
              <a:cxnSpLocks/>
              <a:stCxn id="28" idx="3"/>
              <a:endCxn id="24" idx="1"/>
            </p:cNvCxnSpPr>
            <p:nvPr/>
          </p:nvCxnSpPr>
          <p:spPr>
            <a:xfrm>
              <a:off x="4177693" y="1109921"/>
              <a:ext cx="805979" cy="114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5EE7A2A-3291-44B2-83F4-E14498CB7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4" t="81606" r="13002" b="11495"/>
            <a:stretch/>
          </p:blipFill>
          <p:spPr>
            <a:xfrm>
              <a:off x="151070" y="854606"/>
              <a:ext cx="4026623" cy="510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924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B653-1EEE-0B1B-C462-E56D53C9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24" y="0"/>
            <a:ext cx="105156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349AE8AC-8AC4-F890-939E-26DFEE718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8739343"/>
              </p:ext>
            </p:extLst>
          </p:nvPr>
        </p:nvGraphicFramePr>
        <p:xfrm>
          <a:off x="756313" y="1029526"/>
          <a:ext cx="9179258" cy="5425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3811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19/26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1CE69333-90DC-43CE-8A58-3E369428CBDB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Screening Materials for MDDM (in progress) 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123051E2-7712-43EA-A6C6-3422D937F071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1E6CB6-AC81-4D25-A7FC-D9B85C795528}"/>
              </a:ext>
            </a:extLst>
          </p:cNvPr>
          <p:cNvSpPr txBox="1"/>
          <p:nvPr/>
        </p:nvSpPr>
        <p:spPr>
          <a:xfrm>
            <a:off x="108155" y="958871"/>
            <a:ext cx="64450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Treat materials with HSE06 (reproduces band gap for non-polar materials)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“simple” defects, i.e. neutral vacancies/self-interstitials (clusters &amp; charged in progress)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rimson Text" panose="020005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Ground state energy ∆ ~ ZPL ± 0.2eV (known from defect database). Visible: 3.1-1.8eV. For simplicity ignore </a:t>
            </a:r>
            <a:r>
              <a:rPr lang="en-US" sz="2400" dirty="0" err="1">
                <a:latin typeface="Crimson Text" panose="02000503000000000000" pitchFamily="2" charset="0"/>
              </a:rPr>
              <a:t>el-ph</a:t>
            </a:r>
            <a:r>
              <a:rPr lang="en-US" sz="2400" dirty="0">
                <a:latin typeface="Crimson Text" panose="02000503000000000000" pitchFamily="2" charset="0"/>
              </a:rPr>
              <a:t> effects.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E825B5-9F3F-4870-AAFC-5C15CDAF1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80" y="1825649"/>
            <a:ext cx="4870936" cy="36217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9BAAEB-5A53-4C5C-90E6-1F0B28411DBE}"/>
              </a:ext>
            </a:extLst>
          </p:cNvPr>
          <p:cNvSpPr txBox="1"/>
          <p:nvPr/>
        </p:nvSpPr>
        <p:spPr>
          <a:xfrm>
            <a:off x="277045" y="4985739"/>
            <a:ext cx="6445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The ideal material for MDDM will have mostly optically active “simple” defects.</a:t>
            </a:r>
          </a:p>
        </p:txBody>
      </p:sp>
    </p:spTree>
    <p:extLst>
      <p:ext uri="{BB962C8B-B14F-4D97-AF65-F5344CB8AC3E}">
        <p14:creationId xmlns:p14="http://schemas.microsoft.com/office/powerpoint/2010/main" val="3335636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20/26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1CE69333-90DC-43CE-8A58-3E369428CBDB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Corundum (Al</a:t>
            </a:r>
            <a:r>
              <a:rPr lang="en-US" sz="3600" baseline="-25000" dirty="0">
                <a:solidFill>
                  <a:schemeClr val="bg1"/>
                </a:solidFill>
                <a:latin typeface="Crimson Text" panose="02000503000000000000" pitchFamily="2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O</a:t>
            </a:r>
            <a:r>
              <a:rPr lang="en-US" sz="3600" baseline="-25000" dirty="0">
                <a:solidFill>
                  <a:schemeClr val="bg1"/>
                </a:solidFill>
                <a:latin typeface="Crimson Text" panose="02000503000000000000" pitchFamily="2" charset="0"/>
              </a:rPr>
              <a:t>3</a:t>
            </a:r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)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123051E2-7712-43EA-A6C6-3422D937F071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9BAAEB-5A53-4C5C-90E6-1F0B28411DBE}"/>
              </a:ext>
            </a:extLst>
          </p:cNvPr>
          <p:cNvSpPr txBox="1"/>
          <p:nvPr/>
        </p:nvSpPr>
        <p:spPr>
          <a:xfrm>
            <a:off x="254264" y="1950413"/>
            <a:ext cx="46924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O-vacancy has only 1 transition – outside vis (~250nm)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Al-vacancy has several transitions 1.4-2.3eV (545-890nm) , all relatively bright (0.2-1.4 Debye</a:t>
            </a:r>
            <a:r>
              <a:rPr lang="en-US" sz="2400" baseline="30000" dirty="0">
                <a:latin typeface="Crimson Text" panose="02000503000000000000" pitchFamily="2" charset="0"/>
              </a:rPr>
              <a:t>2</a:t>
            </a:r>
            <a:r>
              <a:rPr lang="en-US" sz="2400" dirty="0">
                <a:latin typeface="Crimson Text" panose="02000503000000000000" pitchFamily="2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09062-FDCB-4C49-903E-1470F9BA8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98" y="820873"/>
            <a:ext cx="2615478" cy="35713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6A4AD0-E3A4-4076-83ED-706EA8A31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283" y="814476"/>
            <a:ext cx="2615478" cy="3571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6FE2E9-3323-45C3-92D9-E9CB6557C0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-1417" r="10624" b="1417"/>
          <a:stretch/>
        </p:blipFill>
        <p:spPr>
          <a:xfrm>
            <a:off x="9630176" y="4433562"/>
            <a:ext cx="2179865" cy="15747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ED3BE3-8646-4006-A137-1F8EB75A9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09" y="4479132"/>
            <a:ext cx="2776211" cy="15451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984CFE-675B-4A93-AED6-1879F61F9844}"/>
              </a:ext>
            </a:extLst>
          </p:cNvPr>
          <p:cNvSpPr txBox="1"/>
          <p:nvPr/>
        </p:nvSpPr>
        <p:spPr>
          <a:xfrm>
            <a:off x="4924655" y="795176"/>
            <a:ext cx="1014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O-vac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BA44DB-12BC-442C-A7A3-08689944EBC1}"/>
              </a:ext>
            </a:extLst>
          </p:cNvPr>
          <p:cNvSpPr txBox="1"/>
          <p:nvPr/>
        </p:nvSpPr>
        <p:spPr>
          <a:xfrm>
            <a:off x="8612900" y="742887"/>
            <a:ext cx="1014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Al-vac</a:t>
            </a:r>
          </a:p>
        </p:txBody>
      </p:sp>
    </p:spTree>
    <p:extLst>
      <p:ext uri="{BB962C8B-B14F-4D97-AF65-F5344CB8AC3E}">
        <p14:creationId xmlns:p14="http://schemas.microsoft.com/office/powerpoint/2010/main" val="42950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21/26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1CE69333-90DC-43CE-8A58-3E369428CBDB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Corundum (Al</a:t>
            </a:r>
            <a:r>
              <a:rPr lang="en-US" sz="3600" baseline="-25000" dirty="0">
                <a:solidFill>
                  <a:schemeClr val="bg1"/>
                </a:solidFill>
                <a:latin typeface="Crimson Text" panose="02000503000000000000" pitchFamily="2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O</a:t>
            </a:r>
            <a:r>
              <a:rPr lang="en-US" sz="3600" baseline="-25000" dirty="0">
                <a:solidFill>
                  <a:schemeClr val="bg1"/>
                </a:solidFill>
                <a:latin typeface="Crimson Text" panose="02000503000000000000" pitchFamily="2" charset="0"/>
              </a:rPr>
              <a:t>3</a:t>
            </a:r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)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123051E2-7712-43EA-A6C6-3422D937F071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9BAAEB-5A53-4C5C-90E6-1F0B28411DBE}"/>
              </a:ext>
            </a:extLst>
          </p:cNvPr>
          <p:cNvSpPr txBox="1"/>
          <p:nvPr/>
        </p:nvSpPr>
        <p:spPr>
          <a:xfrm>
            <a:off x="108155" y="1601713"/>
            <a:ext cx="46924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Interstitial Al puts Fermi level in the conduction band (supercell may be too small?)</a:t>
            </a:r>
          </a:p>
          <a:p>
            <a:endParaRPr lang="en-US" sz="2400" dirty="0">
              <a:latin typeface="Crimson Text" panose="02000503000000000000" pitchFamily="2" charset="0"/>
            </a:endParaRPr>
          </a:p>
          <a:p>
            <a:r>
              <a:rPr lang="en-US" sz="2400" dirty="0">
                <a:latin typeface="Crimson Text" panose="02000503000000000000" pitchFamily="2" charset="0"/>
              </a:rPr>
              <a:t>Interstitial O has two transitions at ~3.1eV, both dark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DAEB3-85B3-494F-A51D-BC8FBD0CA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06" y="1086080"/>
            <a:ext cx="2427449" cy="3222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26CA7A-7309-46EA-A255-BC71D7177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60" y="1074460"/>
            <a:ext cx="2360114" cy="32226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F6371B-0F8B-46B7-90FC-C811DEC14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336427"/>
            <a:ext cx="1979374" cy="17041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0F8227-8D65-4B9F-A511-DB2932A78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265" y="4395934"/>
            <a:ext cx="1625314" cy="14332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94C022-36A5-4F55-9CB3-A0631DC51389}"/>
              </a:ext>
            </a:extLst>
          </p:cNvPr>
          <p:cNvSpPr txBox="1"/>
          <p:nvPr/>
        </p:nvSpPr>
        <p:spPr>
          <a:xfrm>
            <a:off x="4674319" y="936275"/>
            <a:ext cx="1014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O-int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4E6137-1B2F-467D-BF0C-B061A2D42F43}"/>
              </a:ext>
            </a:extLst>
          </p:cNvPr>
          <p:cNvSpPr txBox="1"/>
          <p:nvPr/>
        </p:nvSpPr>
        <p:spPr>
          <a:xfrm>
            <a:off x="8304103" y="967612"/>
            <a:ext cx="1014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Al-int</a:t>
            </a:r>
          </a:p>
        </p:txBody>
      </p:sp>
    </p:spTree>
    <p:extLst>
      <p:ext uri="{BB962C8B-B14F-4D97-AF65-F5344CB8AC3E}">
        <p14:creationId xmlns:p14="http://schemas.microsoft.com/office/powerpoint/2010/main" val="2627023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22/26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1CE69333-90DC-43CE-8A58-3E369428CBDB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Olivine 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123051E2-7712-43EA-A6C6-3422D937F071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9BAAEB-5A53-4C5C-90E6-1F0B28411DBE}"/>
              </a:ext>
            </a:extLst>
          </p:cNvPr>
          <p:cNvSpPr txBox="1"/>
          <p:nvPr/>
        </p:nvSpPr>
        <p:spPr>
          <a:xfrm>
            <a:off x="280576" y="782926"/>
            <a:ext cx="11803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Mixture of MgSiO</a:t>
            </a:r>
            <a:r>
              <a:rPr lang="en-US" sz="2400" baseline="-25000" dirty="0">
                <a:latin typeface="Crimson Text" panose="02000503000000000000" pitchFamily="2" charset="0"/>
              </a:rPr>
              <a:t>4</a:t>
            </a:r>
            <a:r>
              <a:rPr lang="en-US" sz="2400" dirty="0">
                <a:latin typeface="Crimson Text" panose="02000503000000000000" pitchFamily="2" charset="0"/>
              </a:rPr>
              <a:t> (forsterite) &amp; FeSiO</a:t>
            </a:r>
            <a:r>
              <a:rPr lang="en-US" sz="2400" baseline="-25000" dirty="0">
                <a:latin typeface="Crimson Text" panose="02000503000000000000" pitchFamily="2" charset="0"/>
              </a:rPr>
              <a:t>4</a:t>
            </a:r>
            <a:r>
              <a:rPr lang="en-US" sz="2400" dirty="0">
                <a:latin typeface="Crimson Text" panose="02000503000000000000" pitchFamily="2" charset="0"/>
              </a:rPr>
              <a:t> (fayalite). Fayalite is magnetic, so focusing on forsterite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O-vac: (4.45eV/280nm), dim (TDM ~0.05 Debye</a:t>
            </a:r>
            <a:r>
              <a:rPr lang="en-US" sz="2400" baseline="30000" dirty="0">
                <a:latin typeface="Crimson Text" panose="02000503000000000000" pitchFamily="2" charset="0"/>
              </a:rPr>
              <a:t>2</a:t>
            </a:r>
            <a:r>
              <a:rPr lang="en-US" sz="2400" dirty="0">
                <a:latin typeface="Crimson Text" panose="02000503000000000000" pitchFamily="2" charset="0"/>
              </a:rPr>
              <a:t>)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Si-vac: 4 transitions (2.6-3.6eV), two dark, two dim (TDM ~0.1 Debye</a:t>
            </a:r>
            <a:r>
              <a:rPr lang="en-US" sz="2400" baseline="30000" dirty="0">
                <a:latin typeface="Crimson Text" panose="02000503000000000000" pitchFamily="2" charset="0"/>
              </a:rPr>
              <a:t>2</a:t>
            </a:r>
            <a:r>
              <a:rPr lang="en-US" sz="2400" dirty="0">
                <a:latin typeface="Crimson Text" panose="02000503000000000000" pitchFamily="2" charset="0"/>
              </a:rPr>
              <a:t>)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Mg-vac: 2 transitions (1.7eV/740nm), 1 very bright!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Natural olivine is a mixture of Mg/Fe – will cause broadening, other effects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96105-04BD-44AE-B39D-2E1A93B83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56" y="2835014"/>
            <a:ext cx="2213343" cy="3022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D339B4-0899-41DE-880E-0F86B98B0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626" y="2803639"/>
            <a:ext cx="2213343" cy="30222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443B8C-4DB9-4198-BE50-9D4079EBD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53" y="2837735"/>
            <a:ext cx="2213343" cy="30222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D380F0-C3CE-4662-9EB8-03FF5635BD6A}"/>
              </a:ext>
            </a:extLst>
          </p:cNvPr>
          <p:cNvSpPr txBox="1"/>
          <p:nvPr/>
        </p:nvSpPr>
        <p:spPr>
          <a:xfrm>
            <a:off x="39596" y="2773943"/>
            <a:ext cx="1014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O-vac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527F87-7E8B-4715-B845-8545ABE2ED3A}"/>
              </a:ext>
            </a:extLst>
          </p:cNvPr>
          <p:cNvSpPr txBox="1"/>
          <p:nvPr/>
        </p:nvSpPr>
        <p:spPr>
          <a:xfrm>
            <a:off x="3112317" y="2835014"/>
            <a:ext cx="1014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Si-vac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CCD41A-A37D-435D-8065-FF725106775A}"/>
              </a:ext>
            </a:extLst>
          </p:cNvPr>
          <p:cNvSpPr txBox="1"/>
          <p:nvPr/>
        </p:nvSpPr>
        <p:spPr>
          <a:xfrm>
            <a:off x="6185038" y="2803639"/>
            <a:ext cx="116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Mg-vac</a:t>
            </a:r>
          </a:p>
        </p:txBody>
      </p:sp>
    </p:spTree>
    <p:extLst>
      <p:ext uri="{BB962C8B-B14F-4D97-AF65-F5344CB8AC3E}">
        <p14:creationId xmlns:p14="http://schemas.microsoft.com/office/powerpoint/2010/main" val="689236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23/26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1CE69333-90DC-43CE-8A58-3E369428CBDB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Scheelite (CaWO</a:t>
            </a:r>
            <a:r>
              <a:rPr lang="en-US" sz="3600" baseline="-25000" dirty="0">
                <a:solidFill>
                  <a:schemeClr val="bg1"/>
                </a:solidFill>
                <a:latin typeface="Crimson Text" panose="02000503000000000000" pitchFamily="2" charset="0"/>
              </a:rPr>
              <a:t>4</a:t>
            </a:r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)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123051E2-7712-43EA-A6C6-3422D937F071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9BAAEB-5A53-4C5C-90E6-1F0B28411DBE}"/>
              </a:ext>
            </a:extLst>
          </p:cNvPr>
          <p:cNvSpPr txBox="1"/>
          <p:nvPr/>
        </p:nvSpPr>
        <p:spPr>
          <a:xfrm>
            <a:off x="108155" y="2164140"/>
            <a:ext cx="54168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Only data for O-vac available: 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1 transition (2.55eV/490nm), dim (TDM ~0.1 Debye</a:t>
            </a:r>
            <a:r>
              <a:rPr lang="en-US" sz="2400" baseline="30000" dirty="0">
                <a:latin typeface="Crimson Text" panose="02000503000000000000" pitchFamily="2" charset="0"/>
              </a:rPr>
              <a:t>2</a:t>
            </a:r>
            <a:r>
              <a:rPr lang="en-US" sz="2400" dirty="0">
                <a:latin typeface="Crimson Text" panose="02000503000000000000" pitchFamily="2" charset="0"/>
              </a:rPr>
              <a:t>)</a:t>
            </a:r>
          </a:p>
          <a:p>
            <a:endParaRPr lang="en-US" sz="2400" dirty="0">
              <a:latin typeface="Crimson Text" panose="02000503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1CBDF33-AC77-4D24-957A-70A87D614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506" y="882693"/>
            <a:ext cx="3598132" cy="4913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EB32D1-E83E-4421-95B7-1014C4FDF4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7" r="22443"/>
          <a:stretch/>
        </p:blipFill>
        <p:spPr>
          <a:xfrm>
            <a:off x="9502645" y="3523925"/>
            <a:ext cx="2434525" cy="253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22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24/26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1CE69333-90DC-43CE-8A58-3E369428CBDB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Zircon (ZrSiO</a:t>
            </a:r>
            <a:r>
              <a:rPr lang="en-US" sz="3600" baseline="-25000" dirty="0">
                <a:solidFill>
                  <a:schemeClr val="bg1"/>
                </a:solidFill>
                <a:latin typeface="Crimson Text" panose="02000503000000000000" pitchFamily="2" charset="0"/>
              </a:rPr>
              <a:t>4</a:t>
            </a:r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)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123051E2-7712-43EA-A6C6-3422D937F071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9BAAEB-5A53-4C5C-90E6-1F0B28411DBE}"/>
              </a:ext>
            </a:extLst>
          </p:cNvPr>
          <p:cNvSpPr txBox="1"/>
          <p:nvPr/>
        </p:nvSpPr>
        <p:spPr>
          <a:xfrm>
            <a:off x="280577" y="861259"/>
            <a:ext cx="9231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Several defects (Si/Zr are high spin)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O-vac: 1 bright 4eV transition (TDM ~6.5 Debye</a:t>
            </a:r>
            <a:r>
              <a:rPr lang="en-US" sz="2400" baseline="30000" dirty="0">
                <a:latin typeface="Crimson Text" panose="02000503000000000000" pitchFamily="2" charset="0"/>
              </a:rPr>
              <a:t>2</a:t>
            </a:r>
            <a:r>
              <a:rPr lang="en-US" sz="2400" dirty="0">
                <a:latin typeface="Crimson Text" panose="02000503000000000000" pitchFamily="2" charset="0"/>
              </a:rPr>
              <a:t>)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Si-vac: Several bright transitions 3-3.4eV</a:t>
            </a:r>
          </a:p>
          <a:p>
            <a:r>
              <a:rPr lang="en-US" sz="2400" dirty="0">
                <a:latin typeface="Crimson Text" panose="02000503000000000000" pitchFamily="2" charset="0"/>
              </a:rPr>
              <a:t>Zr-vac: Many transitions 1.4-2.2eV (860-570nm), most moderately bright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380F0-C3CE-4662-9EB8-03FF5635BD6A}"/>
              </a:ext>
            </a:extLst>
          </p:cNvPr>
          <p:cNvSpPr txBox="1"/>
          <p:nvPr/>
        </p:nvSpPr>
        <p:spPr>
          <a:xfrm>
            <a:off x="39596" y="2773943"/>
            <a:ext cx="1014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O-vac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527F87-7E8B-4715-B845-8545ABE2ED3A}"/>
              </a:ext>
            </a:extLst>
          </p:cNvPr>
          <p:cNvSpPr txBox="1"/>
          <p:nvPr/>
        </p:nvSpPr>
        <p:spPr>
          <a:xfrm>
            <a:off x="3112317" y="2835014"/>
            <a:ext cx="1014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Si-vac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CCD41A-A37D-435D-8065-FF725106775A}"/>
              </a:ext>
            </a:extLst>
          </p:cNvPr>
          <p:cNvSpPr txBox="1"/>
          <p:nvPr/>
        </p:nvSpPr>
        <p:spPr>
          <a:xfrm>
            <a:off x="6185038" y="2803639"/>
            <a:ext cx="116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Zr-vac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DD4012-649E-42C1-AC42-E3DB3DFC2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973" y="2960334"/>
            <a:ext cx="2148332" cy="29334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43B3FF-6AFD-4848-995E-520FAFF02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93" y="2971799"/>
            <a:ext cx="2148332" cy="29334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90C4B0-E925-4B09-97EF-0D1B81F24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893" y="2971799"/>
            <a:ext cx="2148332" cy="29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25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25/26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Mineral Candidate Summary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4E239A-995C-4CAC-968D-F9AAEF81067C}"/>
              </a:ext>
            </a:extLst>
          </p:cNvPr>
          <p:cNvSpPr txBox="1"/>
          <p:nvPr/>
        </p:nvSpPr>
        <p:spPr>
          <a:xfrm>
            <a:off x="29744" y="901512"/>
            <a:ext cx="12061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u="sng" dirty="0"/>
              <a:t>Mineral		Abundant		Synth.		≥1 km		Low U/Th__  Color Centers (400-700nm)   </a:t>
            </a:r>
            <a:endParaRPr lang="en-US" sz="2400" i="0" dirty="0"/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Olivine (MgSiO</a:t>
            </a:r>
            <a:r>
              <a:rPr lang="en-US" sz="2400" i="0" baseline="-25000" dirty="0"/>
              <a:t>4</a:t>
            </a:r>
            <a:r>
              <a:rPr lang="en-US" sz="2400" i="0" dirty="0"/>
              <a:t>) 		✓		?	 	✓	 </a:t>
            </a:r>
            <a:r>
              <a:rPr lang="en-US" sz="2400" dirty="0"/>
              <a:t>	</a:t>
            </a:r>
            <a:r>
              <a:rPr lang="en-US" sz="2400" i="0" dirty="0"/>
              <a:t>✓			</a:t>
            </a:r>
            <a:r>
              <a:rPr lang="en-US" sz="2400" dirty="0"/>
              <a:t>2-</a:t>
            </a:r>
            <a:r>
              <a:rPr lang="en-US" sz="2400" i="0" dirty="0"/>
              <a:t>3/3*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Zircon (ZrSiO</a:t>
            </a:r>
            <a:r>
              <a:rPr lang="en-US" sz="2400" i="0" baseline="-25000" dirty="0"/>
              <a:t>4</a:t>
            </a:r>
            <a:r>
              <a:rPr lang="en-US" sz="2400" i="0" dirty="0"/>
              <a:t>)	 	✓		?	 	?	 </a:t>
            </a:r>
            <a:r>
              <a:rPr lang="en-US" sz="2400" dirty="0"/>
              <a:t>	</a:t>
            </a:r>
            <a:r>
              <a:rPr lang="en-US" sz="2400" i="0" dirty="0"/>
              <a:t>✓			3/3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Corundum (Al</a:t>
            </a:r>
            <a:r>
              <a:rPr lang="en-US" sz="2400" i="0" baseline="-25000" dirty="0"/>
              <a:t>2</a:t>
            </a:r>
            <a:r>
              <a:rPr lang="en-US" sz="2400" i="0" dirty="0"/>
              <a:t>O</a:t>
            </a:r>
            <a:r>
              <a:rPr lang="en-US" sz="2400" i="0" baseline="-25000" dirty="0"/>
              <a:t>3</a:t>
            </a:r>
            <a:r>
              <a:rPr lang="en-US" sz="2400" i="0" dirty="0"/>
              <a:t>)	 	✓ 	 	✓ 	 	?	 	✓ 			0-1/4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Scheelite (CaWO</a:t>
            </a:r>
            <a:r>
              <a:rPr lang="en-US" sz="2400" i="0" baseline="-25000" dirty="0"/>
              <a:t>4</a:t>
            </a:r>
            <a:r>
              <a:rPr lang="en-US" sz="2400" i="0" dirty="0"/>
              <a:t>)		X	 	✓		?	 </a:t>
            </a:r>
            <a:r>
              <a:rPr lang="en-US" sz="2400" dirty="0"/>
              <a:t>	</a:t>
            </a:r>
            <a:r>
              <a:rPr lang="en-US" sz="2400" i="0" dirty="0"/>
              <a:t>✓			1/1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9FC2EC62-2D2F-41D4-8DC1-12BCF282DEF3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465E5D-9F25-4CD6-9B5E-B30FFBA62FD8}"/>
              </a:ext>
            </a:extLst>
          </p:cNvPr>
          <p:cNvSpPr txBox="1"/>
          <p:nvPr/>
        </p:nvSpPr>
        <p:spPr>
          <a:xfrm>
            <a:off x="108155" y="3462751"/>
            <a:ext cx="1182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Comments: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HSE energy level ∆ overestimates ZPL – true transitions will be shifted towards red/IR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For Olivine, effect of solid solution MgSiO4/FeSiO4 needs to be understood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Larger defect clusters/charge states need to be checked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Need to compare with absorption/PL spectra – experimental verification needed!</a:t>
            </a:r>
          </a:p>
        </p:txBody>
      </p:sp>
    </p:spTree>
    <p:extLst>
      <p:ext uri="{BB962C8B-B14F-4D97-AF65-F5344CB8AC3E}">
        <p14:creationId xmlns:p14="http://schemas.microsoft.com/office/powerpoint/2010/main" val="311222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1/26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Overview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2476DE9A-5F40-482A-9C59-9D7D6DE21B37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AD6CD-1B3D-47FF-9FE6-A172A202B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4" y="1840797"/>
            <a:ext cx="6878805" cy="42163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A65241-6D47-4904-9B90-B491C6FA4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610" y="811454"/>
            <a:ext cx="4716235" cy="31441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7C947D-F025-4983-B6AC-09F403F1FDEF}"/>
              </a:ext>
            </a:extLst>
          </p:cNvPr>
          <p:cNvSpPr txBox="1"/>
          <p:nvPr/>
        </p:nvSpPr>
        <p:spPr>
          <a:xfrm>
            <a:off x="254264" y="811454"/>
            <a:ext cx="6878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Idea: Minerals in the earth’s crust can potentially be detectors with exposures approaching 10</a:t>
            </a:r>
            <a:r>
              <a:rPr lang="en-US" sz="2400" baseline="30000" dirty="0">
                <a:latin typeface="Crimson Text" panose="02000503000000000000" pitchFamily="2" charset="0"/>
              </a:rPr>
              <a:t>9</a:t>
            </a:r>
            <a:r>
              <a:rPr lang="en-US" sz="2400" dirty="0">
                <a:latin typeface="Crimson Text" panose="02000503000000000000" pitchFamily="2" charset="0"/>
              </a:rPr>
              <a:t> kg-years.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2F262D-1004-4236-B652-EEFD1CD8812E}"/>
              </a:ext>
            </a:extLst>
          </p:cNvPr>
          <p:cNvSpPr txBox="1"/>
          <p:nvPr/>
        </p:nvSpPr>
        <p:spPr>
          <a:xfrm>
            <a:off x="7367610" y="4139299"/>
            <a:ext cx="4400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rimson Text" panose="02000503000000000000" pitchFamily="2" charset="0"/>
              </a:rPr>
              <a:t>The lowest energy nuclear recoils create atom-scale crystal defects, which may be detected optically as color centers.</a:t>
            </a:r>
          </a:p>
        </p:txBody>
      </p:sp>
    </p:spTree>
    <p:extLst>
      <p:ext uri="{BB962C8B-B14F-4D97-AF65-F5344CB8AC3E}">
        <p14:creationId xmlns:p14="http://schemas.microsoft.com/office/powerpoint/2010/main" val="177830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26/26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Thanks for Listening!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FB286A-63B6-4412-8399-8EE230D4A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38" y="1445979"/>
            <a:ext cx="3970933" cy="40942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E5D7A3-7119-425D-A285-94FB14227FEE}"/>
              </a:ext>
            </a:extLst>
          </p:cNvPr>
          <p:cNvSpPr txBox="1"/>
          <p:nvPr/>
        </p:nvSpPr>
        <p:spPr>
          <a:xfrm>
            <a:off x="6827363" y="5551622"/>
            <a:ext cx="583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This work is supported by NSF GCR Grant OIA-2428507.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3575AD-0EDF-4361-850F-CE6472CDEBFC}"/>
              </a:ext>
            </a:extLst>
          </p:cNvPr>
          <p:cNvSpPr txBox="1"/>
          <p:nvPr/>
        </p:nvSpPr>
        <p:spPr>
          <a:xfrm>
            <a:off x="169743" y="975854"/>
            <a:ext cx="3800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  <a:hlinkClick r:id="rId4"/>
              </a:rPr>
              <a:t>https://www.condensedmatters.com/</a:t>
            </a:r>
            <a:endParaRPr lang="en-US" dirty="0">
              <a:latin typeface="Crimson Text" panose="02000503000000000000" pitchFamily="2" charset="0"/>
            </a:endParaRPr>
          </a:p>
          <a:p>
            <a:endParaRPr lang="en-US" dirty="0">
              <a:latin typeface="Crimson Text" panose="02000503000000000000" pitchFamily="2" charset="0"/>
            </a:endParaRPr>
          </a:p>
          <a:p>
            <a:r>
              <a:rPr lang="en-US" dirty="0">
                <a:latin typeface="Crimson Text" panose="02000503000000000000" pitchFamily="2" charset="0"/>
              </a:rPr>
              <a:t>The group!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912299-10B5-4A3A-900F-CC730D6C2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3" y="2015693"/>
            <a:ext cx="6329190" cy="30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7DDEC4-1CB9-4267-9D3C-F3383D651818}"/>
              </a:ext>
            </a:extLst>
          </p:cNvPr>
          <p:cNvSpPr txBox="1"/>
          <p:nvPr/>
        </p:nvSpPr>
        <p:spPr>
          <a:xfrm>
            <a:off x="169743" y="5359503"/>
            <a:ext cx="7253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Thank you Keegan, </a:t>
            </a:r>
            <a:r>
              <a:rPr lang="en-US" dirty="0" err="1">
                <a:latin typeface="Crimson Text" panose="02000503000000000000" pitchFamily="2" charset="0"/>
              </a:rPr>
              <a:t>Giti</a:t>
            </a:r>
            <a:r>
              <a:rPr lang="en-US" dirty="0">
                <a:latin typeface="Crimson Text" panose="02000503000000000000" pitchFamily="2" charset="0"/>
              </a:rPr>
              <a:t>, Brenden, &amp; Patrick for </a:t>
            </a:r>
            <a:r>
              <a:rPr lang="en-US" dirty="0" err="1">
                <a:latin typeface="Crimson Text" panose="02000503000000000000" pitchFamily="2" charset="0"/>
              </a:rPr>
              <a:t>LiF</a:t>
            </a:r>
            <a:r>
              <a:rPr lang="en-US" dirty="0">
                <a:latin typeface="Crimson Text" panose="02000503000000000000" pitchFamily="2" charset="0"/>
              </a:rPr>
              <a:t> measurements!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CE8704-FE49-4C26-ABA0-6715E7398424}"/>
              </a:ext>
            </a:extLst>
          </p:cNvPr>
          <p:cNvSpPr txBox="1"/>
          <p:nvPr/>
        </p:nvSpPr>
        <p:spPr>
          <a:xfrm>
            <a:off x="8227034" y="1122781"/>
            <a:ext cx="326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https://arxiv.org/abs/2503.20732</a:t>
            </a:r>
          </a:p>
        </p:txBody>
      </p:sp>
      <p:sp>
        <p:nvSpPr>
          <p:cNvPr id="20" name="Title 10">
            <a:extLst>
              <a:ext uri="{FF2B5EF4-FFF2-40B4-BE49-F238E27FC236}">
                <a16:creationId xmlns:a16="http://schemas.microsoft.com/office/drawing/2014/main" id="{FBB66679-5968-4AE8-B4CA-65BD5C2CC8CD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FDF9B9-4A7A-438C-8E21-EDFAC4527A60}"/>
              </a:ext>
            </a:extLst>
          </p:cNvPr>
          <p:cNvSpPr txBox="1"/>
          <p:nvPr/>
        </p:nvSpPr>
        <p:spPr>
          <a:xfrm>
            <a:off x="8227034" y="807074"/>
            <a:ext cx="326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rimson Text" panose="02000503000000000000" pitchFamily="2" charset="0"/>
              </a:rPr>
              <a:t>https://arxiv.org/abs/2412.21060</a:t>
            </a:r>
          </a:p>
        </p:txBody>
      </p:sp>
    </p:spTree>
    <p:extLst>
      <p:ext uri="{BB962C8B-B14F-4D97-AF65-F5344CB8AC3E}">
        <p14:creationId xmlns:p14="http://schemas.microsoft.com/office/powerpoint/2010/main" val="967845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2/26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Mineral Requirements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94A8E8D-2777-4CE6-AEC0-250C8219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20" y="1196213"/>
            <a:ext cx="7551964" cy="453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AC4F35-ECB0-4EF2-923D-5F6AC1A9BF71}"/>
              </a:ext>
            </a:extLst>
          </p:cNvPr>
          <p:cNvSpPr txBox="1"/>
          <p:nvPr/>
        </p:nvSpPr>
        <p:spPr>
          <a:xfrm>
            <a:off x="186816" y="791786"/>
            <a:ext cx="40918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Cosmological backgrounds become negligible with ~5km of rock shielding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High temperatures cause defect annealing! –avoid historically hot or geologically active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Samples must be large, high-quality single crystals (not amorphous rock)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Low concentrations of Uranium/Thorium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rimson Text" panose="02000503000000000000" pitchFamily="2" charset="0"/>
              </a:rPr>
              <a:t>Synthetic version available for R&amp;D</a:t>
            </a: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8F8E8F5C-8E98-4342-809B-187DA9232DB0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</p:spTree>
    <p:extLst>
      <p:ext uri="{BB962C8B-B14F-4D97-AF65-F5344CB8AC3E}">
        <p14:creationId xmlns:p14="http://schemas.microsoft.com/office/powerpoint/2010/main" val="3499215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3/26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Mineral Candidate List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4E239A-995C-4CAC-968D-F9AAEF81067C}"/>
              </a:ext>
            </a:extLst>
          </p:cNvPr>
          <p:cNvSpPr txBox="1"/>
          <p:nvPr/>
        </p:nvSpPr>
        <p:spPr>
          <a:xfrm>
            <a:off x="130228" y="811454"/>
            <a:ext cx="1182585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u="sng" dirty="0"/>
              <a:t>Mineral			Nat. Abundant		Synth. Avail		≥1 km		Low U/Th__   </a:t>
            </a:r>
            <a:endParaRPr lang="en-US" sz="2400" i="0" dirty="0"/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Diamond	 		✓	 </a:t>
            </a:r>
            <a:r>
              <a:rPr lang="en-US" sz="2400" dirty="0"/>
              <a:t>		</a:t>
            </a:r>
            <a:r>
              <a:rPr lang="en-US" sz="2400" i="0" dirty="0"/>
              <a:t>✓	 		✓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Olivine ({Mg/Fe}SiO</a:t>
            </a:r>
            <a:r>
              <a:rPr lang="en-US" sz="2400" i="0" baseline="-25000" dirty="0"/>
              <a:t>4</a:t>
            </a:r>
            <a:r>
              <a:rPr lang="en-US" sz="2400" i="0" dirty="0"/>
              <a:t>) 		✓			?	 		✓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Zircon (ZrSiO</a:t>
            </a:r>
            <a:r>
              <a:rPr lang="en-US" sz="2400" i="0" baseline="-25000" dirty="0"/>
              <a:t>4</a:t>
            </a:r>
            <a:r>
              <a:rPr lang="en-US" sz="2400" i="0" dirty="0"/>
              <a:t>)	 		✓			?	 		?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108825" algn="l"/>
              </a:tabLst>
            </a:pPr>
            <a:r>
              <a:rPr lang="en-US" sz="2400" i="0" dirty="0"/>
              <a:t>Alkali Halide (</a:t>
            </a:r>
            <a:r>
              <a:rPr lang="en-US" sz="2400" i="0" dirty="0" err="1"/>
              <a:t>LiF</a:t>
            </a:r>
            <a:r>
              <a:rPr lang="en-US" sz="2400" i="0" dirty="0"/>
              <a:t>, NaCl,…)	 	✓	 		✓	 	</a:t>
            </a:r>
            <a:r>
              <a:rPr lang="en-US" sz="2400" dirty="0"/>
              <a:t>	            </a:t>
            </a:r>
            <a:r>
              <a:rPr lang="en-US" sz="2400" i="0" dirty="0"/>
              <a:t>✓	 </a:t>
            </a:r>
            <a:r>
              <a:rPr lang="en-US" sz="2400" dirty="0"/>
              <a:t>	        </a:t>
            </a:r>
            <a:r>
              <a:rPr lang="en-US" sz="2400" i="0" dirty="0"/>
              <a:t>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108825" algn="l"/>
              </a:tabLst>
            </a:pPr>
            <a:r>
              <a:rPr lang="en-US" sz="2400" i="0" dirty="0"/>
              <a:t>Quartz (SiO</a:t>
            </a:r>
            <a:r>
              <a:rPr lang="en-US" sz="2400" i="0" baseline="-25000" dirty="0"/>
              <a:t>2</a:t>
            </a:r>
            <a:r>
              <a:rPr lang="en-US" sz="2400" i="0" dirty="0"/>
              <a:t>)	 		✓ 	 		✓ 	 		            ✓ 	 	        ✓ 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Corundum (Al</a:t>
            </a:r>
            <a:r>
              <a:rPr lang="en-US" sz="2400" i="0" baseline="-25000" dirty="0"/>
              <a:t>2</a:t>
            </a:r>
            <a:r>
              <a:rPr lang="en-US" sz="2400" i="0" dirty="0"/>
              <a:t>O</a:t>
            </a:r>
            <a:r>
              <a:rPr lang="en-US" sz="2400" i="0" baseline="-25000" dirty="0"/>
              <a:t>3</a:t>
            </a:r>
            <a:r>
              <a:rPr lang="en-US" sz="2400" i="0" dirty="0"/>
              <a:t>)	 		✓ 	 		✓ 	 		?	 	        ✓ 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Apatite 	 		✓ 	 		✓ 			?		        ?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Monazite 			X			?			?		        ?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Zirconia </a:t>
            </a:r>
            <a:r>
              <a:rPr lang="en-US" sz="2400" dirty="0"/>
              <a:t>(ZrO</a:t>
            </a:r>
            <a:r>
              <a:rPr lang="en-US" sz="2400" baseline="-25000" dirty="0"/>
              <a:t>2</a:t>
            </a:r>
            <a:r>
              <a:rPr lang="en-US" sz="2400" i="0" dirty="0"/>
              <a:t>)			X	 		✓			X	 	        ✓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Scheelite (CaWO</a:t>
            </a:r>
            <a:r>
              <a:rPr lang="en-US" sz="2400" i="0" baseline="-25000" dirty="0"/>
              <a:t>4</a:t>
            </a:r>
            <a:r>
              <a:rPr lang="en-US" sz="2400" i="0" dirty="0"/>
              <a:t>)			X	 		✓			?	 	        ✓	</a:t>
            </a:r>
          </a:p>
          <a:p>
            <a:pPr>
              <a:tabLst>
                <a:tab pos="2174875" algn="ctr"/>
                <a:tab pos="2886075" algn="ctr"/>
                <a:tab pos="3597275" algn="ctr"/>
                <a:tab pos="4308475" algn="ctr"/>
                <a:tab pos="5021263" algn="ctr"/>
                <a:tab pos="5776913" algn="ctr"/>
                <a:tab pos="6488113" algn="ctr"/>
                <a:tab pos="7199313" algn="ctr"/>
                <a:tab pos="7910513" algn="ctr"/>
              </a:tabLst>
            </a:pPr>
            <a:endParaRPr lang="en-US" sz="1800" i="0" dirty="0"/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9FC2EC62-2D2F-41D4-8DC1-12BCF282DEF3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</p:spTree>
    <p:extLst>
      <p:ext uri="{BB962C8B-B14F-4D97-AF65-F5344CB8AC3E}">
        <p14:creationId xmlns:p14="http://schemas.microsoft.com/office/powerpoint/2010/main" val="2630147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3/26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Mineral Candidate List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4E239A-995C-4CAC-968D-F9AAEF81067C}"/>
              </a:ext>
            </a:extLst>
          </p:cNvPr>
          <p:cNvSpPr txBox="1"/>
          <p:nvPr/>
        </p:nvSpPr>
        <p:spPr>
          <a:xfrm>
            <a:off x="130228" y="811454"/>
            <a:ext cx="1182585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u="sng" dirty="0"/>
              <a:t>Mineral			Nat. Abundant		Synth. Avail		≥1 km		Low U/Th__   </a:t>
            </a:r>
            <a:endParaRPr lang="en-US" sz="2400" i="0" dirty="0"/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Diamond	 		✓	 </a:t>
            </a:r>
            <a:r>
              <a:rPr lang="en-US" sz="2400" dirty="0"/>
              <a:t>		</a:t>
            </a:r>
            <a:r>
              <a:rPr lang="en-US" sz="2400" i="0" dirty="0"/>
              <a:t>✓	 		✓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Olivine ({Mg/Fe}SiO</a:t>
            </a:r>
            <a:r>
              <a:rPr lang="en-US" sz="2400" i="0" baseline="-25000" dirty="0"/>
              <a:t>4</a:t>
            </a:r>
            <a:r>
              <a:rPr lang="en-US" sz="2400" i="0" dirty="0"/>
              <a:t>) 		✓			?	 		✓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Zircon (ZrSiO</a:t>
            </a:r>
            <a:r>
              <a:rPr lang="en-US" sz="2400" i="0" baseline="-25000" dirty="0"/>
              <a:t>4</a:t>
            </a:r>
            <a:r>
              <a:rPr lang="en-US" sz="2400" i="0" dirty="0"/>
              <a:t>)	 		✓			?	 		?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108825" algn="l"/>
              </a:tabLst>
            </a:pPr>
            <a:r>
              <a:rPr lang="en-US" sz="2400" i="0" dirty="0"/>
              <a:t>Alkali Halide (</a:t>
            </a:r>
            <a:r>
              <a:rPr lang="en-US" sz="2400" i="0" dirty="0" err="1"/>
              <a:t>LiF</a:t>
            </a:r>
            <a:r>
              <a:rPr lang="en-US" sz="2400" i="0" dirty="0"/>
              <a:t>, NaCl,…)	 	✓	 		✓	 	</a:t>
            </a:r>
            <a:r>
              <a:rPr lang="en-US" sz="2400" dirty="0"/>
              <a:t>	            </a:t>
            </a:r>
            <a:r>
              <a:rPr lang="en-US" sz="2400" i="0" dirty="0"/>
              <a:t>✓	 </a:t>
            </a:r>
            <a:r>
              <a:rPr lang="en-US" sz="2400" dirty="0"/>
              <a:t>	        </a:t>
            </a:r>
            <a:r>
              <a:rPr lang="en-US" sz="2400" i="0" dirty="0"/>
              <a:t>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108825" algn="l"/>
              </a:tabLst>
            </a:pPr>
            <a:r>
              <a:rPr lang="en-US" sz="2400" i="0" dirty="0"/>
              <a:t>Quartz (SiO</a:t>
            </a:r>
            <a:r>
              <a:rPr lang="en-US" sz="2400" i="0" baseline="-25000" dirty="0"/>
              <a:t>2</a:t>
            </a:r>
            <a:r>
              <a:rPr lang="en-US" sz="2400" i="0" dirty="0"/>
              <a:t>)	 		✓ 	 		✓ 	 		            ✓ 	 	        ✓ 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Corundum (Al</a:t>
            </a:r>
            <a:r>
              <a:rPr lang="en-US" sz="2400" i="0" baseline="-25000" dirty="0"/>
              <a:t>2</a:t>
            </a:r>
            <a:r>
              <a:rPr lang="en-US" sz="2400" i="0" dirty="0"/>
              <a:t>O</a:t>
            </a:r>
            <a:r>
              <a:rPr lang="en-US" sz="2400" i="0" baseline="-25000" dirty="0"/>
              <a:t>3</a:t>
            </a:r>
            <a:r>
              <a:rPr lang="en-US" sz="2400" i="0" dirty="0"/>
              <a:t>)	 		✓ 	 		✓ 	 		?	 	        ✓ 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strike="sngStrike" dirty="0"/>
              <a:t>Apatite 	 		✓ 	 		✓ 			?		        ?</a:t>
            </a:r>
            <a:r>
              <a:rPr lang="en-US" sz="2400" i="0" dirty="0"/>
              <a:t>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strike="sngStrike" dirty="0"/>
              <a:t>Monazite 			X			?			?		        ?</a:t>
            </a:r>
            <a:r>
              <a:rPr lang="en-US" sz="2400" i="0" dirty="0"/>
              <a:t>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Zirconia </a:t>
            </a:r>
            <a:r>
              <a:rPr lang="en-US" sz="2400" dirty="0"/>
              <a:t>(ZrO</a:t>
            </a:r>
            <a:r>
              <a:rPr lang="en-US" sz="2400" baseline="-25000" dirty="0"/>
              <a:t>2</a:t>
            </a:r>
            <a:r>
              <a:rPr lang="en-US" sz="2400" i="0" dirty="0"/>
              <a:t>)			X	 		✓			X	 	        ✓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Scheelite (CaWO</a:t>
            </a:r>
            <a:r>
              <a:rPr lang="en-US" sz="2400" i="0" baseline="-25000" dirty="0"/>
              <a:t>4</a:t>
            </a:r>
            <a:r>
              <a:rPr lang="en-US" sz="2400" i="0" dirty="0"/>
              <a:t>)			X	 		✓			?	 	        ✓	</a:t>
            </a:r>
          </a:p>
          <a:p>
            <a:pPr>
              <a:tabLst>
                <a:tab pos="2174875" algn="ctr"/>
                <a:tab pos="2886075" algn="ctr"/>
                <a:tab pos="3597275" algn="ctr"/>
                <a:tab pos="4308475" algn="ctr"/>
                <a:tab pos="5021263" algn="ctr"/>
                <a:tab pos="5776913" algn="ctr"/>
                <a:tab pos="6488113" algn="ctr"/>
                <a:tab pos="7199313" algn="ctr"/>
                <a:tab pos="7910513" algn="ctr"/>
              </a:tabLst>
            </a:pPr>
            <a:endParaRPr lang="en-US" sz="1800" i="0" dirty="0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924A0A66-3A95-458F-87E2-05E750F87F9B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</p:spTree>
    <p:extLst>
      <p:ext uri="{BB962C8B-B14F-4D97-AF65-F5344CB8AC3E}">
        <p14:creationId xmlns:p14="http://schemas.microsoft.com/office/powerpoint/2010/main" val="2142120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4/26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Quartz (SiO</a:t>
            </a:r>
            <a:r>
              <a:rPr lang="en-US" sz="3600" baseline="-25000" dirty="0">
                <a:solidFill>
                  <a:schemeClr val="bg1"/>
                </a:solidFill>
                <a:latin typeface="Crimson Text" panose="02000503000000000000" pitchFamily="2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924A0A66-3A95-458F-87E2-05E750F87F9B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C8D39-2522-43B3-9E42-DA4622F13D3D}"/>
              </a:ext>
            </a:extLst>
          </p:cNvPr>
          <p:cNvSpPr txBox="1"/>
          <p:nvPr/>
        </p:nvSpPr>
        <p:spPr>
          <a:xfrm>
            <a:off x="3630284" y="5682851"/>
            <a:ext cx="8844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1A1A1A"/>
                </a:solidFill>
                <a:effectLst/>
                <a:latin typeface="Crimson Text" panose="02000503000000000000" pitchFamily="2" charset="0"/>
              </a:rPr>
              <a:t>J. Chem. Phys.</a:t>
            </a:r>
            <a:r>
              <a:rPr lang="en-US" b="0" i="0" dirty="0">
                <a:solidFill>
                  <a:srgbClr val="1A1A1A"/>
                </a:solidFill>
                <a:effectLst/>
                <a:latin typeface="Crimson Text" panose="02000503000000000000" pitchFamily="2" charset="0"/>
              </a:rPr>
              <a:t> 14 July 2015; 143 (2): 024505          </a:t>
            </a:r>
            <a:r>
              <a:rPr lang="en-US" b="0" i="0" dirty="0">
                <a:solidFill>
                  <a:srgbClr val="1B1B1B"/>
                </a:solidFill>
                <a:effectLst/>
                <a:latin typeface="Crimson Text" panose="02000503000000000000" pitchFamily="2" charset="0"/>
              </a:rPr>
              <a:t>Materials (Basel). 2021 Dec 13;14(24):7682 </a:t>
            </a:r>
            <a:endParaRPr lang="en-US" b="0" i="0" dirty="0">
              <a:solidFill>
                <a:srgbClr val="1A1A1A"/>
              </a:solidFill>
              <a:effectLst/>
              <a:latin typeface="Crimson Text" panose="02000503000000000000" pitchFamily="2" charset="0"/>
            </a:endParaRPr>
          </a:p>
        </p:txBody>
      </p:sp>
      <p:pic>
        <p:nvPicPr>
          <p:cNvPr id="2050" name="Picture 2" descr="Figure 2">
            <a:extLst>
              <a:ext uri="{FF2B5EF4-FFF2-40B4-BE49-F238E27FC236}">
                <a16:creationId xmlns:a16="http://schemas.microsoft.com/office/drawing/2014/main" id="{E0335DB6-232E-4082-BEBA-63D4FA603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422" y="855675"/>
            <a:ext cx="3695700" cy="284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ure 1">
            <a:extLst>
              <a:ext uri="{FF2B5EF4-FFF2-40B4-BE49-F238E27FC236}">
                <a16:creationId xmlns:a16="http://schemas.microsoft.com/office/drawing/2014/main" id="{3B1D355A-3BC1-4F09-9BEF-C899A2BA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71" y="2540540"/>
            <a:ext cx="4019549" cy="30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3AAAB2-92AA-4BA5-90C7-BA05C4D62332}"/>
              </a:ext>
            </a:extLst>
          </p:cNvPr>
          <p:cNvSpPr txBox="1"/>
          <p:nvPr/>
        </p:nvSpPr>
        <p:spPr>
          <a:xfrm>
            <a:off x="58646" y="812360"/>
            <a:ext cx="59611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A1A1A"/>
                </a:solidFill>
                <a:effectLst/>
                <a:latin typeface="Crimson Text" panose="02000503000000000000" pitchFamily="2" charset="0"/>
              </a:rPr>
              <a:t>Main color center is the E’ defect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A1A1A"/>
                </a:solidFill>
                <a:latin typeface="Crimson Text" panose="02000503000000000000" pitchFamily="2" charset="0"/>
              </a:rPr>
              <a:t>Many other optically inactive defects! MD predicts ~500 unidentified defects for each E’ center!</a:t>
            </a:r>
            <a:endParaRPr lang="en-US" sz="2400" b="0" i="0" dirty="0">
              <a:solidFill>
                <a:srgbClr val="1A1A1A"/>
              </a:solidFill>
              <a:effectLst/>
              <a:latin typeface="Crimson Text" panose="020005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A1A1A"/>
                </a:solidFill>
                <a:effectLst/>
                <a:latin typeface="Crimson Text" panose="02000503000000000000" pitchFamily="2" charset="0"/>
              </a:rPr>
              <a:t>Reas</a:t>
            </a:r>
            <a:r>
              <a:rPr lang="en-US" sz="2400" dirty="0">
                <a:solidFill>
                  <a:srgbClr val="1A1A1A"/>
                </a:solidFill>
                <a:latin typeface="Crimson Text" panose="02000503000000000000" pitchFamily="2" charset="0"/>
              </a:rPr>
              <a:t>on - </a:t>
            </a:r>
            <a:r>
              <a:rPr lang="en-US" sz="2400" b="0" i="0" dirty="0">
                <a:solidFill>
                  <a:srgbClr val="1A1A1A"/>
                </a:solidFill>
                <a:effectLst/>
                <a:latin typeface="Crimson Text" panose="02000503000000000000" pitchFamily="2" charset="0"/>
              </a:rPr>
              <a:t>flexible structure &amp; flat potential surface – also why silica has many structural polymorphs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A1A1A"/>
                </a:solidFill>
                <a:latin typeface="Crimson Text" panose="02000503000000000000" pitchFamily="2" charset="0"/>
              </a:rPr>
              <a:t>Zirconia (ZrO</a:t>
            </a:r>
            <a:r>
              <a:rPr lang="en-US" sz="2400" baseline="-25000" dirty="0">
                <a:solidFill>
                  <a:srgbClr val="1A1A1A"/>
                </a:solidFill>
                <a:latin typeface="Crimson Text" panose="02000503000000000000" pitchFamily="2" charset="0"/>
              </a:rPr>
              <a:t>2</a:t>
            </a:r>
            <a:r>
              <a:rPr lang="en-US" sz="2400" dirty="0">
                <a:solidFill>
                  <a:srgbClr val="1A1A1A"/>
                </a:solidFill>
                <a:latin typeface="Crimson Text" panose="02000503000000000000" pitchFamily="2" charset="0"/>
              </a:rPr>
              <a:t>) also has same issue</a:t>
            </a:r>
            <a:endParaRPr lang="en-US" sz="2400" b="0" i="0" dirty="0">
              <a:solidFill>
                <a:srgbClr val="1A1A1A"/>
              </a:solidFill>
              <a:effectLst/>
              <a:latin typeface="Crimson Text" panose="02000503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586183-BCCA-4C4B-8ED6-3732F2425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6" y="3939205"/>
            <a:ext cx="5603653" cy="167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2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DD1312-A001-4FD5-AE29-FF3AAA28002A}"/>
              </a:ext>
            </a:extLst>
          </p:cNvPr>
          <p:cNvSpPr/>
          <p:nvPr/>
        </p:nvSpPr>
        <p:spPr>
          <a:xfrm>
            <a:off x="0" y="6125496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FE0D-A79C-4AD7-B98D-836046247AD7}"/>
              </a:ext>
            </a:extLst>
          </p:cNvPr>
          <p:cNvSpPr/>
          <p:nvPr/>
        </p:nvSpPr>
        <p:spPr>
          <a:xfrm>
            <a:off x="0" y="0"/>
            <a:ext cx="12192000" cy="732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rimson Text" panose="02000503000000000000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ACB59-9D96-498C-BDBF-A604F7DE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511" y="6309184"/>
            <a:ext cx="1504334" cy="36512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rimson Text" panose="02000503000000000000" pitchFamily="2" charset="0"/>
              </a:rPr>
              <a:t>5/26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2200D24E-2B5E-4C1A-B293-3CB596119EAC}"/>
              </a:ext>
            </a:extLst>
          </p:cNvPr>
          <p:cNvSpPr txBox="1">
            <a:spLocks/>
          </p:cNvSpPr>
          <p:nvPr/>
        </p:nvSpPr>
        <p:spPr>
          <a:xfrm>
            <a:off x="254264" y="16278"/>
            <a:ext cx="11683470" cy="778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rimson Text" panose="02000503000000000000" pitchFamily="2" charset="0"/>
              </a:rPr>
              <a:t>Mineral Candidate List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ABF2E5-2401-4A58-9490-198E4D8E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6119772"/>
            <a:ext cx="1283468" cy="721950"/>
          </a:xfrm>
          <a:prstGeom prst="rect">
            <a:avLst/>
          </a:prstGeom>
        </p:spPr>
      </p:pic>
      <p:sp>
        <p:nvSpPr>
          <p:cNvPr id="2" name="AutoShape 2" descr="Figure 2. 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01933736-510F-441C-9864-665E0063AE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Figure 2. Schematic diagram of microwave plasma chemical vapor deposition chamber for growing diamond. Figure redrawn according to Ref [Citation32]">
            <a:extLst>
              <a:ext uri="{FF2B5EF4-FFF2-40B4-BE49-F238E27FC236}">
                <a16:creationId xmlns:a16="http://schemas.microsoft.com/office/drawing/2014/main" id="{D80E8F94-DC20-468C-9345-2AB0C77E7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0DF96A83-3530-4A71-BEC5-09C4858AFA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4E239A-995C-4CAC-968D-F9AAEF81067C}"/>
              </a:ext>
            </a:extLst>
          </p:cNvPr>
          <p:cNvSpPr txBox="1"/>
          <p:nvPr/>
        </p:nvSpPr>
        <p:spPr>
          <a:xfrm>
            <a:off x="130228" y="811454"/>
            <a:ext cx="1182585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u="sng" dirty="0"/>
              <a:t>Mineral			Nat. Abundant		Synth. Avail		≥1 km		Low U/Th__   </a:t>
            </a:r>
            <a:endParaRPr lang="en-US" sz="2400" i="0" dirty="0"/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Diamond	 		✓	 </a:t>
            </a:r>
            <a:r>
              <a:rPr lang="en-US" sz="2400" dirty="0"/>
              <a:t>		</a:t>
            </a:r>
            <a:r>
              <a:rPr lang="en-US" sz="2400" i="0" dirty="0"/>
              <a:t>✓	 		✓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Olivine ({Mg/Fe}SiO</a:t>
            </a:r>
            <a:r>
              <a:rPr lang="en-US" sz="2400" i="0" baseline="-25000" dirty="0"/>
              <a:t>4</a:t>
            </a:r>
            <a:r>
              <a:rPr lang="en-US" sz="2400" i="0" dirty="0"/>
              <a:t>) 		✓			?	 		✓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Zircon (ZrSiO</a:t>
            </a:r>
            <a:r>
              <a:rPr lang="en-US" sz="2400" i="0" baseline="-25000" dirty="0"/>
              <a:t>4</a:t>
            </a:r>
            <a:r>
              <a:rPr lang="en-US" sz="2400" i="0" dirty="0"/>
              <a:t>)	 		✓			?	 		?	 	        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108825" algn="l"/>
              </a:tabLst>
            </a:pPr>
            <a:r>
              <a:rPr lang="en-US" sz="2400" i="0" dirty="0"/>
              <a:t>Alkali Halide (</a:t>
            </a:r>
            <a:r>
              <a:rPr lang="en-US" sz="2400" i="0" dirty="0" err="1"/>
              <a:t>LiF</a:t>
            </a:r>
            <a:r>
              <a:rPr lang="en-US" sz="2400" i="0" dirty="0"/>
              <a:t>, NaCl,…)	 	✓	 		✓	 	</a:t>
            </a:r>
            <a:r>
              <a:rPr lang="en-US" sz="2400" dirty="0"/>
              <a:t>	            </a:t>
            </a:r>
            <a:r>
              <a:rPr lang="en-US" sz="2400" i="0" dirty="0"/>
              <a:t>✓	 </a:t>
            </a:r>
            <a:r>
              <a:rPr lang="en-US" sz="2400" dirty="0"/>
              <a:t>	        </a:t>
            </a:r>
            <a:r>
              <a:rPr lang="en-US" sz="2400" i="0" dirty="0"/>
              <a:t>✓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108825" algn="l"/>
              </a:tabLst>
            </a:pPr>
            <a:r>
              <a:rPr lang="en-US" sz="2400" i="0" dirty="0"/>
              <a:t>Quartz (SiO</a:t>
            </a:r>
            <a:r>
              <a:rPr lang="en-US" sz="2400" i="0" baseline="-25000" dirty="0"/>
              <a:t>2</a:t>
            </a:r>
            <a:r>
              <a:rPr lang="en-US" sz="2400" i="0" dirty="0"/>
              <a:t>)	 		✓ 	 		✓ 	 		            ✓ 	 	        ✓ 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Corundum (Al</a:t>
            </a:r>
            <a:r>
              <a:rPr lang="en-US" sz="2400" i="0" baseline="-25000" dirty="0"/>
              <a:t>2</a:t>
            </a:r>
            <a:r>
              <a:rPr lang="en-US" sz="2400" i="0" dirty="0"/>
              <a:t>O</a:t>
            </a:r>
            <a:r>
              <a:rPr lang="en-US" sz="2400" i="0" baseline="-25000" dirty="0"/>
              <a:t>3</a:t>
            </a:r>
            <a:r>
              <a:rPr lang="en-US" sz="2400" i="0" dirty="0"/>
              <a:t>)	 		✓ 	 		✓ 	 		?	 	        ✓ 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strike="sngStrike" dirty="0"/>
              <a:t>Apatite 	 		✓ 	 		✓ 			?		        ?</a:t>
            </a:r>
            <a:r>
              <a:rPr lang="en-US" sz="2400" i="0" dirty="0"/>
              <a:t>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strike="sngStrike" dirty="0"/>
              <a:t>Monazite 			X			?			?		        ?</a:t>
            </a:r>
            <a:r>
              <a:rPr lang="en-US" sz="2400" i="0" dirty="0"/>
              <a:t>	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Zirconia </a:t>
            </a:r>
            <a:r>
              <a:rPr lang="en-US" sz="2400" dirty="0"/>
              <a:t>(ZrO</a:t>
            </a:r>
            <a:r>
              <a:rPr lang="en-US" sz="2400" baseline="-25000" dirty="0"/>
              <a:t>2</a:t>
            </a:r>
            <a:r>
              <a:rPr lang="en-US" sz="2400" i="0" dirty="0"/>
              <a:t>)			X	 		✓			X	 	        ✓</a:t>
            </a:r>
          </a:p>
          <a:p>
            <a:pPr>
              <a:tabLst>
                <a:tab pos="2532063" algn="ctr"/>
                <a:tab pos="3240088" algn="ctr"/>
                <a:tab pos="3952875" algn="ctr"/>
                <a:tab pos="4660900" algn="ctr"/>
                <a:tab pos="5419725" algn="ctr"/>
                <a:tab pos="6132513" algn="ctr"/>
                <a:tab pos="6840538" algn="ctr"/>
                <a:tab pos="7553325" algn="ctr"/>
                <a:tab pos="8261350" algn="ctr"/>
              </a:tabLst>
            </a:pPr>
            <a:r>
              <a:rPr lang="en-US" sz="2400" i="0" dirty="0"/>
              <a:t>Scheelite (CaWO</a:t>
            </a:r>
            <a:r>
              <a:rPr lang="en-US" sz="2400" i="0" baseline="-25000" dirty="0"/>
              <a:t>4</a:t>
            </a:r>
            <a:r>
              <a:rPr lang="en-US" sz="2400" i="0" dirty="0"/>
              <a:t>)			X	 		✓			?	 	        ✓	</a:t>
            </a:r>
          </a:p>
          <a:p>
            <a:pPr>
              <a:tabLst>
                <a:tab pos="2174875" algn="ctr"/>
                <a:tab pos="2886075" algn="ctr"/>
                <a:tab pos="3597275" algn="ctr"/>
                <a:tab pos="4308475" algn="ctr"/>
                <a:tab pos="5021263" algn="ctr"/>
                <a:tab pos="5776913" algn="ctr"/>
                <a:tab pos="6488113" algn="ctr"/>
                <a:tab pos="7199313" algn="ctr"/>
                <a:tab pos="7910513" algn="ctr"/>
              </a:tabLst>
            </a:pPr>
            <a:endParaRPr lang="en-US" sz="1800" i="0" dirty="0"/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924A0A66-3A95-458F-87E2-05E750F87F9B}"/>
              </a:ext>
            </a:extLst>
          </p:cNvPr>
          <p:cNvSpPr txBox="1">
            <a:spLocks/>
          </p:cNvSpPr>
          <p:nvPr/>
        </p:nvSpPr>
        <p:spPr>
          <a:xfrm>
            <a:off x="1527965" y="6309184"/>
            <a:ext cx="395027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bg1"/>
                </a:solidFill>
                <a:latin typeface="Crimson Text" panose="02000503000000000000" pitchFamily="2" charset="0"/>
              </a:rPr>
              <a:t>MDvDM</a:t>
            </a:r>
            <a:r>
              <a:rPr lang="en-US" sz="1800" dirty="0">
                <a:solidFill>
                  <a:schemeClr val="bg1"/>
                </a:solidFill>
                <a:latin typeface="Crimson Text" panose="02000503000000000000" pitchFamily="2" charset="0"/>
              </a:rPr>
              <a:t> | Yokohama | May 2025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80F51F-D84C-4DEB-AFA2-BE173E1E910E}"/>
              </a:ext>
            </a:extLst>
          </p:cNvPr>
          <p:cNvCxnSpPr>
            <a:cxnSpLocks/>
          </p:cNvCxnSpPr>
          <p:nvPr/>
        </p:nvCxnSpPr>
        <p:spPr>
          <a:xfrm>
            <a:off x="108155" y="2901043"/>
            <a:ext cx="11344476" cy="0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A9BE93-1F70-464D-947A-F9A8EE87F6CC}"/>
              </a:ext>
            </a:extLst>
          </p:cNvPr>
          <p:cNvCxnSpPr>
            <a:cxnSpLocks/>
          </p:cNvCxnSpPr>
          <p:nvPr/>
        </p:nvCxnSpPr>
        <p:spPr>
          <a:xfrm>
            <a:off x="108155" y="4329584"/>
            <a:ext cx="11344476" cy="0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015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6914</TotalTime>
  <Words>3225</Words>
  <Application>Microsoft Office PowerPoint</Application>
  <PresentationFormat>Widescreen</PresentationFormat>
  <Paragraphs>363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Acherus Grotesque</vt:lpstr>
      <vt:lpstr>Arial</vt:lpstr>
      <vt:lpstr>Calibri</vt:lpstr>
      <vt:lpstr>Calibri Light</vt:lpstr>
      <vt:lpstr>Cambria Math</vt:lpstr>
      <vt:lpstr>Crimson Text</vt:lpstr>
      <vt:lpstr>Office Theme</vt:lpstr>
      <vt:lpstr>First-principles screening of mineral candidates for dark matter detection with the PALEOCCENE technique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Virginia Tech National Security Insitute</dc:title>
  <dc:creator>vivanov</dc:creator>
  <cp:lastModifiedBy>Ivanov, Seva</cp:lastModifiedBy>
  <cp:revision>208</cp:revision>
  <dcterms:created xsi:type="dcterms:W3CDTF">2023-09-26T15:58:43Z</dcterms:created>
  <dcterms:modified xsi:type="dcterms:W3CDTF">2025-05-20T07:13:04Z</dcterms:modified>
</cp:coreProperties>
</file>