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3" r:id="rId2"/>
    <p:sldId id="256" r:id="rId3"/>
    <p:sldId id="274" r:id="rId4"/>
    <p:sldId id="270" r:id="rId5"/>
    <p:sldId id="271" r:id="rId6"/>
    <p:sldId id="279" r:id="rId7"/>
    <p:sldId id="1351" r:id="rId8"/>
    <p:sldId id="1347" r:id="rId9"/>
  </p:sldIdLst>
  <p:sldSz cx="22860000" cy="13716000"/>
  <p:notesSz cx="6858000" cy="9144000"/>
  <p:defaultText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83CC1"/>
    <a:srgbClr val="02069A"/>
    <a:srgbClr val="2F32FF"/>
    <a:srgbClr val="EABA00"/>
    <a:srgbClr val="FBBD18"/>
    <a:srgbClr val="3137DE"/>
    <a:srgbClr val="36F267"/>
    <a:srgbClr val="5B0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6" autoAdjust="0"/>
    <p:restoredTop sz="92384" autoAdjust="0"/>
  </p:normalViewPr>
  <p:slideViewPr>
    <p:cSldViewPr snapToGrid="0" snapToObjects="1">
      <p:cViewPr varScale="1">
        <p:scale>
          <a:sx n="42" d="100"/>
          <a:sy n="42" d="100"/>
        </p:scale>
        <p:origin x="468" y="48"/>
      </p:cViewPr>
      <p:guideLst>
        <p:guide orient="horz" pos="4320"/>
        <p:guide pos="7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0T14:47:08.388"/>
    </inkml:context>
    <inkml:brush xml:id="br0">
      <inkml:brushProperty name="width" value="0.035" units="cm"/>
      <inkml:brushProperty name="height" value="0.035" units="cm"/>
    </inkml:brush>
  </inkml:definitions>
  <inkml:trace contextRef="#ctx0" brushRef="#br0">311 0 6911 0 0,'0'0'608'0'0,"-30"10"-480"0"0,-3-3-128 0 0,3 0 0 0 0,3 3 2112 0 0,4 3 408 0 0,-1 1 72 0 0,1 2 24 0 0,3 8-2168 0 0,3-4-448 0 0,-6 0-64 0 0,6 0-32 0 0,-7 0-544 0 0,4-3 288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0T07:10:10.185"/>
    </inkml:context>
    <inkml:brush xml:id="br0">
      <inkml:brushProperty name="width" value="0.035" units="cm"/>
      <inkml:brushProperty name="height" value="0.035" units="cm"/>
    </inkml:brush>
  </inkml:definitions>
  <inkml:trace contextRef="#ctx0" brushRef="#br0">134 246 22111 0 0,'-22'-52'1968'0'0,"-4"0"-1576"0"0,0 4-312 0 0,0 11-80 0 0,7 7 1136 0 0,4 8 3112 0 0,45 18-5872 0 0,3 23-912 0 0,-7 14-4512 0 0,-7 8-1152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0T14:47:37.460"/>
    </inkml:context>
    <inkml:brush xml:id="br0">
      <inkml:brushProperty name="width" value="0.035" units="cm"/>
      <inkml:brushProperty name="height" value="0.035" units="cm"/>
    </inkml:brush>
  </inkml:definitions>
  <inkml:trace contextRef="#ctx0" brushRef="#br0">105 7 20271 0 0,'-30'3'1800'0'0,"3"-3"-1440"0"0,3-3-288 0 0,1-4 640 0 0,66 44-4272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7752B-8897-554F-A64E-523226CD6E85}" type="datetimeFigureOut">
              <a:rPr lang="en-US" smtClean="0"/>
              <a:t>5/20/2025</a:t>
            </a:fld>
            <a:endParaRPr 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ABF7B-14F3-8248-9D36-BAA44A378051}" type="slidenum">
              <a:rPr lang="en-US" smtClean="0"/>
              <a:t>‹#›</a:t>
            </a:fld>
            <a:endParaRPr lang="en-US"/>
          </a:p>
        </p:txBody>
      </p:sp>
    </p:spTree>
    <p:extLst>
      <p:ext uri="{BB962C8B-B14F-4D97-AF65-F5344CB8AC3E}">
        <p14:creationId xmlns:p14="http://schemas.microsoft.com/office/powerpoint/2010/main" val="749537991"/>
      </p:ext>
    </p:extLst>
  </p:cSld>
  <p:clrMap bg1="lt1" tx1="dk1" bg2="lt2" tx2="dk2" accent1="accent1" accent2="accent2" accent3="accent3" accent4="accent4" accent5="accent5" accent6="accent6" hlink="hlink" folHlink="folHlink"/>
  <p:notesStyle>
    <a:lvl1pPr marL="0" algn="l" defTabSz="1045022" rtl="0" eaLnBrk="1" latinLnBrk="0" hangingPunct="1">
      <a:defRPr sz="2700" kern="1200">
        <a:solidFill>
          <a:schemeClr val="tx1"/>
        </a:solidFill>
        <a:latin typeface="+mn-lt"/>
        <a:ea typeface="+mn-ea"/>
        <a:cs typeface="+mn-cs"/>
      </a:defRPr>
    </a:lvl1pPr>
    <a:lvl2pPr marL="1045022" algn="l" defTabSz="1045022" rtl="0" eaLnBrk="1" latinLnBrk="0" hangingPunct="1">
      <a:defRPr sz="2700" kern="1200">
        <a:solidFill>
          <a:schemeClr val="tx1"/>
        </a:solidFill>
        <a:latin typeface="+mn-lt"/>
        <a:ea typeface="+mn-ea"/>
        <a:cs typeface="+mn-cs"/>
      </a:defRPr>
    </a:lvl2pPr>
    <a:lvl3pPr marL="2090044" algn="l" defTabSz="1045022" rtl="0" eaLnBrk="1" latinLnBrk="0" hangingPunct="1">
      <a:defRPr sz="2700" kern="1200">
        <a:solidFill>
          <a:schemeClr val="tx1"/>
        </a:solidFill>
        <a:latin typeface="+mn-lt"/>
        <a:ea typeface="+mn-ea"/>
        <a:cs typeface="+mn-cs"/>
      </a:defRPr>
    </a:lvl3pPr>
    <a:lvl4pPr marL="3135066" algn="l" defTabSz="1045022" rtl="0" eaLnBrk="1" latinLnBrk="0" hangingPunct="1">
      <a:defRPr sz="2700" kern="1200">
        <a:solidFill>
          <a:schemeClr val="tx1"/>
        </a:solidFill>
        <a:latin typeface="+mn-lt"/>
        <a:ea typeface="+mn-ea"/>
        <a:cs typeface="+mn-cs"/>
      </a:defRPr>
    </a:lvl4pPr>
    <a:lvl5pPr marL="4180088" algn="l" defTabSz="1045022" rtl="0" eaLnBrk="1" latinLnBrk="0" hangingPunct="1">
      <a:defRPr sz="2700" kern="1200">
        <a:solidFill>
          <a:schemeClr val="tx1"/>
        </a:solidFill>
        <a:latin typeface="+mn-lt"/>
        <a:ea typeface="+mn-ea"/>
        <a:cs typeface="+mn-cs"/>
      </a:defRPr>
    </a:lvl5pPr>
    <a:lvl6pPr marL="5225110" algn="l" defTabSz="1045022" rtl="0" eaLnBrk="1" latinLnBrk="0" hangingPunct="1">
      <a:defRPr sz="2700" kern="1200">
        <a:solidFill>
          <a:schemeClr val="tx1"/>
        </a:solidFill>
        <a:latin typeface="+mn-lt"/>
        <a:ea typeface="+mn-ea"/>
        <a:cs typeface="+mn-cs"/>
      </a:defRPr>
    </a:lvl6pPr>
    <a:lvl7pPr marL="6270132" algn="l" defTabSz="1045022" rtl="0" eaLnBrk="1" latinLnBrk="0" hangingPunct="1">
      <a:defRPr sz="2700" kern="1200">
        <a:solidFill>
          <a:schemeClr val="tx1"/>
        </a:solidFill>
        <a:latin typeface="+mn-lt"/>
        <a:ea typeface="+mn-ea"/>
        <a:cs typeface="+mn-cs"/>
      </a:defRPr>
    </a:lvl7pPr>
    <a:lvl8pPr marL="7315154" algn="l" defTabSz="1045022" rtl="0" eaLnBrk="1" latinLnBrk="0" hangingPunct="1">
      <a:defRPr sz="2700" kern="1200">
        <a:solidFill>
          <a:schemeClr val="tx1"/>
        </a:solidFill>
        <a:latin typeface="+mn-lt"/>
        <a:ea typeface="+mn-ea"/>
        <a:cs typeface="+mn-cs"/>
      </a:defRPr>
    </a:lvl8pPr>
    <a:lvl9pPr marL="8360176" algn="l" defTabSz="1045022" rtl="0" eaLnBrk="1" latinLnBrk="0" hangingPunct="1">
      <a:defRPr sz="2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ABF7B-14F3-8248-9D36-BAA44A378051}" type="slidenum">
              <a:rPr lang="en-US" smtClean="0"/>
              <a:t>1</a:t>
            </a:fld>
            <a:endParaRPr lang="en-US"/>
          </a:p>
        </p:txBody>
      </p:sp>
    </p:spTree>
    <p:extLst>
      <p:ext uri="{BB962C8B-B14F-4D97-AF65-F5344CB8AC3E}">
        <p14:creationId xmlns:p14="http://schemas.microsoft.com/office/powerpoint/2010/main" val="414368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ABF7B-14F3-8248-9D36-BAA44A378051}" type="slidenum">
              <a:rPr lang="en-US" smtClean="0"/>
              <a:t>2</a:t>
            </a:fld>
            <a:endParaRPr lang="en-US"/>
          </a:p>
        </p:txBody>
      </p:sp>
    </p:spTree>
    <p:extLst>
      <p:ext uri="{BB962C8B-B14F-4D97-AF65-F5344CB8AC3E}">
        <p14:creationId xmlns:p14="http://schemas.microsoft.com/office/powerpoint/2010/main" val="294618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21DD7-4211-D410-A619-FA73BEA92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C6DA7-EA7E-CE6E-B3CB-1E5CDD211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FEBE9-EF09-65B0-DA97-1226D1EC9139}"/>
              </a:ext>
            </a:extLst>
          </p:cNvPr>
          <p:cNvSpPr>
            <a:spLocks noGrp="1"/>
          </p:cNvSpPr>
          <p:nvPr>
            <p:ph type="body" idx="1"/>
          </p:nvPr>
        </p:nvSpPr>
        <p:spPr/>
        <p:txBody>
          <a:bodyPr/>
          <a:lstStyle/>
          <a:p>
            <a:r>
              <a:rPr lang="en-US" dirty="0"/>
              <a:t>Covering the techniques commonly used in MSE research: Microstructures and Microchemistries</a:t>
            </a:r>
          </a:p>
        </p:txBody>
      </p:sp>
      <p:sp>
        <p:nvSpPr>
          <p:cNvPr id="4" name="Slide Number Placeholder 3">
            <a:extLst>
              <a:ext uri="{FF2B5EF4-FFF2-40B4-BE49-F238E27FC236}">
                <a16:creationId xmlns:a16="http://schemas.microsoft.com/office/drawing/2014/main" id="{2537E4F6-25EF-194A-CCCB-588CB7104310}"/>
              </a:ext>
            </a:extLst>
          </p:cNvPr>
          <p:cNvSpPr>
            <a:spLocks noGrp="1"/>
          </p:cNvSpPr>
          <p:nvPr>
            <p:ph type="sldNum" sz="quarter" idx="5"/>
          </p:nvPr>
        </p:nvSpPr>
        <p:spPr/>
        <p:txBody>
          <a:bodyPr/>
          <a:lstStyle/>
          <a:p>
            <a:fld id="{7BFABF7B-14F3-8248-9D36-BAA44A378051}" type="slidenum">
              <a:rPr lang="en-US" smtClean="0"/>
              <a:t>3</a:t>
            </a:fld>
            <a:endParaRPr lang="en-US"/>
          </a:p>
        </p:txBody>
      </p:sp>
    </p:spTree>
    <p:extLst>
      <p:ext uri="{BB962C8B-B14F-4D97-AF65-F5344CB8AC3E}">
        <p14:creationId xmlns:p14="http://schemas.microsoft.com/office/powerpoint/2010/main" val="259962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ABF7B-14F3-8248-9D36-BAA44A378051}" type="slidenum">
              <a:rPr lang="en-US" smtClean="0"/>
              <a:t>4</a:t>
            </a:fld>
            <a:endParaRPr lang="en-US"/>
          </a:p>
        </p:txBody>
      </p:sp>
    </p:spTree>
    <p:extLst>
      <p:ext uri="{BB962C8B-B14F-4D97-AF65-F5344CB8AC3E}">
        <p14:creationId xmlns:p14="http://schemas.microsoft.com/office/powerpoint/2010/main" val="293822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ABF7B-14F3-8248-9D36-BAA44A378051}" type="slidenum">
              <a:rPr lang="en-US" smtClean="0"/>
              <a:t>5</a:t>
            </a:fld>
            <a:endParaRPr lang="en-US"/>
          </a:p>
        </p:txBody>
      </p:sp>
    </p:spTree>
    <p:extLst>
      <p:ext uri="{BB962C8B-B14F-4D97-AF65-F5344CB8AC3E}">
        <p14:creationId xmlns:p14="http://schemas.microsoft.com/office/powerpoint/2010/main" val="90404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4260851"/>
            <a:ext cx="19431000" cy="2940050"/>
          </a:xfrm>
        </p:spPr>
        <p:txBody>
          <a:bodyPr/>
          <a:lstStyle/>
          <a:p>
            <a:r>
              <a:rPr lang="en-US"/>
              <a:t>Click to edit Master title style</a:t>
            </a:r>
          </a:p>
        </p:txBody>
      </p:sp>
      <p:sp>
        <p:nvSpPr>
          <p:cNvPr id="3" name="Subtitle 2"/>
          <p:cNvSpPr>
            <a:spLocks noGrp="1"/>
          </p:cNvSpPr>
          <p:nvPr>
            <p:ph type="subTitle" idx="1"/>
          </p:nvPr>
        </p:nvSpPr>
        <p:spPr>
          <a:xfrm>
            <a:off x="3429000" y="7772400"/>
            <a:ext cx="16002000" cy="3505200"/>
          </a:xfrm>
        </p:spPr>
        <p:txBody>
          <a:bodyPr/>
          <a:lstStyle>
            <a:lvl1pPr marL="0" indent="0" algn="ctr">
              <a:buNone/>
              <a:defRPr>
                <a:solidFill>
                  <a:schemeClr val="tx1">
                    <a:tint val="75000"/>
                  </a:schemeClr>
                </a:solidFill>
              </a:defRPr>
            </a:lvl1pPr>
            <a:lvl2pPr marL="1045022" indent="0" algn="ctr">
              <a:buNone/>
              <a:defRPr>
                <a:solidFill>
                  <a:schemeClr val="tx1">
                    <a:tint val="75000"/>
                  </a:schemeClr>
                </a:solidFill>
              </a:defRPr>
            </a:lvl2pPr>
            <a:lvl3pPr marL="2090044" indent="0" algn="ctr">
              <a:buNone/>
              <a:defRPr>
                <a:solidFill>
                  <a:schemeClr val="tx1">
                    <a:tint val="75000"/>
                  </a:schemeClr>
                </a:solidFill>
              </a:defRPr>
            </a:lvl3pPr>
            <a:lvl4pPr marL="3135066" indent="0" algn="ctr">
              <a:buNone/>
              <a:defRPr>
                <a:solidFill>
                  <a:schemeClr val="tx1">
                    <a:tint val="75000"/>
                  </a:schemeClr>
                </a:solidFill>
              </a:defRPr>
            </a:lvl4pPr>
            <a:lvl5pPr marL="4180088" indent="0" algn="ctr">
              <a:buNone/>
              <a:defRPr>
                <a:solidFill>
                  <a:schemeClr val="tx1">
                    <a:tint val="75000"/>
                  </a:schemeClr>
                </a:solidFill>
              </a:defRPr>
            </a:lvl5pPr>
            <a:lvl6pPr marL="5225110" indent="0" algn="ctr">
              <a:buNone/>
              <a:defRPr>
                <a:solidFill>
                  <a:schemeClr val="tx1">
                    <a:tint val="75000"/>
                  </a:schemeClr>
                </a:solidFill>
              </a:defRPr>
            </a:lvl6pPr>
            <a:lvl7pPr marL="6270132" indent="0" algn="ctr">
              <a:buNone/>
              <a:defRPr>
                <a:solidFill>
                  <a:schemeClr val="tx1">
                    <a:tint val="75000"/>
                  </a:schemeClr>
                </a:solidFill>
              </a:defRPr>
            </a:lvl7pPr>
            <a:lvl8pPr marL="7315154" indent="0" algn="ctr">
              <a:buNone/>
              <a:defRPr>
                <a:solidFill>
                  <a:schemeClr val="tx1">
                    <a:tint val="75000"/>
                  </a:schemeClr>
                </a:solidFill>
              </a:defRPr>
            </a:lvl8pPr>
            <a:lvl9pPr marL="8360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11E6F5-D4BF-184A-8BFF-907A919F2A4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20150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1E6F5-D4BF-184A-8BFF-907A919F2A4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288418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573500" y="549277"/>
            <a:ext cx="51435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549277"/>
            <a:ext cx="150495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1E6F5-D4BF-184A-8BFF-907A919F2A4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425463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1E6F5-D4BF-184A-8BFF-907A919F2A4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303896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05783" y="8813801"/>
            <a:ext cx="19431000" cy="2724150"/>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805783" y="5813427"/>
            <a:ext cx="19431000" cy="3000374"/>
          </a:xfrm>
        </p:spPr>
        <p:txBody>
          <a:bodyPr anchor="b"/>
          <a:lstStyle>
            <a:lvl1pPr marL="0" indent="0">
              <a:buNone/>
              <a:defRPr sz="4600">
                <a:solidFill>
                  <a:schemeClr val="tx1">
                    <a:tint val="75000"/>
                  </a:schemeClr>
                </a:solidFill>
              </a:defRPr>
            </a:lvl1pPr>
            <a:lvl2pPr marL="1045022" indent="0">
              <a:buNone/>
              <a:defRPr sz="4100">
                <a:solidFill>
                  <a:schemeClr val="tx1">
                    <a:tint val="75000"/>
                  </a:schemeClr>
                </a:solidFill>
              </a:defRPr>
            </a:lvl2pPr>
            <a:lvl3pPr marL="2090044" indent="0">
              <a:buNone/>
              <a:defRPr sz="3700">
                <a:solidFill>
                  <a:schemeClr val="tx1">
                    <a:tint val="75000"/>
                  </a:schemeClr>
                </a:solidFill>
              </a:defRPr>
            </a:lvl3pPr>
            <a:lvl4pPr marL="3135066" indent="0">
              <a:buNone/>
              <a:defRPr sz="3200">
                <a:solidFill>
                  <a:schemeClr val="tx1">
                    <a:tint val="75000"/>
                  </a:schemeClr>
                </a:solidFill>
              </a:defRPr>
            </a:lvl4pPr>
            <a:lvl5pPr marL="4180088" indent="0">
              <a:buNone/>
              <a:defRPr sz="3200">
                <a:solidFill>
                  <a:schemeClr val="tx1">
                    <a:tint val="75000"/>
                  </a:schemeClr>
                </a:solidFill>
              </a:defRPr>
            </a:lvl5pPr>
            <a:lvl6pPr marL="5225110" indent="0">
              <a:buNone/>
              <a:defRPr sz="3200">
                <a:solidFill>
                  <a:schemeClr val="tx1">
                    <a:tint val="75000"/>
                  </a:schemeClr>
                </a:solidFill>
              </a:defRPr>
            </a:lvl6pPr>
            <a:lvl7pPr marL="6270132" indent="0">
              <a:buNone/>
              <a:defRPr sz="3200">
                <a:solidFill>
                  <a:schemeClr val="tx1">
                    <a:tint val="75000"/>
                  </a:schemeClr>
                </a:solidFill>
              </a:defRPr>
            </a:lvl7pPr>
            <a:lvl8pPr marL="7315154" indent="0">
              <a:buNone/>
              <a:defRPr sz="3200">
                <a:solidFill>
                  <a:schemeClr val="tx1">
                    <a:tint val="75000"/>
                  </a:schemeClr>
                </a:solidFill>
              </a:defRPr>
            </a:lvl8pPr>
            <a:lvl9pPr marL="8360176"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1E6F5-D4BF-184A-8BFF-907A919F2A4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54707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3200401"/>
            <a:ext cx="10096500" cy="9051926"/>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620500" y="3200401"/>
            <a:ext cx="10096500" cy="9051926"/>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11E6F5-D4BF-184A-8BFF-907A919F2A44}"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302035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43000" y="3070226"/>
            <a:ext cx="10100470" cy="127952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4" name="Content Placeholder 3"/>
          <p:cNvSpPr>
            <a:spLocks noGrp="1"/>
          </p:cNvSpPr>
          <p:nvPr>
            <p:ph sz="half" idx="2"/>
          </p:nvPr>
        </p:nvSpPr>
        <p:spPr>
          <a:xfrm>
            <a:off x="1143000" y="4349750"/>
            <a:ext cx="10100470" cy="7902576"/>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612564" y="3070226"/>
            <a:ext cx="10104438" cy="127952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1612564" y="4349750"/>
            <a:ext cx="10104438" cy="7902576"/>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11E6F5-D4BF-184A-8BFF-907A919F2A44}"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37336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11E6F5-D4BF-184A-8BFF-907A919F2A44}"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344511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1E6F5-D4BF-184A-8BFF-907A919F2A44}"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267187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1" y="546100"/>
            <a:ext cx="7520783" cy="2324100"/>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8937625" y="546101"/>
            <a:ext cx="12779375" cy="11706226"/>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1" y="2870201"/>
            <a:ext cx="7520783" cy="9382126"/>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C011E6F5-D4BF-184A-8BFF-907A919F2A44}"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13697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20" y="9601200"/>
            <a:ext cx="13716000" cy="1133476"/>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4480720" y="1225550"/>
            <a:ext cx="13716000" cy="8229600"/>
          </a:xfrm>
        </p:spPr>
        <p:txBody>
          <a:bodyPr/>
          <a:lstStyle>
            <a:lvl1pPr marL="0" indent="0">
              <a:buNone/>
              <a:defRPr sz="7300"/>
            </a:lvl1pPr>
            <a:lvl2pPr marL="1045022" indent="0">
              <a:buNone/>
              <a:defRPr sz="6400"/>
            </a:lvl2pPr>
            <a:lvl3pPr marL="2090044" indent="0">
              <a:buNone/>
              <a:defRPr sz="5500"/>
            </a:lvl3pPr>
            <a:lvl4pPr marL="3135066" indent="0">
              <a:buNone/>
              <a:defRPr sz="4600"/>
            </a:lvl4pPr>
            <a:lvl5pPr marL="4180088" indent="0">
              <a:buNone/>
              <a:defRPr sz="4600"/>
            </a:lvl5pPr>
            <a:lvl6pPr marL="5225110" indent="0">
              <a:buNone/>
              <a:defRPr sz="4600"/>
            </a:lvl6pPr>
            <a:lvl7pPr marL="6270132" indent="0">
              <a:buNone/>
              <a:defRPr sz="4600"/>
            </a:lvl7pPr>
            <a:lvl8pPr marL="7315154" indent="0">
              <a:buNone/>
              <a:defRPr sz="4600"/>
            </a:lvl8pPr>
            <a:lvl9pPr marL="8360176" indent="0">
              <a:buNone/>
              <a:defRPr sz="4600"/>
            </a:lvl9pPr>
          </a:lstStyle>
          <a:p>
            <a:endParaRPr lang="en-US"/>
          </a:p>
        </p:txBody>
      </p:sp>
      <p:sp>
        <p:nvSpPr>
          <p:cNvPr id="4" name="Text Placeholder 3"/>
          <p:cNvSpPr>
            <a:spLocks noGrp="1"/>
          </p:cNvSpPr>
          <p:nvPr>
            <p:ph type="body" sz="half" idx="2"/>
          </p:nvPr>
        </p:nvSpPr>
        <p:spPr>
          <a:xfrm>
            <a:off x="4480720" y="10734676"/>
            <a:ext cx="13716000" cy="1609724"/>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C011E6F5-D4BF-184A-8BFF-907A919F2A44}"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0C5DA-D487-2742-8A72-824E79F90562}" type="slidenum">
              <a:rPr lang="en-US" smtClean="0"/>
              <a:t>‹#›</a:t>
            </a:fld>
            <a:endParaRPr lang="en-US"/>
          </a:p>
        </p:txBody>
      </p:sp>
    </p:spTree>
    <p:extLst>
      <p:ext uri="{BB962C8B-B14F-4D97-AF65-F5344CB8AC3E}">
        <p14:creationId xmlns:p14="http://schemas.microsoft.com/office/powerpoint/2010/main" val="349370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549276"/>
            <a:ext cx="20574000" cy="2286000"/>
          </a:xfrm>
          <a:prstGeom prst="rect">
            <a:avLst/>
          </a:prstGeom>
        </p:spPr>
        <p:txBody>
          <a:bodyPr vert="horz" lIns="209004" tIns="104502" rIns="209004" bIns="104502" rtlCol="0" anchor="ctr">
            <a:normAutofit/>
          </a:bodyPr>
          <a:lstStyle/>
          <a:p>
            <a:r>
              <a:rPr lang="en-US"/>
              <a:t>Click to edit Master title style</a:t>
            </a:r>
          </a:p>
        </p:txBody>
      </p:sp>
      <p:sp>
        <p:nvSpPr>
          <p:cNvPr id="3" name="Text Placeholder 2"/>
          <p:cNvSpPr>
            <a:spLocks noGrp="1"/>
          </p:cNvSpPr>
          <p:nvPr>
            <p:ph type="body" idx="1"/>
          </p:nvPr>
        </p:nvSpPr>
        <p:spPr>
          <a:xfrm>
            <a:off x="1143000" y="3200401"/>
            <a:ext cx="20574000" cy="9051926"/>
          </a:xfrm>
          <a:prstGeom prst="rect">
            <a:avLst/>
          </a:prstGeom>
        </p:spPr>
        <p:txBody>
          <a:bodyPr vert="horz" lIns="209004" tIns="104502" rIns="209004" bIns="1045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12712701"/>
            <a:ext cx="5334000" cy="730250"/>
          </a:xfrm>
          <a:prstGeom prst="rect">
            <a:avLst/>
          </a:prstGeom>
        </p:spPr>
        <p:txBody>
          <a:bodyPr vert="horz" lIns="209004" tIns="104502" rIns="209004" bIns="104502" rtlCol="0" anchor="ctr"/>
          <a:lstStyle>
            <a:lvl1pPr algn="l">
              <a:defRPr sz="2700">
                <a:solidFill>
                  <a:schemeClr val="tx1">
                    <a:tint val="75000"/>
                  </a:schemeClr>
                </a:solidFill>
              </a:defRPr>
            </a:lvl1pPr>
          </a:lstStyle>
          <a:p>
            <a:fld id="{C011E6F5-D4BF-184A-8BFF-907A919F2A44}" type="datetimeFigureOut">
              <a:rPr lang="en-US" smtClean="0"/>
              <a:t>5/20/2025</a:t>
            </a:fld>
            <a:endParaRPr lang="en-US"/>
          </a:p>
        </p:txBody>
      </p:sp>
      <p:sp>
        <p:nvSpPr>
          <p:cNvPr id="5" name="Footer Placeholder 4"/>
          <p:cNvSpPr>
            <a:spLocks noGrp="1"/>
          </p:cNvSpPr>
          <p:nvPr>
            <p:ph type="ftr" sz="quarter" idx="3"/>
          </p:nvPr>
        </p:nvSpPr>
        <p:spPr>
          <a:xfrm>
            <a:off x="7810500" y="12712701"/>
            <a:ext cx="7239000" cy="730250"/>
          </a:xfrm>
          <a:prstGeom prst="rect">
            <a:avLst/>
          </a:prstGeom>
        </p:spPr>
        <p:txBody>
          <a:bodyPr vert="horz" lIns="209004" tIns="104502" rIns="209004" bIns="104502"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383000" y="12712701"/>
            <a:ext cx="5334000" cy="730250"/>
          </a:xfrm>
          <a:prstGeom prst="rect">
            <a:avLst/>
          </a:prstGeom>
        </p:spPr>
        <p:txBody>
          <a:bodyPr vert="horz" lIns="209004" tIns="104502" rIns="209004" bIns="104502" rtlCol="0" anchor="ctr"/>
          <a:lstStyle>
            <a:lvl1pPr algn="r">
              <a:defRPr sz="2700">
                <a:solidFill>
                  <a:schemeClr val="tx1">
                    <a:tint val="75000"/>
                  </a:schemeClr>
                </a:solidFill>
              </a:defRPr>
            </a:lvl1pPr>
          </a:lstStyle>
          <a:p>
            <a:fld id="{5650C5DA-D487-2742-8A72-824E79F90562}" type="slidenum">
              <a:rPr lang="en-US" smtClean="0"/>
              <a:t>‹#›</a:t>
            </a:fld>
            <a:endParaRPr lang="en-US"/>
          </a:p>
        </p:txBody>
      </p:sp>
    </p:spTree>
    <p:extLst>
      <p:ext uri="{BB962C8B-B14F-4D97-AF65-F5344CB8AC3E}">
        <p14:creationId xmlns:p14="http://schemas.microsoft.com/office/powerpoint/2010/main" val="198104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5022" rtl="0" eaLnBrk="1" latinLnBrk="0" hangingPunct="1">
        <a:spcBef>
          <a:spcPct val="0"/>
        </a:spcBef>
        <a:buNone/>
        <a:defRPr sz="10100" kern="1200">
          <a:solidFill>
            <a:schemeClr val="tx1"/>
          </a:solidFill>
          <a:latin typeface="+mj-lt"/>
          <a:ea typeface="+mj-ea"/>
          <a:cs typeface="+mj-cs"/>
        </a:defRPr>
      </a:lvl1pPr>
    </p:titleStyle>
    <p:bodyStyle>
      <a:lvl1pPr marL="783767" indent="-783767" algn="l" defTabSz="1045022" rtl="0" eaLnBrk="1" latinLnBrk="0" hangingPunct="1">
        <a:spcBef>
          <a:spcPct val="20000"/>
        </a:spcBef>
        <a:buFont typeface="Arial"/>
        <a:buChar char="•"/>
        <a:defRPr sz="7300" kern="1200">
          <a:solidFill>
            <a:schemeClr val="tx1"/>
          </a:solidFill>
          <a:latin typeface="+mn-lt"/>
          <a:ea typeface="+mn-ea"/>
          <a:cs typeface="+mn-cs"/>
        </a:defRPr>
      </a:lvl1pPr>
      <a:lvl2pPr marL="1698161" indent="-653139" algn="l" defTabSz="1045022" rtl="0" eaLnBrk="1" latinLnBrk="0" hangingPunct="1">
        <a:spcBef>
          <a:spcPct val="20000"/>
        </a:spcBef>
        <a:buFont typeface="Arial"/>
        <a:buChar char="–"/>
        <a:defRPr sz="6400" kern="1200">
          <a:solidFill>
            <a:schemeClr val="tx1"/>
          </a:solidFill>
          <a:latin typeface="+mn-lt"/>
          <a:ea typeface="+mn-ea"/>
          <a:cs typeface="+mn-cs"/>
        </a:defRPr>
      </a:lvl2pPr>
      <a:lvl3pPr marL="2612555" indent="-522511" algn="l" defTabSz="1045022" rtl="0" eaLnBrk="1" latinLnBrk="0" hangingPunct="1">
        <a:spcBef>
          <a:spcPct val="20000"/>
        </a:spcBef>
        <a:buFont typeface="Arial"/>
        <a:buChar char="•"/>
        <a:defRPr sz="5500" kern="1200">
          <a:solidFill>
            <a:schemeClr val="tx1"/>
          </a:solidFill>
          <a:latin typeface="+mn-lt"/>
          <a:ea typeface="+mn-ea"/>
          <a:cs typeface="+mn-cs"/>
        </a:defRPr>
      </a:lvl3pPr>
      <a:lvl4pPr marL="3657577" indent="-522511" algn="l" defTabSz="1045022" rtl="0" eaLnBrk="1" latinLnBrk="0" hangingPunct="1">
        <a:spcBef>
          <a:spcPct val="20000"/>
        </a:spcBef>
        <a:buFont typeface="Arial"/>
        <a:buChar char="–"/>
        <a:defRPr sz="4600" kern="1200">
          <a:solidFill>
            <a:schemeClr val="tx1"/>
          </a:solidFill>
          <a:latin typeface="+mn-lt"/>
          <a:ea typeface="+mn-ea"/>
          <a:cs typeface="+mn-cs"/>
        </a:defRPr>
      </a:lvl4pPr>
      <a:lvl5pPr marL="4702599" indent="-522511" algn="l" defTabSz="1045022" rtl="0" eaLnBrk="1" latinLnBrk="0" hangingPunct="1">
        <a:spcBef>
          <a:spcPct val="20000"/>
        </a:spcBef>
        <a:buFont typeface="Arial"/>
        <a:buChar char="»"/>
        <a:defRPr sz="4600" kern="1200">
          <a:solidFill>
            <a:schemeClr val="tx1"/>
          </a:solidFill>
          <a:latin typeface="+mn-lt"/>
          <a:ea typeface="+mn-ea"/>
          <a:cs typeface="+mn-cs"/>
        </a:defRPr>
      </a:lvl5pPr>
      <a:lvl6pPr marL="5747621" indent="-522511" algn="l" defTabSz="1045022" rtl="0" eaLnBrk="1" latinLnBrk="0" hangingPunct="1">
        <a:spcBef>
          <a:spcPct val="20000"/>
        </a:spcBef>
        <a:buFont typeface="Arial"/>
        <a:buChar char="•"/>
        <a:defRPr sz="4600" kern="1200">
          <a:solidFill>
            <a:schemeClr val="tx1"/>
          </a:solidFill>
          <a:latin typeface="+mn-lt"/>
          <a:ea typeface="+mn-ea"/>
          <a:cs typeface="+mn-cs"/>
        </a:defRPr>
      </a:lvl6pPr>
      <a:lvl7pPr marL="6792643" indent="-522511" algn="l" defTabSz="1045022" rtl="0" eaLnBrk="1" latinLnBrk="0" hangingPunct="1">
        <a:spcBef>
          <a:spcPct val="20000"/>
        </a:spcBef>
        <a:buFont typeface="Arial"/>
        <a:buChar char="•"/>
        <a:defRPr sz="4600" kern="1200">
          <a:solidFill>
            <a:schemeClr val="tx1"/>
          </a:solidFill>
          <a:latin typeface="+mn-lt"/>
          <a:ea typeface="+mn-ea"/>
          <a:cs typeface="+mn-cs"/>
        </a:defRPr>
      </a:lvl7pPr>
      <a:lvl8pPr marL="7837665" indent="-522511" algn="l" defTabSz="1045022" rtl="0" eaLnBrk="1" latinLnBrk="0" hangingPunct="1">
        <a:spcBef>
          <a:spcPct val="20000"/>
        </a:spcBef>
        <a:buFont typeface="Arial"/>
        <a:buChar char="•"/>
        <a:defRPr sz="4600" kern="1200">
          <a:solidFill>
            <a:schemeClr val="tx1"/>
          </a:solidFill>
          <a:latin typeface="+mn-lt"/>
          <a:ea typeface="+mn-ea"/>
          <a:cs typeface="+mn-cs"/>
        </a:defRPr>
      </a:lvl8pPr>
      <a:lvl9pPr marL="8882687" indent="-522511" algn="l" defTabSz="1045022"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4C2204-69D3-5852-5F3A-A5CFF2065F0F}"/>
              </a:ext>
            </a:extLst>
          </p:cNvPr>
          <p:cNvSpPr/>
          <p:nvPr/>
        </p:nvSpPr>
        <p:spPr>
          <a:xfrm>
            <a:off x="0" y="3623517"/>
            <a:ext cx="22859999" cy="5333383"/>
          </a:xfrm>
          <a:prstGeom prst="rect">
            <a:avLst/>
          </a:prstGeom>
        </p:spPr>
        <p:txBody>
          <a:bodyPr wrap="square">
            <a:spAutoFit/>
          </a:bodyPr>
          <a:lstStyle/>
          <a:p>
            <a:pPr algn="ctr">
              <a:lnSpc>
                <a:spcPct val="120000"/>
              </a:lnSpc>
            </a:pPr>
            <a:r>
              <a:rPr lang="en-US" sz="9600" b="1" dirty="0">
                <a:solidFill>
                  <a:schemeClr val="tx2"/>
                </a:solidFill>
                <a:latin typeface="Times New Roman" panose="02020603050405020304" pitchFamily="18" charset="0"/>
                <a:cs typeface="Times New Roman" panose="02020603050405020304" pitchFamily="18" charset="0"/>
              </a:rPr>
              <a:t>Imaging Techniques</a:t>
            </a:r>
          </a:p>
          <a:p>
            <a:pPr algn="ctr">
              <a:lnSpc>
                <a:spcPct val="120000"/>
              </a:lnSpc>
            </a:pPr>
            <a:r>
              <a:rPr lang="en-US" sz="4800" b="1" dirty="0">
                <a:solidFill>
                  <a:schemeClr val="tx2"/>
                </a:solidFill>
                <a:latin typeface="Times New Roman" panose="02020603050405020304" pitchFamily="18" charset="0"/>
                <a:cs typeface="Times New Roman" panose="02020603050405020304" pitchFamily="18" charset="0"/>
              </a:rPr>
              <a:t>----- For DM and Neutrinos Detections</a:t>
            </a:r>
          </a:p>
          <a:p>
            <a:pPr algn="ctr">
              <a:lnSpc>
                <a:spcPct val="120000"/>
              </a:lnSpc>
            </a:pPr>
            <a:endParaRPr lang="en-US" sz="4800" b="1" dirty="0">
              <a:solidFill>
                <a:schemeClr val="tx2"/>
              </a:solidFill>
              <a:latin typeface="Times New Roman" panose="02020603050405020304" pitchFamily="18" charset="0"/>
              <a:cs typeface="Times New Roman" panose="02020603050405020304" pitchFamily="18" charset="0"/>
            </a:endParaRPr>
          </a:p>
          <a:p>
            <a:pPr algn="ctr">
              <a:lnSpc>
                <a:spcPct val="120000"/>
              </a:lnSpc>
            </a:pPr>
            <a:endParaRPr lang="en-US" sz="4800" b="1" dirty="0">
              <a:solidFill>
                <a:schemeClr val="tx2"/>
              </a:solidFill>
              <a:latin typeface="Times New Roman" panose="02020603050405020304" pitchFamily="18" charset="0"/>
              <a:cs typeface="Times New Roman" panose="02020603050405020304" pitchFamily="18" charset="0"/>
            </a:endParaRPr>
          </a:p>
          <a:p>
            <a:pPr algn="ctr">
              <a:lnSpc>
                <a:spcPct val="120000"/>
              </a:lnSpc>
            </a:pPr>
            <a:r>
              <a:rPr lang="en-US" sz="3600" b="1" dirty="0">
                <a:solidFill>
                  <a:schemeClr val="tx2"/>
                </a:solidFill>
                <a:latin typeface="Times New Roman" panose="02020603050405020304" pitchFamily="18" charset="0"/>
                <a:cs typeface="Times New Roman" panose="02020603050405020304" pitchFamily="18" charset="0"/>
              </a:rPr>
              <a:t>MDvDM-2025, May 20~23, 2025, Yokohama, Japan</a:t>
            </a:r>
          </a:p>
        </p:txBody>
      </p:sp>
      <p:sp>
        <p:nvSpPr>
          <p:cNvPr id="17" name="TextBox 16">
            <a:extLst>
              <a:ext uri="{FF2B5EF4-FFF2-40B4-BE49-F238E27FC236}">
                <a16:creationId xmlns:a16="http://schemas.microsoft.com/office/drawing/2014/main" id="{12DC8352-90D6-A4E3-4850-77A80ED161D9}"/>
              </a:ext>
            </a:extLst>
          </p:cNvPr>
          <p:cNvSpPr txBox="1"/>
          <p:nvPr/>
        </p:nvSpPr>
        <p:spPr>
          <a:xfrm>
            <a:off x="5702300" y="1411618"/>
            <a:ext cx="11455400" cy="830997"/>
          </a:xfrm>
          <a:prstGeom prst="rect">
            <a:avLst/>
          </a:prstGeom>
          <a:noFill/>
        </p:spPr>
        <p:txBody>
          <a:bodyPr wrap="square">
            <a:spAutoFit/>
          </a:bodyPr>
          <a:lstStyle/>
          <a:p>
            <a:pPr algn="ctr"/>
            <a:r>
              <a:rPr lang="en-US" sz="4800" b="1" dirty="0">
                <a:solidFill>
                  <a:schemeClr val="tx2"/>
                </a:solidFill>
                <a:latin typeface="Times New Roman" panose="02020603050405020304" pitchFamily="18" charset="0"/>
                <a:cs typeface="Times New Roman" panose="02020603050405020304" pitchFamily="18" charset="0"/>
              </a:rPr>
              <a:t>Open Discussion On</a:t>
            </a:r>
            <a:endParaRPr lang="en-US" sz="4800" dirty="0"/>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3A5F6AA-223E-656B-A801-0224BA330250}"/>
                  </a:ext>
                </a:extLst>
              </p14:cNvPr>
              <p14:cNvContentPartPr/>
              <p14:nvPr/>
            </p14:nvContentPartPr>
            <p14:xfrm>
              <a:off x="-1526130" y="3707910"/>
              <a:ext cx="112320" cy="71280"/>
            </p14:xfrm>
          </p:contentPart>
        </mc:Choice>
        <mc:Fallback>
          <p:pic>
            <p:nvPicPr>
              <p:cNvPr id="3" name="Ink 2">
                <a:extLst>
                  <a:ext uri="{FF2B5EF4-FFF2-40B4-BE49-F238E27FC236}">
                    <a16:creationId xmlns:a16="http://schemas.microsoft.com/office/drawing/2014/main" id="{D3A5F6AA-223E-656B-A801-0224BA330250}"/>
                  </a:ext>
                </a:extLst>
              </p:cNvPr>
              <p:cNvPicPr/>
              <p:nvPr/>
            </p:nvPicPr>
            <p:blipFill>
              <a:blip r:embed="rId4"/>
              <a:stretch>
                <a:fillRect/>
              </a:stretch>
            </p:blipFill>
            <p:spPr>
              <a:xfrm>
                <a:off x="-1532250" y="3701790"/>
                <a:ext cx="124560" cy="83520"/>
              </a:xfrm>
              <a:prstGeom prst="rect">
                <a:avLst/>
              </a:prstGeom>
            </p:spPr>
          </p:pic>
        </mc:Fallback>
      </mc:AlternateContent>
      <p:sp>
        <p:nvSpPr>
          <p:cNvPr id="4" name="TextBox 3">
            <a:extLst>
              <a:ext uri="{FF2B5EF4-FFF2-40B4-BE49-F238E27FC236}">
                <a16:creationId xmlns:a16="http://schemas.microsoft.com/office/drawing/2014/main" id="{C97B5262-1202-AF6C-ACDC-85E364F94C78}"/>
              </a:ext>
            </a:extLst>
          </p:cNvPr>
          <p:cNvSpPr txBox="1"/>
          <p:nvPr/>
        </p:nvSpPr>
        <p:spPr>
          <a:xfrm>
            <a:off x="3943349" y="10398792"/>
            <a:ext cx="17373601" cy="830997"/>
          </a:xfrm>
          <a:prstGeom prst="rect">
            <a:avLst/>
          </a:prstGeom>
          <a:noFill/>
        </p:spPr>
        <p:txBody>
          <a:bodyPr wrap="square">
            <a:spAutoFit/>
          </a:bodyPr>
          <a:lstStyle/>
          <a:p>
            <a:pPr marL="571500" indent="-571500">
              <a:buFont typeface="Wingdings" panose="05000000000000000000" pitchFamily="2" charset="2"/>
              <a:buChar char="Ø"/>
            </a:pPr>
            <a:r>
              <a:rPr lang="en-US" sz="4800" b="1" dirty="0">
                <a:solidFill>
                  <a:srgbClr val="FF00FF"/>
                </a:solidFill>
                <a:latin typeface="Times New Roman" panose="02020603050405020304" pitchFamily="18" charset="0"/>
                <a:cs typeface="Times New Roman" panose="02020603050405020304" pitchFamily="18" charset="0"/>
              </a:rPr>
              <a:t>Imaging techniques play a key role in DM detections!</a:t>
            </a:r>
            <a:endParaRPr lang="en-US" sz="4800" dirty="0">
              <a:solidFill>
                <a:srgbClr val="FF00FF"/>
              </a:solidFill>
            </a:endParaRPr>
          </a:p>
        </p:txBody>
      </p:sp>
    </p:spTree>
    <p:extLst>
      <p:ext uri="{BB962C8B-B14F-4D97-AF65-F5344CB8AC3E}">
        <p14:creationId xmlns:p14="http://schemas.microsoft.com/office/powerpoint/2010/main" val="36109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142F08-CD05-76F6-8A97-375AA50C4B71}"/>
              </a:ext>
            </a:extLst>
          </p:cNvPr>
          <p:cNvPicPr>
            <a:picLocks noChangeAspect="1"/>
          </p:cNvPicPr>
          <p:nvPr/>
        </p:nvPicPr>
        <p:blipFill>
          <a:blip r:embed="rId3"/>
          <a:srcRect t="7339"/>
          <a:stretch>
            <a:fillRect/>
          </a:stretch>
        </p:blipFill>
        <p:spPr>
          <a:xfrm>
            <a:off x="1024322" y="1028700"/>
            <a:ext cx="21074631" cy="10769600"/>
          </a:xfrm>
          <a:prstGeom prst="rect">
            <a:avLst/>
          </a:prstGeom>
        </p:spPr>
      </p:pic>
      <p:sp>
        <p:nvSpPr>
          <p:cNvPr id="9" name="TextBox 8">
            <a:extLst>
              <a:ext uri="{FF2B5EF4-FFF2-40B4-BE49-F238E27FC236}">
                <a16:creationId xmlns:a16="http://schemas.microsoft.com/office/drawing/2014/main" id="{A0FF32FD-7BB3-567A-9B10-6EDEAFB9E442}"/>
              </a:ext>
            </a:extLst>
          </p:cNvPr>
          <p:cNvSpPr txBox="1"/>
          <p:nvPr/>
        </p:nvSpPr>
        <p:spPr>
          <a:xfrm>
            <a:off x="1447800" y="10750979"/>
            <a:ext cx="9982200" cy="769441"/>
          </a:xfrm>
          <a:prstGeom prst="rect">
            <a:avLst/>
          </a:prstGeom>
          <a:noFill/>
        </p:spPr>
        <p:txBody>
          <a:bodyPr wrap="square">
            <a:spAutoFit/>
          </a:bodyPr>
          <a:lstStyle/>
          <a:p>
            <a:pPr algn="ctr"/>
            <a:r>
              <a:rPr lang="en-US" sz="4400" b="1" dirty="0">
                <a:solidFill>
                  <a:schemeClr val="tx2"/>
                </a:solidFill>
                <a:highlight>
                  <a:srgbClr val="FFFF00"/>
                </a:highlight>
                <a:latin typeface="Times New Roman" panose="02020603050405020304" pitchFamily="18" charset="0"/>
                <a:cs typeface="Times New Roman" panose="02020603050405020304" pitchFamily="18" charset="0"/>
              </a:rPr>
              <a:t>Screen copy from Patrick Huber’s talk</a:t>
            </a:r>
            <a:endParaRPr lang="en-US" dirty="0">
              <a:highlight>
                <a:srgbClr val="FFFF00"/>
              </a:highlight>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CF15345-D41A-6B8F-AA20-D35FF87808ED}"/>
                  </a:ext>
                </a:extLst>
              </p14:cNvPr>
              <p14:cNvContentPartPr/>
              <p14:nvPr/>
            </p14:nvContentPartPr>
            <p14:xfrm>
              <a:off x="8865460" y="3843140"/>
              <a:ext cx="48600" cy="88560"/>
            </p14:xfrm>
          </p:contentPart>
        </mc:Choice>
        <mc:Fallback xmlns="">
          <p:pic>
            <p:nvPicPr>
              <p:cNvPr id="2" name="Ink 1">
                <a:extLst>
                  <a:ext uri="{FF2B5EF4-FFF2-40B4-BE49-F238E27FC236}">
                    <a16:creationId xmlns:a16="http://schemas.microsoft.com/office/drawing/2014/main" id="{7CF15345-D41A-6B8F-AA20-D35FF87808ED}"/>
                  </a:ext>
                </a:extLst>
              </p:cNvPr>
              <p:cNvPicPr/>
              <p:nvPr/>
            </p:nvPicPr>
            <p:blipFill>
              <a:blip r:embed="rId5"/>
              <a:stretch>
                <a:fillRect/>
              </a:stretch>
            </p:blipFill>
            <p:spPr>
              <a:xfrm>
                <a:off x="8859340" y="3837020"/>
                <a:ext cx="60840" cy="100800"/>
              </a:xfrm>
              <a:prstGeom prst="rect">
                <a:avLst/>
              </a:prstGeom>
            </p:spPr>
          </p:pic>
        </mc:Fallback>
      </mc:AlternateContent>
      <p:sp>
        <p:nvSpPr>
          <p:cNvPr id="3" name="Rectangle 2">
            <a:extLst>
              <a:ext uri="{FF2B5EF4-FFF2-40B4-BE49-F238E27FC236}">
                <a16:creationId xmlns:a16="http://schemas.microsoft.com/office/drawing/2014/main" id="{69F37999-3104-6402-8314-9D9A75E1995C}"/>
              </a:ext>
            </a:extLst>
          </p:cNvPr>
          <p:cNvSpPr/>
          <p:nvPr/>
        </p:nvSpPr>
        <p:spPr>
          <a:xfrm>
            <a:off x="1508760" y="2580300"/>
            <a:ext cx="13350240" cy="1351400"/>
          </a:xfrm>
          <a:prstGeom prst="rect">
            <a:avLst/>
          </a:prstGeom>
          <a:solidFill>
            <a:srgbClr val="FF00FF">
              <a:alpha val="2903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FE4F81-DE1B-D94D-BAF2-A3E4141A90DD}"/>
              </a:ext>
            </a:extLst>
          </p:cNvPr>
          <p:cNvSpPr txBox="1"/>
          <p:nvPr/>
        </p:nvSpPr>
        <p:spPr>
          <a:xfrm>
            <a:off x="2023110" y="12028200"/>
            <a:ext cx="14790420" cy="830997"/>
          </a:xfrm>
          <a:prstGeom prst="rect">
            <a:avLst/>
          </a:prstGeom>
          <a:noFill/>
        </p:spPr>
        <p:txBody>
          <a:bodyPr wrap="square">
            <a:spAutoFit/>
          </a:bodyPr>
          <a:lstStyle/>
          <a:p>
            <a:pPr marL="571500" indent="-571500">
              <a:buFont typeface="Wingdings" panose="05000000000000000000" pitchFamily="2" charset="2"/>
              <a:buChar char="Ø"/>
            </a:pPr>
            <a:r>
              <a:rPr lang="en-US" sz="4800" b="1" dirty="0">
                <a:solidFill>
                  <a:srgbClr val="FF00FF"/>
                </a:solidFill>
                <a:latin typeface="Times New Roman" panose="02020603050405020304" pitchFamily="18" charset="0"/>
                <a:cs typeface="Times New Roman" panose="02020603050405020304" pitchFamily="18" charset="0"/>
              </a:rPr>
              <a:t>Any single imaging technique cannot do the job. </a:t>
            </a:r>
            <a:endParaRPr lang="en-US" sz="4800" dirty="0">
              <a:solidFill>
                <a:srgbClr val="FF00FF"/>
              </a:solidFill>
            </a:endParaRPr>
          </a:p>
        </p:txBody>
      </p:sp>
    </p:spTree>
    <p:extLst>
      <p:ext uri="{BB962C8B-B14F-4D97-AF65-F5344CB8AC3E}">
        <p14:creationId xmlns:p14="http://schemas.microsoft.com/office/powerpoint/2010/main" val="512534806"/>
      </p:ext>
    </p:extLst>
  </p:cSld>
  <p:clrMapOvr>
    <a:masterClrMapping/>
  </p:clrMapOvr>
  <mc:AlternateContent xmlns:mc="http://schemas.openxmlformats.org/markup-compatibility/2006" xmlns:p14="http://schemas.microsoft.com/office/powerpoint/2010/main">
    <mc:Choice Requires="p14">
      <p:transition spd="slow" p14:dur="2000" advTm="8480"/>
    </mc:Choice>
    <mc:Fallback xmlns="">
      <p:transition spd="slow" advTm="84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C8C46-EA13-4954-E9F2-1285B9FA70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F791AA-71B7-2651-3FCB-3B004E1232F1}"/>
              </a:ext>
            </a:extLst>
          </p:cNvPr>
          <p:cNvSpPr/>
          <p:nvPr/>
        </p:nvSpPr>
        <p:spPr>
          <a:xfrm>
            <a:off x="22305" y="3169978"/>
            <a:ext cx="22859999" cy="2635530"/>
          </a:xfrm>
          <a:prstGeom prst="rect">
            <a:avLst/>
          </a:prstGeom>
        </p:spPr>
        <p:txBody>
          <a:bodyPr wrap="square">
            <a:spAutoFit/>
          </a:bodyPr>
          <a:lstStyle/>
          <a:p>
            <a:pPr algn="ctr">
              <a:lnSpc>
                <a:spcPct val="120000"/>
              </a:lnSpc>
            </a:pPr>
            <a:r>
              <a:rPr lang="en-US" sz="7200" b="1" dirty="0">
                <a:solidFill>
                  <a:schemeClr val="tx2"/>
                </a:solidFill>
                <a:latin typeface="Times New Roman" panose="02020603050405020304" pitchFamily="18" charset="0"/>
                <a:cs typeface="Times New Roman" panose="02020603050405020304" pitchFamily="18" charset="0"/>
              </a:rPr>
              <a:t>MSE-465</a:t>
            </a:r>
          </a:p>
          <a:p>
            <a:pPr algn="ctr">
              <a:lnSpc>
                <a:spcPct val="120000"/>
              </a:lnSpc>
            </a:pPr>
            <a:r>
              <a:rPr lang="en-US" sz="7200" b="1" dirty="0">
                <a:solidFill>
                  <a:schemeClr val="tx2"/>
                </a:solidFill>
                <a:latin typeface="Times New Roman" panose="02020603050405020304" pitchFamily="18" charset="0"/>
                <a:cs typeface="Times New Roman" panose="02020603050405020304" pitchFamily="18" charset="0"/>
              </a:rPr>
              <a:t>Structural</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a:solidFill>
                  <a:schemeClr val="tx2"/>
                </a:solidFill>
                <a:latin typeface="Times New Roman" panose="02020603050405020304" pitchFamily="18" charset="0"/>
                <a:cs typeface="Times New Roman" panose="02020603050405020304" pitchFamily="18" charset="0"/>
              </a:rPr>
              <a:t>and Chemical Characterizations of Materials</a:t>
            </a:r>
          </a:p>
        </p:txBody>
      </p:sp>
      <p:sp>
        <p:nvSpPr>
          <p:cNvPr id="5" name="Rectangle 4">
            <a:extLst>
              <a:ext uri="{FF2B5EF4-FFF2-40B4-BE49-F238E27FC236}">
                <a16:creationId xmlns:a16="http://schemas.microsoft.com/office/drawing/2014/main" id="{F43C1C4D-9C91-BE2B-3CF3-A803A84CD2D4}"/>
              </a:ext>
            </a:extLst>
          </p:cNvPr>
          <p:cNvSpPr/>
          <p:nvPr/>
        </p:nvSpPr>
        <p:spPr>
          <a:xfrm>
            <a:off x="22861" y="5805508"/>
            <a:ext cx="22859999" cy="1787797"/>
          </a:xfrm>
          <a:prstGeom prst="rect">
            <a:avLst/>
          </a:prstGeom>
        </p:spPr>
        <p:txBody>
          <a:bodyPr wrap="square">
            <a:spAutoFit/>
          </a:bodyPr>
          <a:lstStyle/>
          <a:p>
            <a:pPr algn="ctr">
              <a:lnSpc>
                <a:spcPct val="120000"/>
              </a:lnSpc>
            </a:pPr>
            <a:r>
              <a:rPr lang="en-US" sz="4800" b="1" dirty="0">
                <a:solidFill>
                  <a:schemeClr val="tx2"/>
                </a:solidFill>
                <a:latin typeface="Times New Roman" panose="02020603050405020304" pitchFamily="18" charset="0"/>
                <a:cs typeface="Times New Roman" panose="02020603050405020304" pitchFamily="18" charset="0"/>
              </a:rPr>
              <a:t>2024 Winter Semester</a:t>
            </a:r>
          </a:p>
          <a:p>
            <a:pPr algn="ctr">
              <a:lnSpc>
                <a:spcPct val="120000"/>
              </a:lnSpc>
            </a:pPr>
            <a:r>
              <a:rPr lang="en-US" sz="4800" b="1" dirty="0">
                <a:solidFill>
                  <a:schemeClr val="tx2"/>
                </a:solidFill>
                <a:latin typeface="Times New Roman" panose="02020603050405020304" pitchFamily="18" charset="0"/>
                <a:cs typeface="Times New Roman" panose="02020603050405020304" pitchFamily="18" charset="0"/>
              </a:rPr>
              <a:t>Department of Materials Science and Engineering, University of Michigan</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FFC385B-2E46-E811-58C4-B748CD5BE3C7}"/>
                  </a:ext>
                </a:extLst>
              </p14:cNvPr>
              <p14:cNvContentPartPr/>
              <p14:nvPr/>
            </p14:nvContentPartPr>
            <p14:xfrm>
              <a:off x="11521710" y="11035350"/>
              <a:ext cx="37800" cy="13680"/>
            </p14:xfrm>
          </p:contentPart>
        </mc:Choice>
        <mc:Fallback>
          <p:pic>
            <p:nvPicPr>
              <p:cNvPr id="3" name="Ink 2">
                <a:extLst>
                  <a:ext uri="{FF2B5EF4-FFF2-40B4-BE49-F238E27FC236}">
                    <a16:creationId xmlns:a16="http://schemas.microsoft.com/office/drawing/2014/main" id="{DFFC385B-2E46-E811-58C4-B748CD5BE3C7}"/>
                  </a:ext>
                </a:extLst>
              </p:cNvPr>
              <p:cNvPicPr/>
              <p:nvPr/>
            </p:nvPicPr>
            <p:blipFill>
              <a:blip r:embed="rId4"/>
              <a:stretch>
                <a:fillRect/>
              </a:stretch>
            </p:blipFill>
            <p:spPr>
              <a:xfrm>
                <a:off x="11515590" y="11029230"/>
                <a:ext cx="50040" cy="25920"/>
              </a:xfrm>
              <a:prstGeom prst="rect">
                <a:avLst/>
              </a:prstGeom>
            </p:spPr>
          </p:pic>
        </mc:Fallback>
      </mc:AlternateContent>
    </p:spTree>
    <p:extLst>
      <p:ext uri="{BB962C8B-B14F-4D97-AF65-F5344CB8AC3E}">
        <p14:creationId xmlns:p14="http://schemas.microsoft.com/office/powerpoint/2010/main" val="161025491"/>
      </p:ext>
    </p:extLst>
  </p:cSld>
  <p:clrMapOvr>
    <a:masterClrMapping/>
  </p:clrMapOvr>
  <mc:AlternateContent xmlns:mc="http://schemas.openxmlformats.org/markup-compatibility/2006" xmlns:p14="http://schemas.microsoft.com/office/powerpoint/2010/main">
    <mc:Choice Requires="p14">
      <p:transition spd="slow" p14:dur="2000" advTm="8480"/>
    </mc:Choice>
    <mc:Fallback xmlns="">
      <p:transition spd="slow" advTm="84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23FBA3BD-0BE9-6363-D23F-3DC77F262D83}"/>
              </a:ext>
            </a:extLst>
          </p:cNvPr>
          <p:cNvSpPr txBox="1">
            <a:spLocks noChangeArrowheads="1"/>
          </p:cNvSpPr>
          <p:nvPr/>
        </p:nvSpPr>
        <p:spPr bwMode="auto">
          <a:xfrm>
            <a:off x="16802" y="26468"/>
            <a:ext cx="22860000" cy="121844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200820" tIns="100410" rIns="200820" bIns="10041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dirty="0">
                <a:solidFill>
                  <a:srgbClr val="02069A"/>
                </a:solidFill>
                <a:latin typeface="Times New Roman" panose="02020603050405020304" pitchFamily="18" charset="0"/>
                <a:cs typeface="Times New Roman" panose="02020603050405020304" pitchFamily="18" charset="0"/>
              </a:rPr>
              <a:t>Techniques Covered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F0153D-C738-8D0A-BF55-4020331CE571}"/>
                  </a:ext>
                </a:extLst>
              </p:cNvPr>
              <p:cNvSpPr txBox="1"/>
              <p:nvPr/>
            </p:nvSpPr>
            <p:spPr>
              <a:xfrm>
                <a:off x="1347537" y="1949115"/>
                <a:ext cx="12409487" cy="707886"/>
              </a:xfrm>
              <a:prstGeom prst="rect">
                <a:avLst/>
              </a:prstGeom>
              <a:noFill/>
            </p:spPr>
            <p:txBody>
              <a:bodyPr wrap="none" rtlCol="0">
                <a:spAutoFit/>
              </a:bodyPr>
              <a:lstStyle/>
              <a:p>
                <a:pPr marL="571500" indent="-571500">
                  <a:buFont typeface="Wingdings" pitchFamily="2" charset="2"/>
                  <a:buChar char="q"/>
                </a:pPr>
                <a:r>
                  <a:rPr lang="en-US" sz="4000" b="1" dirty="0">
                    <a:solidFill>
                      <a:srgbClr val="002060"/>
                    </a:solidFill>
                    <a:latin typeface="Times New Roman" panose="02020603050405020304" pitchFamily="18" charset="0"/>
                    <a:cs typeface="Times New Roman" panose="02020603050405020304" pitchFamily="18" charset="0"/>
                  </a:rPr>
                  <a:t>Light </a:t>
                </a:r>
                <a14:m>
                  <m:oMath xmlns:m="http://schemas.openxmlformats.org/officeDocument/2006/math">
                    <m:r>
                      <a:rPr lang="en-US" sz="4000" b="1"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b="1" dirty="0">
                    <a:solidFill>
                      <a:srgbClr val="002060"/>
                    </a:solidFill>
                    <a:latin typeface="Times New Roman" panose="02020603050405020304" pitchFamily="18" charset="0"/>
                    <a:cs typeface="Times New Roman" panose="02020603050405020304" pitchFamily="18" charset="0"/>
                  </a:rPr>
                  <a:t>Matter interaction</a:t>
                </a:r>
                <a:r>
                  <a:rPr lang="en-US" sz="4000" dirty="0">
                    <a:solidFill>
                      <a:srgbClr val="002060"/>
                    </a:solidFill>
                    <a:latin typeface="Times New Roman" panose="02020603050405020304" pitchFamily="18" charset="0"/>
                    <a:cs typeface="Times New Roman" panose="02020603050405020304" pitchFamily="18" charset="0"/>
                  </a:rPr>
                  <a:t>: IR/FTIR and Raman, UPS</a:t>
                </a:r>
              </a:p>
            </p:txBody>
          </p:sp>
        </mc:Choice>
        <mc:Fallback xmlns="">
          <p:sp>
            <p:nvSpPr>
              <p:cNvPr id="3" name="TextBox 2">
                <a:extLst>
                  <a:ext uri="{FF2B5EF4-FFF2-40B4-BE49-F238E27FC236}">
                    <a16:creationId xmlns:a16="http://schemas.microsoft.com/office/drawing/2014/main" id="{2EF0153D-C738-8D0A-BF55-4020331CE571}"/>
                  </a:ext>
                </a:extLst>
              </p:cNvPr>
              <p:cNvSpPr txBox="1">
                <a:spLocks noRot="1" noChangeAspect="1" noMove="1" noResize="1" noEditPoints="1" noAdjustHandles="1" noChangeArrowheads="1" noChangeShapeType="1" noTextEdit="1"/>
              </p:cNvSpPr>
              <p:nvPr/>
            </p:nvSpPr>
            <p:spPr>
              <a:xfrm>
                <a:off x="1347537" y="1949115"/>
                <a:ext cx="12409487" cy="707886"/>
              </a:xfrm>
              <a:prstGeom prst="rect">
                <a:avLst/>
              </a:prstGeom>
              <a:blipFill>
                <a:blip r:embed="rId3"/>
                <a:stretch>
                  <a:fillRect l="-1534" t="-15789" r="-818" b="-3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B0BA11-FAB7-EABC-6662-44F99A007BF7}"/>
                  </a:ext>
                </a:extLst>
              </p:cNvPr>
              <p:cNvSpPr txBox="1"/>
              <p:nvPr/>
            </p:nvSpPr>
            <p:spPr>
              <a:xfrm>
                <a:off x="1347537" y="3488153"/>
                <a:ext cx="18838106" cy="707886"/>
              </a:xfrm>
              <a:prstGeom prst="rect">
                <a:avLst/>
              </a:prstGeom>
              <a:noFill/>
            </p:spPr>
            <p:txBody>
              <a:bodyPr wrap="none" rtlCol="0">
                <a:spAutoFit/>
              </a:bodyPr>
              <a:lstStyle/>
              <a:p>
                <a:pPr marL="571500" indent="-571500">
                  <a:buFont typeface="Wingdings" pitchFamily="2" charset="2"/>
                  <a:buChar char="q"/>
                </a:pPr>
                <a:r>
                  <a:rPr lang="en-US" sz="4000" b="1" dirty="0">
                    <a:solidFill>
                      <a:srgbClr val="002060"/>
                    </a:solidFill>
                    <a:latin typeface="Times New Roman" panose="02020603050405020304" pitchFamily="18" charset="0"/>
                    <a:cs typeface="Times New Roman" panose="02020603050405020304" pitchFamily="18" charset="0"/>
                  </a:rPr>
                  <a:t>X-ray  </a:t>
                </a:r>
                <a14:m>
                  <m:oMath xmlns:m="http://schemas.openxmlformats.org/officeDocument/2006/math">
                    <m:r>
                      <a:rPr lang="en-US" sz="4000" b="1"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b="1" dirty="0">
                    <a:solidFill>
                      <a:srgbClr val="002060"/>
                    </a:solidFill>
                    <a:latin typeface="Times New Roman" panose="02020603050405020304" pitchFamily="18" charset="0"/>
                    <a:cs typeface="Times New Roman" panose="02020603050405020304" pitchFamily="18" charset="0"/>
                  </a:rPr>
                  <a:t> Matter interaction</a:t>
                </a:r>
                <a:r>
                  <a:rPr lang="en-US" sz="4000" dirty="0">
                    <a:solidFill>
                      <a:srgbClr val="002060"/>
                    </a:solidFill>
                    <a:latin typeface="Times New Roman" panose="02020603050405020304" pitchFamily="18" charset="0"/>
                    <a:cs typeface="Times New Roman" panose="02020603050405020304" pitchFamily="18" charset="0"/>
                  </a:rPr>
                  <a:t>: XRD, XC, XRM, STXM, XRF, XPS/IPES, and XAS</a:t>
                </a:r>
              </a:p>
            </p:txBody>
          </p:sp>
        </mc:Choice>
        <mc:Fallback xmlns="">
          <p:sp>
            <p:nvSpPr>
              <p:cNvPr id="4" name="TextBox 3">
                <a:extLst>
                  <a:ext uri="{FF2B5EF4-FFF2-40B4-BE49-F238E27FC236}">
                    <a16:creationId xmlns:a16="http://schemas.microsoft.com/office/drawing/2014/main" id="{7BB0BA11-FAB7-EABC-6662-44F99A007BF7}"/>
                  </a:ext>
                </a:extLst>
              </p:cNvPr>
              <p:cNvSpPr txBox="1">
                <a:spLocks noRot="1" noChangeAspect="1" noMove="1" noResize="1" noEditPoints="1" noAdjustHandles="1" noChangeArrowheads="1" noChangeShapeType="1" noTextEdit="1"/>
              </p:cNvSpPr>
              <p:nvPr/>
            </p:nvSpPr>
            <p:spPr>
              <a:xfrm>
                <a:off x="1347537" y="3488153"/>
                <a:ext cx="18838106" cy="707886"/>
              </a:xfrm>
              <a:prstGeom prst="rect">
                <a:avLst/>
              </a:prstGeom>
              <a:blipFill>
                <a:blip r:embed="rId4"/>
                <a:stretch>
                  <a:fillRect l="-1011" t="-15789" b="-3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36B465-7B23-36C2-45B1-E2D694163D11}"/>
                  </a:ext>
                </a:extLst>
              </p:cNvPr>
              <p:cNvSpPr txBox="1"/>
              <p:nvPr/>
            </p:nvSpPr>
            <p:spPr>
              <a:xfrm>
                <a:off x="1326083" y="6475465"/>
                <a:ext cx="19522237" cy="1323439"/>
              </a:xfrm>
              <a:prstGeom prst="rect">
                <a:avLst/>
              </a:prstGeom>
              <a:noFill/>
            </p:spPr>
            <p:txBody>
              <a:bodyPr wrap="square" rtlCol="0">
                <a:spAutoFit/>
              </a:bodyPr>
              <a:lstStyle/>
              <a:p>
                <a:pPr marL="571500" indent="-571500">
                  <a:buFont typeface="Wingdings" pitchFamily="2" charset="2"/>
                  <a:buChar char="q"/>
                </a:pPr>
                <a:r>
                  <a:rPr lang="en-US" sz="4000" b="1" dirty="0">
                    <a:solidFill>
                      <a:srgbClr val="002060"/>
                    </a:solidFill>
                    <a:latin typeface="Times New Roman" panose="02020603050405020304" pitchFamily="18" charset="0"/>
                    <a:cs typeface="Times New Roman" panose="02020603050405020304" pitchFamily="18" charset="0"/>
                  </a:rPr>
                  <a:t>Electron  </a:t>
                </a:r>
                <a14:m>
                  <m:oMath xmlns:m="http://schemas.openxmlformats.org/officeDocument/2006/math">
                    <m:r>
                      <a:rPr lang="en-US" sz="4000" b="1"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b="1" dirty="0">
                    <a:solidFill>
                      <a:srgbClr val="002060"/>
                    </a:solidFill>
                    <a:latin typeface="Times New Roman" panose="02020603050405020304" pitchFamily="18" charset="0"/>
                    <a:cs typeface="Times New Roman" panose="02020603050405020304" pitchFamily="18" charset="0"/>
                  </a:rPr>
                  <a:t> Matter interaction</a:t>
                </a:r>
                <a:r>
                  <a:rPr lang="en-US" sz="4000" dirty="0">
                    <a:solidFill>
                      <a:srgbClr val="002060"/>
                    </a:solidFill>
                    <a:latin typeface="Times New Roman" panose="02020603050405020304" pitchFamily="18" charset="0"/>
                    <a:cs typeface="Times New Roman" panose="02020603050405020304" pitchFamily="18" charset="0"/>
                  </a:rPr>
                  <a:t>: SEM, EPMA (WDS) and EDS, CTEM/STEM, RHEED, </a:t>
                </a:r>
              </a:p>
              <a:p>
                <a:r>
                  <a:rPr lang="en-US" sz="4000" dirty="0">
                    <a:solidFill>
                      <a:srgbClr val="002060"/>
                    </a:solidFill>
                    <a:latin typeface="Times New Roman" panose="02020603050405020304" pitchFamily="18" charset="0"/>
                    <a:cs typeface="Times New Roman" panose="02020603050405020304" pitchFamily="18" charset="0"/>
                  </a:rPr>
                  <a:t>                                                            REELS  and LEED, EC and ET,  AES</a:t>
                </a:r>
              </a:p>
            </p:txBody>
          </p:sp>
        </mc:Choice>
        <mc:Fallback xmlns="">
          <p:sp>
            <p:nvSpPr>
              <p:cNvPr id="5" name="TextBox 4">
                <a:extLst>
                  <a:ext uri="{FF2B5EF4-FFF2-40B4-BE49-F238E27FC236}">
                    <a16:creationId xmlns:a16="http://schemas.microsoft.com/office/drawing/2014/main" id="{C136B465-7B23-36C2-45B1-E2D694163D11}"/>
                  </a:ext>
                </a:extLst>
              </p:cNvPr>
              <p:cNvSpPr txBox="1">
                <a:spLocks noRot="1" noChangeAspect="1" noMove="1" noResize="1" noEditPoints="1" noAdjustHandles="1" noChangeArrowheads="1" noChangeShapeType="1" noTextEdit="1"/>
              </p:cNvSpPr>
              <p:nvPr/>
            </p:nvSpPr>
            <p:spPr>
              <a:xfrm>
                <a:off x="1326083" y="6475465"/>
                <a:ext cx="19522237" cy="1323439"/>
              </a:xfrm>
              <a:prstGeom prst="rect">
                <a:avLst/>
              </a:prstGeom>
              <a:blipFill>
                <a:blip r:embed="rId5"/>
                <a:stretch>
                  <a:fillRect l="-975" t="-7619" r="-650"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26356E-F330-67AD-A563-07B77CFDC308}"/>
                  </a:ext>
                </a:extLst>
              </p:cNvPr>
              <p:cNvSpPr txBox="1"/>
              <p:nvPr/>
            </p:nvSpPr>
            <p:spPr>
              <a:xfrm>
                <a:off x="1326083" y="8254784"/>
                <a:ext cx="14258647" cy="707886"/>
              </a:xfrm>
              <a:prstGeom prst="rect">
                <a:avLst/>
              </a:prstGeom>
              <a:noFill/>
            </p:spPr>
            <p:txBody>
              <a:bodyPr wrap="none" rtlCol="0">
                <a:spAutoFit/>
              </a:bodyPr>
              <a:lstStyle/>
              <a:p>
                <a:pPr marL="571500" indent="-571500">
                  <a:buFont typeface="Wingdings" pitchFamily="2" charset="2"/>
                  <a:buChar char="q"/>
                </a:pPr>
                <a:r>
                  <a:rPr lang="en-US" sz="4000" b="1" dirty="0">
                    <a:solidFill>
                      <a:srgbClr val="002060"/>
                    </a:solidFill>
                    <a:latin typeface="Times New Roman" panose="02020603050405020304" pitchFamily="18" charset="0"/>
                    <a:cs typeface="Times New Roman" panose="02020603050405020304" pitchFamily="18" charset="0"/>
                  </a:rPr>
                  <a:t>Tip  </a:t>
                </a:r>
                <a14:m>
                  <m:oMath xmlns:m="http://schemas.openxmlformats.org/officeDocument/2006/math">
                    <m:r>
                      <a:rPr lang="en-US" sz="4000" b="1"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b="1" dirty="0">
                    <a:solidFill>
                      <a:srgbClr val="002060"/>
                    </a:solidFill>
                    <a:latin typeface="Times New Roman" panose="02020603050405020304" pitchFamily="18" charset="0"/>
                    <a:cs typeface="Times New Roman" panose="02020603050405020304" pitchFamily="18" charset="0"/>
                  </a:rPr>
                  <a:t> Matter interaction</a:t>
                </a:r>
                <a:r>
                  <a:rPr lang="en-US" sz="4000" dirty="0">
                    <a:solidFill>
                      <a:srgbClr val="002060"/>
                    </a:solidFill>
                    <a:latin typeface="Times New Roman" panose="02020603050405020304" pitchFamily="18" charset="0"/>
                    <a:cs typeface="Times New Roman" panose="02020603050405020304" pitchFamily="18" charset="0"/>
                  </a:rPr>
                  <a:t>: SPM: STM, AFM, EFM, MFM, etc.</a:t>
                </a:r>
              </a:p>
            </p:txBody>
          </p:sp>
        </mc:Choice>
        <mc:Fallback xmlns="">
          <p:sp>
            <p:nvSpPr>
              <p:cNvPr id="6" name="TextBox 5">
                <a:extLst>
                  <a:ext uri="{FF2B5EF4-FFF2-40B4-BE49-F238E27FC236}">
                    <a16:creationId xmlns:a16="http://schemas.microsoft.com/office/drawing/2014/main" id="{6926356E-F330-67AD-A563-07B77CFDC308}"/>
                  </a:ext>
                </a:extLst>
              </p:cNvPr>
              <p:cNvSpPr txBox="1">
                <a:spLocks noRot="1" noChangeAspect="1" noMove="1" noResize="1" noEditPoints="1" noAdjustHandles="1" noChangeArrowheads="1" noChangeShapeType="1" noTextEdit="1"/>
              </p:cNvSpPr>
              <p:nvPr/>
            </p:nvSpPr>
            <p:spPr>
              <a:xfrm>
                <a:off x="1326083" y="8254784"/>
                <a:ext cx="14258647" cy="707886"/>
              </a:xfrm>
              <a:prstGeom prst="rect">
                <a:avLst/>
              </a:prstGeom>
              <a:blipFill>
                <a:blip r:embed="rId6"/>
                <a:stretch>
                  <a:fillRect l="-1335" t="-14035" r="-534" b="-3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95A8E6-0B4C-5B16-91A7-F5F386946261}"/>
                  </a:ext>
                </a:extLst>
              </p:cNvPr>
              <p:cNvSpPr txBox="1"/>
              <p:nvPr/>
            </p:nvSpPr>
            <p:spPr>
              <a:xfrm>
                <a:off x="1326083" y="9691415"/>
                <a:ext cx="16119413" cy="707886"/>
              </a:xfrm>
              <a:prstGeom prst="rect">
                <a:avLst/>
              </a:prstGeom>
              <a:noFill/>
            </p:spPr>
            <p:txBody>
              <a:bodyPr wrap="none" rtlCol="0">
                <a:spAutoFit/>
              </a:bodyPr>
              <a:lstStyle/>
              <a:p>
                <a:pPr marL="571500" indent="-571500">
                  <a:buFont typeface="Wingdings" pitchFamily="2" charset="2"/>
                  <a:buChar char="q"/>
                </a:pPr>
                <a:r>
                  <a:rPr lang="en-US" sz="4000" b="1" dirty="0">
                    <a:solidFill>
                      <a:srgbClr val="002060"/>
                    </a:solidFill>
                    <a:latin typeface="Times New Roman" panose="02020603050405020304" pitchFamily="18" charset="0"/>
                    <a:cs typeface="Times New Roman" panose="02020603050405020304" pitchFamily="18" charset="0"/>
                  </a:rPr>
                  <a:t>Ion  </a:t>
                </a:r>
                <a14:m>
                  <m:oMath xmlns:m="http://schemas.openxmlformats.org/officeDocument/2006/math">
                    <m:r>
                      <a:rPr lang="en-US" sz="4000" b="1"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b="1" dirty="0">
                    <a:solidFill>
                      <a:srgbClr val="002060"/>
                    </a:solidFill>
                    <a:latin typeface="Times New Roman" panose="02020603050405020304" pitchFamily="18" charset="0"/>
                    <a:cs typeface="Times New Roman" panose="02020603050405020304" pitchFamily="18" charset="0"/>
                  </a:rPr>
                  <a:t> Matter interaction</a:t>
                </a:r>
                <a:r>
                  <a:rPr lang="en-US" sz="4000" dirty="0">
                    <a:solidFill>
                      <a:srgbClr val="002060"/>
                    </a:solidFill>
                    <a:latin typeface="Times New Roman" panose="02020603050405020304" pitchFamily="18" charset="0"/>
                    <a:cs typeface="Times New Roman" panose="02020603050405020304" pitchFamily="18" charset="0"/>
                  </a:rPr>
                  <a:t>: HIM/FIB, SIMS, RBS, ISS or </a:t>
                </a:r>
                <a:r>
                  <a:rPr lang="en-US" sz="4000" b="0" i="0" dirty="0">
                    <a:solidFill>
                      <a:srgbClr val="002060"/>
                    </a:solidFill>
                    <a:effectLst/>
                    <a:latin typeface="Times New Roman" panose="02020603050405020304" pitchFamily="18" charset="0"/>
                    <a:cs typeface="Times New Roman" panose="02020603050405020304" pitchFamily="18" charset="0"/>
                  </a:rPr>
                  <a:t>LEIS</a:t>
                </a:r>
                <a:r>
                  <a:rPr lang="en-US" sz="4000" dirty="0">
                    <a:solidFill>
                      <a:srgbClr val="002060"/>
                    </a:solidFill>
                    <a:latin typeface="Times New Roman" panose="02020603050405020304" pitchFamily="18" charset="0"/>
                    <a:cs typeface="Times New Roman" panose="02020603050405020304" pitchFamily="18" charset="0"/>
                  </a:rPr>
                  <a:t> and APT</a:t>
                </a:r>
              </a:p>
            </p:txBody>
          </p:sp>
        </mc:Choice>
        <mc:Fallback xmlns="">
          <p:sp>
            <p:nvSpPr>
              <p:cNvPr id="7" name="TextBox 6">
                <a:extLst>
                  <a:ext uri="{FF2B5EF4-FFF2-40B4-BE49-F238E27FC236}">
                    <a16:creationId xmlns:a16="http://schemas.microsoft.com/office/drawing/2014/main" id="{AC95A8E6-0B4C-5B16-91A7-F5F386946261}"/>
                  </a:ext>
                </a:extLst>
              </p:cNvPr>
              <p:cNvSpPr txBox="1">
                <a:spLocks noRot="1" noChangeAspect="1" noMove="1" noResize="1" noEditPoints="1" noAdjustHandles="1" noChangeArrowheads="1" noChangeShapeType="1" noTextEdit="1"/>
              </p:cNvSpPr>
              <p:nvPr/>
            </p:nvSpPr>
            <p:spPr>
              <a:xfrm>
                <a:off x="1326083" y="9691415"/>
                <a:ext cx="16119413" cy="707886"/>
              </a:xfrm>
              <a:prstGeom prst="rect">
                <a:avLst/>
              </a:prstGeom>
              <a:blipFill>
                <a:blip r:embed="rId7"/>
                <a:stretch>
                  <a:fillRect l="-1181" t="-16071" r="-394"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5D9AD0-7242-1926-32F5-4E44820352A5}"/>
                  </a:ext>
                </a:extLst>
              </p:cNvPr>
              <p:cNvSpPr txBox="1"/>
              <p:nvPr/>
            </p:nvSpPr>
            <p:spPr>
              <a:xfrm>
                <a:off x="1326083" y="4957756"/>
                <a:ext cx="11403122" cy="707886"/>
              </a:xfrm>
              <a:prstGeom prst="rect">
                <a:avLst/>
              </a:prstGeom>
              <a:noFill/>
            </p:spPr>
            <p:txBody>
              <a:bodyPr wrap="none" rtlCol="0">
                <a:spAutoFit/>
              </a:bodyPr>
              <a:lstStyle/>
              <a:p>
                <a:pPr marL="571500" indent="-571500">
                  <a:buFont typeface="Wingdings" pitchFamily="2" charset="2"/>
                  <a:buChar char="q"/>
                </a:pPr>
                <a:r>
                  <a:rPr lang="en-US" sz="4000" b="1" dirty="0">
                    <a:solidFill>
                      <a:srgbClr val="002060"/>
                    </a:solidFill>
                    <a:latin typeface="Times New Roman" panose="02020603050405020304" pitchFamily="18" charset="0"/>
                    <a:cs typeface="Times New Roman" panose="02020603050405020304" pitchFamily="18" charset="0"/>
                  </a:rPr>
                  <a:t>Neutron  </a:t>
                </a:r>
                <a14:m>
                  <m:oMath xmlns:m="http://schemas.openxmlformats.org/officeDocument/2006/math">
                    <m:r>
                      <a:rPr lang="en-US" sz="4000" b="1"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b="1" dirty="0">
                    <a:solidFill>
                      <a:srgbClr val="002060"/>
                    </a:solidFill>
                    <a:latin typeface="Times New Roman" panose="02020603050405020304" pitchFamily="18" charset="0"/>
                    <a:cs typeface="Times New Roman" panose="02020603050405020304" pitchFamily="18" charset="0"/>
                  </a:rPr>
                  <a:t> Matter interaction</a:t>
                </a:r>
                <a:r>
                  <a:rPr lang="en-US" sz="4000" dirty="0">
                    <a:solidFill>
                      <a:srgbClr val="002060"/>
                    </a:solidFill>
                    <a:latin typeface="Times New Roman" panose="02020603050405020304" pitchFamily="18" charset="0"/>
                    <a:cs typeface="Times New Roman" panose="02020603050405020304" pitchFamily="18" charset="0"/>
                  </a:rPr>
                  <a:t>: ND, NM and NC</a:t>
                </a:r>
              </a:p>
            </p:txBody>
          </p:sp>
        </mc:Choice>
        <mc:Fallback xmlns="">
          <p:sp>
            <p:nvSpPr>
              <p:cNvPr id="8" name="TextBox 7">
                <a:extLst>
                  <a:ext uri="{FF2B5EF4-FFF2-40B4-BE49-F238E27FC236}">
                    <a16:creationId xmlns:a16="http://schemas.microsoft.com/office/drawing/2014/main" id="{975D9AD0-7242-1926-32F5-4E44820352A5}"/>
                  </a:ext>
                </a:extLst>
              </p:cNvPr>
              <p:cNvSpPr txBox="1">
                <a:spLocks noRot="1" noChangeAspect="1" noMove="1" noResize="1" noEditPoints="1" noAdjustHandles="1" noChangeArrowheads="1" noChangeShapeType="1" noTextEdit="1"/>
              </p:cNvSpPr>
              <p:nvPr/>
            </p:nvSpPr>
            <p:spPr>
              <a:xfrm>
                <a:off x="1326083" y="4957756"/>
                <a:ext cx="11403122" cy="707886"/>
              </a:xfrm>
              <a:prstGeom prst="rect">
                <a:avLst/>
              </a:prstGeom>
              <a:blipFill>
                <a:blip r:embed="rId8"/>
                <a:stretch>
                  <a:fillRect l="-1669" t="-16071" r="-890" b="-375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EE699C-29AF-68D3-9DF5-07D0E234BD57}"/>
              </a:ext>
            </a:extLst>
          </p:cNvPr>
          <p:cNvSpPr txBox="1"/>
          <p:nvPr/>
        </p:nvSpPr>
        <p:spPr>
          <a:xfrm>
            <a:off x="1326083" y="10896195"/>
            <a:ext cx="16777670" cy="707886"/>
          </a:xfrm>
          <a:prstGeom prst="rect">
            <a:avLst/>
          </a:prstGeom>
          <a:noFill/>
        </p:spPr>
        <p:txBody>
          <a:bodyPr wrap="none" rtlCol="0">
            <a:spAutoFit/>
          </a:bodyPr>
          <a:lstStyle/>
          <a:p>
            <a:pPr marL="571500" indent="-571500">
              <a:buFont typeface="Wingdings" pitchFamily="2" charset="2"/>
              <a:buChar char="Ø"/>
            </a:pPr>
            <a:r>
              <a:rPr lang="en-US" sz="4000" b="1" dirty="0">
                <a:solidFill>
                  <a:srgbClr val="FF00FF"/>
                </a:solidFill>
                <a:highlight>
                  <a:srgbClr val="FFFF00"/>
                </a:highlight>
                <a:latin typeface="Times New Roman" panose="02020603050405020304" pitchFamily="18" charset="0"/>
                <a:cs typeface="Times New Roman" panose="02020603050405020304" pitchFamily="18" charset="0"/>
              </a:rPr>
              <a:t>Those techniques can be used for: Imaging, Diffraction and Spectroscopy</a:t>
            </a:r>
          </a:p>
        </p:txBody>
      </p:sp>
      <p:sp>
        <p:nvSpPr>
          <p:cNvPr id="10" name="TextBox 9">
            <a:extLst>
              <a:ext uri="{FF2B5EF4-FFF2-40B4-BE49-F238E27FC236}">
                <a16:creationId xmlns:a16="http://schemas.microsoft.com/office/drawing/2014/main" id="{E5818719-773E-3D6C-ABEF-9F968563E396}"/>
              </a:ext>
            </a:extLst>
          </p:cNvPr>
          <p:cNvSpPr txBox="1"/>
          <p:nvPr/>
        </p:nvSpPr>
        <p:spPr>
          <a:xfrm>
            <a:off x="1326083" y="12059960"/>
            <a:ext cx="21019567" cy="1323439"/>
          </a:xfrm>
          <a:prstGeom prst="rect">
            <a:avLst/>
          </a:prstGeom>
          <a:noFill/>
        </p:spPr>
        <p:txBody>
          <a:bodyPr wrap="square" rtlCol="0">
            <a:spAutoFit/>
          </a:bodyPr>
          <a:lstStyle/>
          <a:p>
            <a:pPr marL="571500" indent="-571500">
              <a:buFont typeface="Wingdings" pitchFamily="2" charset="2"/>
              <a:buChar char="Ø"/>
            </a:pPr>
            <a:r>
              <a:rPr lang="en-US" sz="4000" b="1" dirty="0">
                <a:solidFill>
                  <a:srgbClr val="FF0000"/>
                </a:solidFill>
                <a:latin typeface="Times New Roman" panose="02020603050405020304" pitchFamily="18" charset="0"/>
                <a:cs typeface="Times New Roman" panose="02020603050405020304" pitchFamily="18" charset="0"/>
              </a:rPr>
              <a:t>Techniques not covered: </a:t>
            </a:r>
            <a:r>
              <a:rPr lang="en-US" sz="4000" dirty="0">
                <a:solidFill>
                  <a:srgbClr val="FF0000"/>
                </a:solidFill>
                <a:latin typeface="Times New Roman" panose="02020603050405020304" pitchFamily="18" charset="0"/>
                <a:cs typeface="Times New Roman" panose="02020603050405020304" pitchFamily="18" charset="0"/>
              </a:rPr>
              <a:t>Photoluminescence, Cathodoluminescence, optical profiling, SQUID, ICP-MS etc.   </a:t>
            </a:r>
          </a:p>
        </p:txBody>
      </p:sp>
    </p:spTree>
    <p:extLst>
      <p:ext uri="{BB962C8B-B14F-4D97-AF65-F5344CB8AC3E}">
        <p14:creationId xmlns:p14="http://schemas.microsoft.com/office/powerpoint/2010/main" val="4083009056"/>
      </p:ext>
    </p:extLst>
  </p:cSld>
  <p:clrMapOvr>
    <a:masterClrMapping/>
  </p:clrMapOvr>
  <mc:AlternateContent xmlns:mc="http://schemas.openxmlformats.org/markup-compatibility/2006" xmlns:p14="http://schemas.microsoft.com/office/powerpoint/2010/main">
    <mc:Choice Requires="p14">
      <p:transition spd="slow" p14:dur="2000" advTm="169584"/>
    </mc:Choice>
    <mc:Fallback xmlns="">
      <p:transition spd="slow" advTm="169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23FBA3BD-0BE9-6363-D23F-3DC77F262D83}"/>
              </a:ext>
            </a:extLst>
          </p:cNvPr>
          <p:cNvSpPr txBox="1">
            <a:spLocks noChangeArrowheads="1"/>
          </p:cNvSpPr>
          <p:nvPr/>
        </p:nvSpPr>
        <p:spPr bwMode="auto">
          <a:xfrm>
            <a:off x="16802" y="26468"/>
            <a:ext cx="22860000" cy="12184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200820" tIns="100410" rIns="200820" bIns="10041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dirty="0">
                <a:solidFill>
                  <a:srgbClr val="02069A"/>
                </a:solidFill>
                <a:latin typeface="Times New Roman" panose="02020603050405020304" pitchFamily="18" charset="0"/>
                <a:cs typeface="Times New Roman" panose="02020603050405020304" pitchFamily="18" charset="0"/>
              </a:rPr>
              <a:t>Things Must be Considered for Imaging Techniques</a:t>
            </a:r>
          </a:p>
        </p:txBody>
      </p:sp>
      <p:grpSp>
        <p:nvGrpSpPr>
          <p:cNvPr id="15" name="Group 14">
            <a:extLst>
              <a:ext uri="{FF2B5EF4-FFF2-40B4-BE49-F238E27FC236}">
                <a16:creationId xmlns:a16="http://schemas.microsoft.com/office/drawing/2014/main" id="{B61CE6DC-6F69-33C3-453F-ED5762E8FF40}"/>
              </a:ext>
            </a:extLst>
          </p:cNvPr>
          <p:cNvGrpSpPr/>
          <p:nvPr/>
        </p:nvGrpSpPr>
        <p:grpSpPr>
          <a:xfrm>
            <a:off x="11826618" y="5033244"/>
            <a:ext cx="8753498" cy="2154436"/>
            <a:chOff x="569950" y="1346008"/>
            <a:chExt cx="8753498" cy="2154436"/>
          </a:xfrm>
        </p:grpSpPr>
        <p:sp>
          <p:nvSpPr>
            <p:cNvPr id="3" name="TextBox 2">
              <a:extLst>
                <a:ext uri="{FF2B5EF4-FFF2-40B4-BE49-F238E27FC236}">
                  <a16:creationId xmlns:a16="http://schemas.microsoft.com/office/drawing/2014/main" id="{2EF0153D-C738-8D0A-BF55-4020331CE571}"/>
                </a:ext>
              </a:extLst>
            </p:cNvPr>
            <p:cNvSpPr txBox="1"/>
            <p:nvPr/>
          </p:nvSpPr>
          <p:spPr>
            <a:xfrm>
              <a:off x="573382" y="2177005"/>
              <a:ext cx="8750066" cy="1323439"/>
            </a:xfrm>
            <a:prstGeom prst="rect">
              <a:avLst/>
            </a:prstGeom>
            <a:noFill/>
          </p:spPr>
          <p:txBody>
            <a:bodyPr wrap="square" rtlCol="0">
              <a:spAutoFit/>
            </a:bodyPr>
            <a:lstStyle/>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2D or 3D</a:t>
              </a:r>
            </a:p>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Sampling volume</a:t>
              </a:r>
            </a:p>
          </p:txBody>
        </p:sp>
        <p:sp>
          <p:nvSpPr>
            <p:cNvPr id="9" name="TextBox 8">
              <a:extLst>
                <a:ext uri="{FF2B5EF4-FFF2-40B4-BE49-F238E27FC236}">
                  <a16:creationId xmlns:a16="http://schemas.microsoft.com/office/drawing/2014/main" id="{7DB3C366-37B4-4431-6D68-6DE18EDBEDDF}"/>
                </a:ext>
              </a:extLst>
            </p:cNvPr>
            <p:cNvSpPr txBox="1"/>
            <p:nvPr/>
          </p:nvSpPr>
          <p:spPr>
            <a:xfrm>
              <a:off x="569950" y="1346008"/>
              <a:ext cx="8750066" cy="830997"/>
            </a:xfrm>
            <a:prstGeom prst="rect">
              <a:avLst/>
            </a:prstGeom>
            <a:noFill/>
          </p:spPr>
          <p:txBody>
            <a:bodyPr wrap="square" rtlCol="0">
              <a:spAutoFit/>
            </a:bodyPr>
            <a:lstStyle/>
            <a:p>
              <a:pPr marL="685800" indent="-685800" algn="just">
                <a:buFont typeface="Wingdings" pitchFamily="2" charset="2"/>
                <a:buChar char="q"/>
              </a:pPr>
              <a:r>
                <a:rPr lang="en-US" sz="4800" b="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Dimension of information</a:t>
              </a:r>
            </a:p>
          </p:txBody>
        </p:sp>
      </p:grpSp>
      <p:grpSp>
        <p:nvGrpSpPr>
          <p:cNvPr id="16" name="Group 15">
            <a:extLst>
              <a:ext uri="{FF2B5EF4-FFF2-40B4-BE49-F238E27FC236}">
                <a16:creationId xmlns:a16="http://schemas.microsoft.com/office/drawing/2014/main" id="{7FEB4FB0-226A-D556-7621-D626D9875BF6}"/>
              </a:ext>
            </a:extLst>
          </p:cNvPr>
          <p:cNvGrpSpPr/>
          <p:nvPr/>
        </p:nvGrpSpPr>
        <p:grpSpPr>
          <a:xfrm>
            <a:off x="11826618" y="1784292"/>
            <a:ext cx="8753498" cy="2753196"/>
            <a:chOff x="573382" y="4102291"/>
            <a:chExt cx="8753498" cy="2753196"/>
          </a:xfrm>
        </p:grpSpPr>
        <p:sp>
          <p:nvSpPr>
            <p:cNvPr id="4" name="TextBox 3">
              <a:extLst>
                <a:ext uri="{FF2B5EF4-FFF2-40B4-BE49-F238E27FC236}">
                  <a16:creationId xmlns:a16="http://schemas.microsoft.com/office/drawing/2014/main" id="{7BB0BA11-FAB7-EABC-6662-44F99A007BF7}"/>
                </a:ext>
              </a:extLst>
            </p:cNvPr>
            <p:cNvSpPr txBox="1"/>
            <p:nvPr/>
          </p:nvSpPr>
          <p:spPr>
            <a:xfrm>
              <a:off x="576814" y="4916495"/>
              <a:ext cx="8750066" cy="1938992"/>
            </a:xfrm>
            <a:prstGeom prst="rect">
              <a:avLst/>
            </a:prstGeom>
            <a:noFill/>
          </p:spPr>
          <p:txBody>
            <a:bodyPr wrap="square" rtlCol="0">
              <a:spAutoFit/>
            </a:bodyPr>
            <a:lstStyle/>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Spatial resolution</a:t>
              </a:r>
            </a:p>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Time resolution</a:t>
              </a:r>
            </a:p>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Energy/wavelength resolution</a:t>
              </a:r>
            </a:p>
          </p:txBody>
        </p:sp>
        <p:sp>
          <p:nvSpPr>
            <p:cNvPr id="10" name="TextBox 9">
              <a:extLst>
                <a:ext uri="{FF2B5EF4-FFF2-40B4-BE49-F238E27FC236}">
                  <a16:creationId xmlns:a16="http://schemas.microsoft.com/office/drawing/2014/main" id="{272E11BC-4AF4-1320-760D-81B60B41A54D}"/>
                </a:ext>
              </a:extLst>
            </p:cNvPr>
            <p:cNvSpPr txBox="1"/>
            <p:nvPr/>
          </p:nvSpPr>
          <p:spPr>
            <a:xfrm>
              <a:off x="573382" y="4102291"/>
              <a:ext cx="8478766" cy="830997"/>
            </a:xfrm>
            <a:prstGeom prst="rect">
              <a:avLst/>
            </a:prstGeom>
            <a:noFill/>
          </p:spPr>
          <p:txBody>
            <a:bodyPr wrap="square" rtlCol="0">
              <a:spAutoFit/>
            </a:bodyPr>
            <a:lstStyle/>
            <a:p>
              <a:pPr marL="685800" indent="-685800" algn="just">
                <a:buFont typeface="Wingdings" pitchFamily="2" charset="2"/>
                <a:buChar char="q"/>
              </a:pPr>
              <a:r>
                <a:rPr lang="en-US" sz="4800" b="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Resolution</a:t>
              </a:r>
            </a:p>
          </p:txBody>
        </p:sp>
      </p:grpSp>
      <p:grpSp>
        <p:nvGrpSpPr>
          <p:cNvPr id="17" name="Group 16">
            <a:extLst>
              <a:ext uri="{FF2B5EF4-FFF2-40B4-BE49-F238E27FC236}">
                <a16:creationId xmlns:a16="http://schemas.microsoft.com/office/drawing/2014/main" id="{BE76C2B6-0BB7-4745-2640-69B10A9849C4}"/>
              </a:ext>
            </a:extLst>
          </p:cNvPr>
          <p:cNvGrpSpPr/>
          <p:nvPr/>
        </p:nvGrpSpPr>
        <p:grpSpPr>
          <a:xfrm>
            <a:off x="840838" y="8444521"/>
            <a:ext cx="8753498" cy="3424620"/>
            <a:chOff x="573382" y="7180463"/>
            <a:chExt cx="8753498" cy="3424620"/>
          </a:xfrm>
        </p:grpSpPr>
        <p:sp>
          <p:nvSpPr>
            <p:cNvPr id="11" name="TextBox 10">
              <a:extLst>
                <a:ext uri="{FF2B5EF4-FFF2-40B4-BE49-F238E27FC236}">
                  <a16:creationId xmlns:a16="http://schemas.microsoft.com/office/drawing/2014/main" id="{9AAD925E-34D4-9CD5-D3DC-5FA27C385018}"/>
                </a:ext>
              </a:extLst>
            </p:cNvPr>
            <p:cNvSpPr txBox="1"/>
            <p:nvPr/>
          </p:nvSpPr>
          <p:spPr>
            <a:xfrm>
              <a:off x="573382" y="8050538"/>
              <a:ext cx="8753498" cy="2554545"/>
            </a:xfrm>
            <a:prstGeom prst="rect">
              <a:avLst/>
            </a:prstGeom>
            <a:noFill/>
          </p:spPr>
          <p:txBody>
            <a:bodyPr wrap="square" rtlCol="0">
              <a:spAutoFit/>
            </a:bodyPr>
            <a:lstStyle/>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Vacuum, Gas, or Liquid</a:t>
              </a:r>
            </a:p>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Atmospheric pressure, or high pressure</a:t>
              </a:r>
            </a:p>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Cryo-, RT or High temperature</a:t>
              </a:r>
            </a:p>
            <a:p>
              <a:pPr marL="571500" indent="-571500" algn="just">
                <a:buFont typeface="Wingdings" pitchFamily="2" charset="2"/>
                <a:buChar char="Ø"/>
              </a:pPr>
              <a:r>
                <a:rPr lang="en-US" sz="4000" dirty="0">
                  <a:solidFill>
                    <a:schemeClr val="accent1">
                      <a:lumMod val="75000"/>
                    </a:schemeClr>
                  </a:solidFill>
                  <a:latin typeface="Times New Roman" panose="02020603050405020304" pitchFamily="18" charset="0"/>
                  <a:cs typeface="Times New Roman" panose="02020603050405020304" pitchFamily="18" charset="0"/>
                </a:rPr>
                <a:t>Static or Dynamic</a:t>
              </a:r>
            </a:p>
          </p:txBody>
        </p:sp>
        <p:sp>
          <p:nvSpPr>
            <p:cNvPr id="12" name="TextBox 11">
              <a:extLst>
                <a:ext uri="{FF2B5EF4-FFF2-40B4-BE49-F238E27FC236}">
                  <a16:creationId xmlns:a16="http://schemas.microsoft.com/office/drawing/2014/main" id="{9FE9A22D-5490-48BA-A511-F1B502BA529E}"/>
                </a:ext>
              </a:extLst>
            </p:cNvPr>
            <p:cNvSpPr txBox="1"/>
            <p:nvPr/>
          </p:nvSpPr>
          <p:spPr>
            <a:xfrm>
              <a:off x="573382" y="7180463"/>
              <a:ext cx="8753498" cy="830997"/>
            </a:xfrm>
            <a:prstGeom prst="rect">
              <a:avLst/>
            </a:prstGeom>
            <a:noFill/>
          </p:spPr>
          <p:txBody>
            <a:bodyPr wrap="square" rtlCol="0">
              <a:spAutoFit/>
            </a:bodyPr>
            <a:lstStyle/>
            <a:p>
              <a:pPr marL="685800" indent="-685800" algn="just">
                <a:buFont typeface="Wingdings" pitchFamily="2" charset="2"/>
                <a:buChar char="q"/>
              </a:pPr>
              <a:r>
                <a:rPr lang="en-US" sz="4800" b="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Operational conditions</a:t>
              </a:r>
            </a:p>
          </p:txBody>
        </p:sp>
      </p:grpSp>
      <p:grpSp>
        <p:nvGrpSpPr>
          <p:cNvPr id="18" name="Group 17">
            <a:extLst>
              <a:ext uri="{FF2B5EF4-FFF2-40B4-BE49-F238E27FC236}">
                <a16:creationId xmlns:a16="http://schemas.microsoft.com/office/drawing/2014/main" id="{FCF69011-ACB4-8D0E-94C3-388BF6B89E52}"/>
              </a:ext>
            </a:extLst>
          </p:cNvPr>
          <p:cNvGrpSpPr/>
          <p:nvPr/>
        </p:nvGrpSpPr>
        <p:grpSpPr>
          <a:xfrm>
            <a:off x="11826618" y="7603178"/>
            <a:ext cx="9806942" cy="2829539"/>
            <a:chOff x="570143" y="10177591"/>
            <a:chExt cx="9258301" cy="2829539"/>
          </a:xfrm>
        </p:grpSpPr>
        <p:sp>
          <p:nvSpPr>
            <p:cNvPr id="5" name="TextBox 4">
              <a:extLst>
                <a:ext uri="{FF2B5EF4-FFF2-40B4-BE49-F238E27FC236}">
                  <a16:creationId xmlns:a16="http://schemas.microsoft.com/office/drawing/2014/main" id="{D8D5E195-43B0-A3E8-9608-7A29BF254137}"/>
                </a:ext>
              </a:extLst>
            </p:cNvPr>
            <p:cNvSpPr txBox="1"/>
            <p:nvPr/>
          </p:nvSpPr>
          <p:spPr>
            <a:xfrm>
              <a:off x="570143" y="11068138"/>
              <a:ext cx="9258301" cy="1938992"/>
            </a:xfrm>
            <a:prstGeom prst="rect">
              <a:avLst/>
            </a:prstGeom>
            <a:noFill/>
          </p:spPr>
          <p:txBody>
            <a:bodyPr wrap="square" rtlCol="0">
              <a:spAutoFit/>
            </a:bodyPr>
            <a:lstStyle/>
            <a:p>
              <a:pPr marL="571500" indent="-571500" algn="just">
                <a:buFont typeface="Wingdings" pitchFamily="2" charset="2"/>
                <a:buChar char="Ø"/>
              </a:pPr>
              <a:r>
                <a:rPr lang="en-US" sz="4000" b="1" dirty="0">
                  <a:solidFill>
                    <a:srgbClr val="FF00FF"/>
                  </a:solidFill>
                  <a:latin typeface="Times New Roman" panose="02020603050405020304" pitchFamily="18" charset="0"/>
                  <a:cs typeface="Times New Roman" panose="02020603050405020304" pitchFamily="18" charset="0"/>
                </a:rPr>
                <a:t>Destructive or Non-destructive</a:t>
              </a:r>
            </a:p>
            <a:p>
              <a:pPr marL="571500" indent="-571500" algn="just">
                <a:buFont typeface="Wingdings" pitchFamily="2" charset="2"/>
                <a:buChar char="Ø"/>
              </a:pPr>
              <a:r>
                <a:rPr lang="en-US" sz="4000" b="1" dirty="0">
                  <a:solidFill>
                    <a:srgbClr val="FF00FF"/>
                  </a:solidFill>
                  <a:latin typeface="Times New Roman" panose="02020603050405020304" pitchFamily="18" charset="0"/>
                  <a:cs typeface="Times New Roman" panose="02020603050405020304" pitchFamily="18" charset="0"/>
                </a:rPr>
                <a:t>Accessibility: Easy or difficult to access</a:t>
              </a:r>
            </a:p>
            <a:p>
              <a:pPr marL="571500" indent="-571500" algn="just">
                <a:buFont typeface="Wingdings" pitchFamily="2" charset="2"/>
                <a:buChar char="Ø"/>
              </a:pPr>
              <a:r>
                <a:rPr lang="en-US" sz="4000" b="1" dirty="0">
                  <a:solidFill>
                    <a:srgbClr val="FF0000"/>
                  </a:solidFill>
                  <a:latin typeface="Times New Roman" panose="02020603050405020304" pitchFamily="18" charset="0"/>
                  <a:cs typeface="Times New Roman" panose="02020603050405020304" pitchFamily="18" charset="0"/>
                </a:rPr>
                <a:t>Advantages &amp; Limitations</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56B6596-C7A7-634E-73E5-AA005AA0C619}"/>
                </a:ext>
              </a:extLst>
            </p:cNvPr>
            <p:cNvSpPr txBox="1"/>
            <p:nvPr/>
          </p:nvSpPr>
          <p:spPr>
            <a:xfrm>
              <a:off x="570143" y="10177591"/>
              <a:ext cx="8750066" cy="830997"/>
            </a:xfrm>
            <a:prstGeom prst="rect">
              <a:avLst/>
            </a:prstGeom>
            <a:noFill/>
          </p:spPr>
          <p:txBody>
            <a:bodyPr wrap="square" rtlCol="0">
              <a:spAutoFit/>
            </a:bodyPr>
            <a:lstStyle/>
            <a:p>
              <a:pPr marL="685800" indent="-685800" algn="just">
                <a:buFont typeface="Wingdings" pitchFamily="2" charset="2"/>
                <a:buChar char="q"/>
              </a:pPr>
              <a:r>
                <a:rPr lang="en-US" sz="4800" b="1" dirty="0">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Performance</a:t>
              </a:r>
            </a:p>
          </p:txBody>
        </p:sp>
      </p:grpSp>
      <p:grpSp>
        <p:nvGrpSpPr>
          <p:cNvPr id="24" name="Group 23">
            <a:extLst>
              <a:ext uri="{FF2B5EF4-FFF2-40B4-BE49-F238E27FC236}">
                <a16:creationId xmlns:a16="http://schemas.microsoft.com/office/drawing/2014/main" id="{61242FD3-4EE5-A5C7-BD9E-1C37C380187D}"/>
              </a:ext>
            </a:extLst>
          </p:cNvPr>
          <p:cNvGrpSpPr/>
          <p:nvPr/>
        </p:nvGrpSpPr>
        <p:grpSpPr>
          <a:xfrm>
            <a:off x="840838" y="1670370"/>
            <a:ext cx="11069222" cy="6478049"/>
            <a:chOff x="10767058" y="1571523"/>
            <a:chExt cx="10902340" cy="6478049"/>
          </a:xfrm>
        </p:grpSpPr>
        <p:sp>
          <p:nvSpPr>
            <p:cNvPr id="19" name="TextBox 18">
              <a:extLst>
                <a:ext uri="{FF2B5EF4-FFF2-40B4-BE49-F238E27FC236}">
                  <a16:creationId xmlns:a16="http://schemas.microsoft.com/office/drawing/2014/main" id="{8670897D-B10B-AB68-FB59-61B39AE99150}"/>
                </a:ext>
              </a:extLst>
            </p:cNvPr>
            <p:cNvSpPr txBox="1"/>
            <p:nvPr/>
          </p:nvSpPr>
          <p:spPr>
            <a:xfrm>
              <a:off x="10767059" y="1571523"/>
              <a:ext cx="10902339" cy="830997"/>
            </a:xfrm>
            <a:prstGeom prst="rect">
              <a:avLst/>
            </a:prstGeom>
            <a:noFill/>
          </p:spPr>
          <p:txBody>
            <a:bodyPr wrap="square" rtlCol="0">
              <a:spAutoFit/>
            </a:bodyPr>
            <a:lstStyle/>
            <a:p>
              <a:pPr marL="571500" indent="-571500" algn="just">
                <a:buFont typeface="Wingdings" panose="05000000000000000000" pitchFamily="2" charset="2"/>
                <a:buChar char="q"/>
              </a:pPr>
              <a:r>
                <a:rPr lang="en-US" sz="4800" b="1" dirty="0">
                  <a:solidFill>
                    <a:srgbClr val="0070C0"/>
                  </a:solidFill>
                  <a:highlight>
                    <a:srgbClr val="FFFF00"/>
                  </a:highlight>
                  <a:latin typeface="Times New Roman" panose="02020603050405020304" pitchFamily="18" charset="0"/>
                  <a:cs typeface="Times New Roman" panose="02020603050405020304" pitchFamily="18" charset="0"/>
                </a:rPr>
                <a:t>Different “Imaging Techniques</a:t>
              </a:r>
              <a:r>
                <a:rPr lang="en-US" sz="4800" b="1" dirty="0">
                  <a:solidFill>
                    <a:srgbClr val="0070C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C6BDEDA3-9BD5-6E69-C50D-1FFDE460AFE5}"/>
                </a:ext>
              </a:extLst>
            </p:cNvPr>
            <p:cNvSpPr txBox="1"/>
            <p:nvPr/>
          </p:nvSpPr>
          <p:spPr>
            <a:xfrm>
              <a:off x="10767058" y="2417261"/>
              <a:ext cx="9799086" cy="5632311"/>
            </a:xfrm>
            <a:prstGeom prst="rect">
              <a:avLst/>
            </a:prstGeom>
            <a:noFill/>
          </p:spPr>
          <p:txBody>
            <a:bodyPr wrap="square">
              <a:spAutoFit/>
            </a:bodyPr>
            <a:lstStyle/>
            <a:p>
              <a:pPr marL="571500" indent="-571500" algn="just">
                <a:buFont typeface="Wingdings" pitchFamily="2" charset="2"/>
                <a:buChar char="Ø"/>
              </a:pPr>
              <a:r>
                <a:rPr lang="en-US" sz="4000" b="1" i="1" dirty="0">
                  <a:solidFill>
                    <a:srgbClr val="0070C0"/>
                  </a:solidFill>
                  <a:latin typeface="Times New Roman" panose="02020603050405020304" pitchFamily="18" charset="0"/>
                  <a:cs typeface="Times New Roman" panose="02020603050405020304" pitchFamily="18" charset="0"/>
                </a:rPr>
                <a:t>Structural imaging</a:t>
              </a:r>
              <a:r>
                <a:rPr lang="en-US" sz="4000" dirty="0">
                  <a:solidFill>
                    <a:srgbClr val="0070C0"/>
                  </a:solidFill>
                  <a:latin typeface="Times New Roman" panose="02020603050405020304" pitchFamily="18" charset="0"/>
                  <a:cs typeface="Times New Roman" panose="02020603050405020304" pitchFamily="18" charset="0"/>
                </a:rPr>
                <a:t>: Morphology, dimension, --- “Real imaging” or “Direct” imaging</a:t>
              </a:r>
            </a:p>
            <a:p>
              <a:pPr marL="571500" indent="-571500" algn="just">
                <a:buFont typeface="Wingdings" pitchFamily="2" charset="2"/>
                <a:buChar char="Ø"/>
              </a:pPr>
              <a:r>
                <a:rPr lang="en-US" sz="4000" b="1" i="1" dirty="0">
                  <a:solidFill>
                    <a:srgbClr val="0070C0"/>
                  </a:solidFill>
                  <a:latin typeface="Times New Roman" panose="02020603050405020304" pitchFamily="18" charset="0"/>
                  <a:cs typeface="Times New Roman" panose="02020603050405020304" pitchFamily="18" charset="0"/>
                </a:rPr>
                <a:t>Chemical imaging</a:t>
              </a:r>
              <a:r>
                <a:rPr lang="en-US" sz="4000" dirty="0">
                  <a:solidFill>
                    <a:srgbClr val="0070C0"/>
                  </a:solidFill>
                  <a:latin typeface="Times New Roman" panose="02020603050405020304" pitchFamily="18" charset="0"/>
                  <a:cs typeface="Times New Roman" panose="02020603050405020304" pitchFamily="18" charset="0"/>
                </a:rPr>
                <a:t>: Composition, electronic structure, bonding etc.,  --- “Black-box” imaging</a:t>
              </a:r>
            </a:p>
            <a:p>
              <a:pPr marL="571500" indent="-571500" algn="just">
                <a:buFont typeface="Wingdings" pitchFamily="2" charset="2"/>
                <a:buChar char="Ø"/>
              </a:pPr>
              <a:r>
                <a:rPr lang="en-US" sz="4000" b="1" i="1" dirty="0">
                  <a:solidFill>
                    <a:srgbClr val="0070C0"/>
                  </a:solidFill>
                  <a:latin typeface="Times New Roman" panose="02020603050405020304" pitchFamily="18" charset="0"/>
                  <a:cs typeface="Times New Roman" panose="02020603050405020304" pitchFamily="18" charset="0"/>
                </a:rPr>
                <a:t>Diffraction imaging</a:t>
              </a:r>
              <a:r>
                <a:rPr lang="en-US" sz="4000" dirty="0">
                  <a:solidFill>
                    <a:srgbClr val="0070C0"/>
                  </a:solidFill>
                  <a:latin typeface="Times New Roman" panose="02020603050405020304" pitchFamily="18" charset="0"/>
                  <a:cs typeface="Times New Roman" panose="02020603050405020304" pitchFamily="18" charset="0"/>
                </a:rPr>
                <a:t>: Crystallinity, phase distribution, etc., --- “Black-box” imaging --</a:t>
              </a:r>
              <a:r>
                <a:rPr lang="en-US" sz="4000" dirty="0">
                  <a:solidFill>
                    <a:srgbClr val="FF00FF"/>
                  </a:solidFill>
                  <a:latin typeface="Times New Roman" panose="02020603050405020304" pitchFamily="18" charset="0"/>
                  <a:cs typeface="Times New Roman" panose="02020603050405020304" pitchFamily="18" charset="0"/>
                </a:rPr>
                <a:t>ptychography</a:t>
              </a:r>
            </a:p>
          </p:txBody>
        </p:sp>
      </p:grpSp>
      <p:sp>
        <p:nvSpPr>
          <p:cNvPr id="26" name="TextBox 25">
            <a:extLst>
              <a:ext uri="{FF2B5EF4-FFF2-40B4-BE49-F238E27FC236}">
                <a16:creationId xmlns:a16="http://schemas.microsoft.com/office/drawing/2014/main" id="{C6A6E7A1-2B75-01C9-7DC9-3B5836A15871}"/>
              </a:ext>
            </a:extLst>
          </p:cNvPr>
          <p:cNvSpPr txBox="1"/>
          <p:nvPr/>
        </p:nvSpPr>
        <p:spPr>
          <a:xfrm>
            <a:off x="11826618" y="10895754"/>
            <a:ext cx="10068689" cy="1569660"/>
          </a:xfrm>
          <a:prstGeom prst="rect">
            <a:avLst/>
          </a:prstGeom>
          <a:noFill/>
        </p:spPr>
        <p:txBody>
          <a:bodyPr wrap="square">
            <a:spAutoFit/>
          </a:bodyPr>
          <a:lstStyle/>
          <a:p>
            <a:pPr marL="685800" indent="-685800">
              <a:buFont typeface="Wingdings" panose="05000000000000000000" pitchFamily="2" charset="2"/>
              <a:buChar char="q"/>
            </a:pPr>
            <a:r>
              <a:rPr lang="en-US" sz="4800" b="1" dirty="0">
                <a:solidFill>
                  <a:srgbClr val="0070C0"/>
                </a:solidFill>
                <a:latin typeface="Times New Roman" panose="02020603050405020304" pitchFamily="18" charset="0"/>
                <a:cs typeface="Times New Roman" panose="02020603050405020304" pitchFamily="18" charset="0"/>
              </a:rPr>
              <a:t>Is “</a:t>
            </a:r>
            <a:r>
              <a:rPr lang="en-US" sz="4800" b="1" dirty="0">
                <a:solidFill>
                  <a:srgbClr val="FF00FF"/>
                </a:solidFill>
                <a:highlight>
                  <a:srgbClr val="FFFF00"/>
                </a:highlight>
                <a:latin typeface="Times New Roman" panose="02020603050405020304" pitchFamily="18" charset="0"/>
                <a:cs typeface="Times New Roman" panose="02020603050405020304" pitchFamily="18" charset="0"/>
              </a:rPr>
              <a:t>To see is to believe</a:t>
            </a:r>
            <a:r>
              <a:rPr lang="en-US" sz="4800" b="1" dirty="0">
                <a:solidFill>
                  <a:srgbClr val="0070C0"/>
                </a:solidFill>
                <a:latin typeface="Times New Roman" panose="02020603050405020304" pitchFamily="18" charset="0"/>
                <a:cs typeface="Times New Roman" panose="02020603050405020304" pitchFamily="18" charset="0"/>
              </a:rPr>
              <a:t>” always correct?</a:t>
            </a:r>
            <a:r>
              <a:rPr lang="en-US" sz="4400" b="1" dirty="0">
                <a:solidFill>
                  <a:srgbClr val="0070C0"/>
                </a:solidFill>
                <a:latin typeface="Times New Roman" panose="02020603050405020304" pitchFamily="18" charset="0"/>
                <a:cs typeface="Times New Roman" panose="02020603050405020304" pitchFamily="18" charset="0"/>
              </a:rPr>
              <a:t>---Image analysis /processing</a:t>
            </a:r>
          </a:p>
        </p:txBody>
      </p:sp>
    </p:spTree>
    <p:custDataLst>
      <p:tags r:id="rId1"/>
    </p:custDataLst>
    <p:extLst>
      <p:ext uri="{BB962C8B-B14F-4D97-AF65-F5344CB8AC3E}">
        <p14:creationId xmlns:p14="http://schemas.microsoft.com/office/powerpoint/2010/main" val="1706549432"/>
      </p:ext>
    </p:extLst>
  </p:cSld>
  <p:clrMapOvr>
    <a:masterClrMapping/>
  </p:clrMapOvr>
  <mc:AlternateContent xmlns:mc="http://schemas.openxmlformats.org/markup-compatibility/2006" xmlns:p14="http://schemas.microsoft.com/office/powerpoint/2010/main">
    <mc:Choice Requires="p14">
      <p:transition spd="slow" p14:dur="2000" advTm="48402"/>
    </mc:Choice>
    <mc:Fallback xmlns="">
      <p:transition spd="slow" advTm="484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A6CC17-876A-B94B-C0BC-28A9B0180EF5}"/>
              </a:ext>
            </a:extLst>
          </p:cNvPr>
          <p:cNvPicPr>
            <a:picLocks noChangeAspect="1"/>
          </p:cNvPicPr>
          <p:nvPr/>
        </p:nvPicPr>
        <p:blipFill>
          <a:blip r:embed="rId2"/>
          <a:srcRect b="16304"/>
          <a:stretch>
            <a:fillRect/>
          </a:stretch>
        </p:blipFill>
        <p:spPr>
          <a:xfrm>
            <a:off x="179405" y="200523"/>
            <a:ext cx="22501190" cy="9264754"/>
          </a:xfrm>
          <a:prstGeom prst="rect">
            <a:avLst/>
          </a:prstGeom>
        </p:spPr>
      </p:pic>
      <p:sp>
        <p:nvSpPr>
          <p:cNvPr id="6" name="TextBox 5">
            <a:extLst>
              <a:ext uri="{FF2B5EF4-FFF2-40B4-BE49-F238E27FC236}">
                <a16:creationId xmlns:a16="http://schemas.microsoft.com/office/drawing/2014/main" id="{4AB139EE-0136-C02E-2EC2-BE70721606DF}"/>
              </a:ext>
            </a:extLst>
          </p:cNvPr>
          <p:cNvSpPr txBox="1"/>
          <p:nvPr/>
        </p:nvSpPr>
        <p:spPr>
          <a:xfrm>
            <a:off x="6438900" y="9486500"/>
            <a:ext cx="9982200" cy="769441"/>
          </a:xfrm>
          <a:prstGeom prst="rect">
            <a:avLst/>
          </a:prstGeom>
          <a:noFill/>
        </p:spPr>
        <p:txBody>
          <a:bodyPr wrap="square">
            <a:spAutoFit/>
          </a:bodyPr>
          <a:lstStyle/>
          <a:p>
            <a:pPr algn="ctr"/>
            <a:r>
              <a:rPr lang="en-US" sz="4400" b="1" dirty="0">
                <a:solidFill>
                  <a:schemeClr val="tx2"/>
                </a:solidFill>
                <a:highlight>
                  <a:srgbClr val="FFFF00"/>
                </a:highlight>
                <a:latin typeface="Times New Roman" panose="02020603050405020304" pitchFamily="18" charset="0"/>
                <a:cs typeface="Times New Roman" panose="02020603050405020304" pitchFamily="18" charset="0"/>
              </a:rPr>
              <a:t>Screen copy from Vsevolod Ivanov’s talk</a:t>
            </a:r>
            <a:endParaRPr lang="en-US" dirty="0">
              <a:highlight>
                <a:srgbClr val="FFFF00"/>
              </a:highlight>
            </a:endParaRPr>
          </a:p>
        </p:txBody>
      </p:sp>
      <p:sp>
        <p:nvSpPr>
          <p:cNvPr id="2" name="TextBox 1">
            <a:extLst>
              <a:ext uri="{FF2B5EF4-FFF2-40B4-BE49-F238E27FC236}">
                <a16:creationId xmlns:a16="http://schemas.microsoft.com/office/drawing/2014/main" id="{BD47DE05-231F-64AB-3C8C-FF81BD500E48}"/>
              </a:ext>
            </a:extLst>
          </p:cNvPr>
          <p:cNvSpPr txBox="1"/>
          <p:nvPr/>
        </p:nvSpPr>
        <p:spPr>
          <a:xfrm>
            <a:off x="3234690" y="12392162"/>
            <a:ext cx="14653260" cy="923330"/>
          </a:xfrm>
          <a:prstGeom prst="rect">
            <a:avLst/>
          </a:prstGeom>
          <a:noFill/>
        </p:spPr>
        <p:txBody>
          <a:bodyPr wrap="square">
            <a:spAutoFit/>
          </a:bodyPr>
          <a:lstStyle/>
          <a:p>
            <a:pPr algn="ctr"/>
            <a:r>
              <a:rPr lang="en-US" sz="5400" b="1" dirty="0">
                <a:solidFill>
                  <a:srgbClr val="FF00FF"/>
                </a:solidFill>
                <a:highlight>
                  <a:srgbClr val="FFFF00"/>
                </a:highlight>
                <a:latin typeface="Times New Roman" panose="02020603050405020304" pitchFamily="18" charset="0"/>
                <a:cs typeface="Times New Roman" panose="02020603050405020304" pitchFamily="18" charset="0"/>
              </a:rPr>
              <a:t>Mineral selections:  </a:t>
            </a:r>
            <a:r>
              <a:rPr lang="en-US" sz="5400" dirty="0">
                <a:solidFill>
                  <a:srgbClr val="FF00FF"/>
                </a:solidFill>
                <a:highlight>
                  <a:srgbClr val="FFFF00"/>
                </a:highlight>
                <a:latin typeface="Times New Roman" panose="02020603050405020304" pitchFamily="18" charset="0"/>
                <a:cs typeface="Times New Roman" panose="02020603050405020304" pitchFamily="18" charset="0"/>
              </a:rPr>
              <a:t>“color-center” vs “tracks” </a:t>
            </a:r>
            <a:endParaRPr lang="en-US" sz="5400" dirty="0">
              <a:solidFill>
                <a:srgbClr val="FF00FF"/>
              </a:solidFill>
              <a:highlight>
                <a:srgbClr val="FFFF00"/>
              </a:highlight>
            </a:endParaRPr>
          </a:p>
        </p:txBody>
      </p:sp>
      <p:sp>
        <p:nvSpPr>
          <p:cNvPr id="4" name="Rectangle 3">
            <a:extLst>
              <a:ext uri="{FF2B5EF4-FFF2-40B4-BE49-F238E27FC236}">
                <a16:creationId xmlns:a16="http://schemas.microsoft.com/office/drawing/2014/main" id="{436D408C-4B5B-8AA3-1C04-F791AFB6ACFD}"/>
              </a:ext>
            </a:extLst>
          </p:cNvPr>
          <p:cNvSpPr/>
          <p:nvPr/>
        </p:nvSpPr>
        <p:spPr>
          <a:xfrm>
            <a:off x="17276599" y="6938280"/>
            <a:ext cx="5352715" cy="26898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8D1603-88A7-206E-3A20-7D2A939F4766}"/>
              </a:ext>
            </a:extLst>
          </p:cNvPr>
          <p:cNvSpPr txBox="1"/>
          <p:nvPr/>
        </p:nvSpPr>
        <p:spPr>
          <a:xfrm>
            <a:off x="16844345" y="6938280"/>
            <a:ext cx="6015655" cy="2862322"/>
          </a:xfrm>
          <a:prstGeom prst="rect">
            <a:avLst/>
          </a:prstGeom>
          <a:noFill/>
          <a:ln>
            <a:solidFill>
              <a:schemeClr val="bg1"/>
            </a:solidFill>
          </a:ln>
        </p:spPr>
        <p:txBody>
          <a:bodyPr wrap="square" rtlCol="0">
            <a:spAutoFit/>
          </a:bodyPr>
          <a:lstStyle/>
          <a:p>
            <a:pPr algn="ctr"/>
            <a:r>
              <a:rPr lang="en-US" sz="3600" i="0" dirty="0">
                <a:solidFill>
                  <a:srgbClr val="305DD1"/>
                </a:solidFill>
                <a:highlight>
                  <a:srgbClr val="FFFF00"/>
                </a:highlight>
                <a:latin typeface="Times New Roman" panose="02020603050405020304" pitchFamily="18" charset="0"/>
                <a:cs typeface="Times New Roman" panose="02020603050405020304" pitchFamily="18" charset="0"/>
              </a:rPr>
              <a:t>Modified from” Robert J. Bodnar</a:t>
            </a:r>
          </a:p>
          <a:p>
            <a:pPr algn="ctr"/>
            <a:r>
              <a:rPr lang="en-US" sz="3600" i="0" dirty="0">
                <a:solidFill>
                  <a:srgbClr val="305DD1"/>
                </a:solidFill>
                <a:highlight>
                  <a:srgbClr val="FFFF00"/>
                </a:highlight>
                <a:latin typeface="Times New Roman" panose="02020603050405020304" pitchFamily="18" charset="0"/>
                <a:cs typeface="Times New Roman" panose="02020603050405020304" pitchFamily="18" charset="0"/>
              </a:rPr>
              <a:t>Dept. of Geosciences</a:t>
            </a:r>
          </a:p>
          <a:p>
            <a:pPr algn="ctr"/>
            <a:r>
              <a:rPr lang="en-US" sz="3600" i="0" dirty="0">
                <a:solidFill>
                  <a:srgbClr val="305DD1"/>
                </a:solidFill>
                <a:highlight>
                  <a:srgbClr val="FFFF00"/>
                </a:highlight>
                <a:latin typeface="Times New Roman" panose="02020603050405020304" pitchFamily="18" charset="0"/>
                <a:cs typeface="Times New Roman" panose="02020603050405020304" pitchFamily="18" charset="0"/>
              </a:rPr>
              <a:t>Virginia Tech</a:t>
            </a:r>
          </a:p>
          <a:p>
            <a:pPr algn="ctr"/>
            <a:r>
              <a:rPr lang="en-US" sz="3600" i="0" dirty="0">
                <a:solidFill>
                  <a:srgbClr val="305DD1"/>
                </a:solidFill>
                <a:highlight>
                  <a:srgbClr val="FFFF00"/>
                </a:highlight>
                <a:latin typeface="Times New Roman" panose="02020603050405020304" pitchFamily="18" charset="0"/>
                <a:cs typeface="Times New Roman" panose="02020603050405020304" pitchFamily="18" charset="0"/>
              </a:rPr>
              <a:t>Blacksburg, VA 24061</a:t>
            </a:r>
          </a:p>
        </p:txBody>
      </p:sp>
      <p:sp>
        <p:nvSpPr>
          <p:cNvPr id="3" name="TextBox 2">
            <a:extLst>
              <a:ext uri="{FF2B5EF4-FFF2-40B4-BE49-F238E27FC236}">
                <a16:creationId xmlns:a16="http://schemas.microsoft.com/office/drawing/2014/main" id="{7B56F33C-30B4-FE42-04B5-0E638ACA7C3E}"/>
              </a:ext>
            </a:extLst>
          </p:cNvPr>
          <p:cNvSpPr txBox="1"/>
          <p:nvPr/>
        </p:nvSpPr>
        <p:spPr>
          <a:xfrm>
            <a:off x="354330" y="10294744"/>
            <a:ext cx="22151340" cy="1754326"/>
          </a:xfrm>
          <a:prstGeom prst="rect">
            <a:avLst/>
          </a:prstGeom>
          <a:noFill/>
        </p:spPr>
        <p:txBody>
          <a:bodyPr wrap="square">
            <a:spAutoFit/>
          </a:bodyPr>
          <a:lstStyle/>
          <a:p>
            <a:pPr marL="857250" indent="-857250" algn="just">
              <a:buFont typeface="Wingdings" panose="05000000000000000000" pitchFamily="2" charset="2"/>
              <a:buChar char="Ø"/>
            </a:pPr>
            <a:r>
              <a:rPr lang="en-US" sz="5400" b="1" dirty="0">
                <a:solidFill>
                  <a:srgbClr val="FF00FF"/>
                </a:solidFill>
                <a:highlight>
                  <a:srgbClr val="FFFF00"/>
                </a:highlight>
                <a:latin typeface="Times New Roman" panose="02020603050405020304" pitchFamily="18" charset="0"/>
                <a:cs typeface="Times New Roman" panose="02020603050405020304" pitchFamily="18" charset="0"/>
              </a:rPr>
              <a:t>If you choose to use color-center imaging techniques, you can easily rule out Quartz in the candidate list </a:t>
            </a:r>
            <a:endParaRPr lang="en-US" sz="5400" dirty="0">
              <a:solidFill>
                <a:srgbClr val="FF00FF"/>
              </a:solidFill>
              <a:highlight>
                <a:srgbClr val="FFFF00"/>
              </a:highlight>
            </a:endParaRPr>
          </a:p>
        </p:txBody>
      </p:sp>
    </p:spTree>
    <p:extLst>
      <p:ext uri="{BB962C8B-B14F-4D97-AF65-F5344CB8AC3E}">
        <p14:creationId xmlns:p14="http://schemas.microsoft.com/office/powerpoint/2010/main" val="11314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3202A-E049-8ADC-ED79-E872FC910BE6}"/>
              </a:ext>
            </a:extLst>
          </p:cNvPr>
          <p:cNvSpPr txBox="1"/>
          <p:nvPr/>
        </p:nvSpPr>
        <p:spPr>
          <a:xfrm>
            <a:off x="0" y="0"/>
            <a:ext cx="22860000" cy="1661993"/>
          </a:xfrm>
          <a:prstGeom prst="rect">
            <a:avLst/>
          </a:prstGeom>
          <a:noFill/>
        </p:spPr>
        <p:txBody>
          <a:bodyPr wrap="square">
            <a:spAutoFit/>
          </a:bodyPr>
          <a:lstStyle/>
          <a:p>
            <a:pPr algn="ctr"/>
            <a:r>
              <a:rPr lang="en-US" sz="6600" b="1" i="0" dirty="0">
                <a:solidFill>
                  <a:srgbClr val="002060"/>
                </a:solidFill>
                <a:effectLst/>
                <a:latin typeface="Times New Roman" panose="02020603050405020304" pitchFamily="18" charset="0"/>
                <a:cs typeface="Times New Roman" panose="02020603050405020304" pitchFamily="18" charset="0"/>
              </a:rPr>
              <a:t>Learning from Biological Science</a:t>
            </a:r>
          </a:p>
          <a:p>
            <a:pPr algn="ctr"/>
            <a:r>
              <a:rPr lang="en-US" sz="3600" b="1" dirty="0">
                <a:solidFill>
                  <a:srgbClr val="002060"/>
                </a:solidFill>
                <a:latin typeface="Times New Roman" panose="02020603050405020304" pitchFamily="18" charset="0"/>
                <a:cs typeface="Times New Roman" panose="02020603050405020304" pitchFamily="18" charset="0"/>
              </a:rPr>
              <a:t>---Correlated light and electron microscopy (</a:t>
            </a:r>
            <a:r>
              <a:rPr lang="en-US" sz="3600" b="1" dirty="0">
                <a:solidFill>
                  <a:srgbClr val="FF00FF"/>
                </a:solidFill>
                <a:latin typeface="Times New Roman" panose="02020603050405020304" pitchFamily="18" charset="0"/>
                <a:cs typeface="Times New Roman" panose="02020603050405020304" pitchFamily="18" charset="0"/>
              </a:rPr>
              <a:t>CLEM</a:t>
            </a:r>
            <a:r>
              <a:rPr lang="en-US" sz="3600" b="1" dirty="0">
                <a:solidFill>
                  <a:srgbClr val="002060"/>
                </a:solidFill>
                <a:latin typeface="Times New Roman" panose="02020603050405020304" pitchFamily="18" charset="0"/>
                <a:cs typeface="Times New Roman" panose="02020603050405020304" pitchFamily="18" charset="0"/>
              </a:rPr>
              <a:t>)</a:t>
            </a:r>
            <a:endParaRPr lang="en-US" sz="3600" b="1" i="0" dirty="0">
              <a:solidFill>
                <a:srgbClr val="00206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7E9002-D67B-E306-F61A-F732B8D88B5C}"/>
              </a:ext>
            </a:extLst>
          </p:cNvPr>
          <p:cNvSpPr txBox="1"/>
          <p:nvPr/>
        </p:nvSpPr>
        <p:spPr>
          <a:xfrm>
            <a:off x="463532" y="12924772"/>
            <a:ext cx="21932935" cy="523220"/>
          </a:xfrm>
          <a:prstGeom prst="rect">
            <a:avLst/>
          </a:prstGeom>
          <a:noFill/>
        </p:spPr>
        <p:txBody>
          <a:bodyPr wrap="square">
            <a:spAutoFit/>
          </a:bodyPr>
          <a:lstStyle/>
          <a:p>
            <a:r>
              <a:rPr lang="en-US" sz="2800" b="0" i="0" dirty="0">
                <a:solidFill>
                  <a:srgbClr val="222222"/>
                </a:solidFill>
                <a:effectLst/>
                <a:latin typeface="Times New Roman" panose="02020603050405020304" pitchFamily="18" charset="0"/>
                <a:cs typeface="Times New Roman" panose="02020603050405020304" pitchFamily="18" charset="0"/>
              </a:rPr>
              <a:t>de Boer, P., Hoogenboom, J. &amp; </a:t>
            </a:r>
            <a:r>
              <a:rPr lang="en-US" sz="2800" b="0" i="0" dirty="0" err="1">
                <a:solidFill>
                  <a:srgbClr val="222222"/>
                </a:solidFill>
                <a:effectLst/>
                <a:latin typeface="Times New Roman" panose="02020603050405020304" pitchFamily="18" charset="0"/>
                <a:cs typeface="Times New Roman" panose="02020603050405020304" pitchFamily="18" charset="0"/>
              </a:rPr>
              <a:t>Giepmans</a:t>
            </a:r>
            <a:r>
              <a:rPr lang="en-US" sz="2800" b="0" i="0" dirty="0">
                <a:solidFill>
                  <a:srgbClr val="222222"/>
                </a:solidFill>
                <a:effectLst/>
                <a:latin typeface="Times New Roman" panose="02020603050405020304" pitchFamily="18" charset="0"/>
                <a:cs typeface="Times New Roman" panose="02020603050405020304" pitchFamily="18" charset="0"/>
              </a:rPr>
              <a:t>, B. Correlated light and electron microscopy: ultrastructure lights up!. </a:t>
            </a:r>
            <a:r>
              <a:rPr lang="en-US" sz="2800" b="0" i="1" dirty="0">
                <a:solidFill>
                  <a:srgbClr val="222222"/>
                </a:solidFill>
                <a:effectLst/>
                <a:latin typeface="Times New Roman" panose="02020603050405020304" pitchFamily="18" charset="0"/>
                <a:cs typeface="Times New Roman" panose="02020603050405020304" pitchFamily="18" charset="0"/>
              </a:rPr>
              <a:t>Nat Methods</a:t>
            </a:r>
            <a:r>
              <a:rPr lang="en-US" sz="2800" b="0" i="0" dirty="0">
                <a:solidFill>
                  <a:srgbClr val="222222"/>
                </a:solidFill>
                <a:effectLst/>
                <a:latin typeface="Times New Roman" panose="02020603050405020304" pitchFamily="18" charset="0"/>
                <a:cs typeface="Times New Roman" panose="02020603050405020304" pitchFamily="18" charset="0"/>
              </a:rPr>
              <a:t> </a:t>
            </a:r>
            <a:r>
              <a:rPr lang="en-US" sz="2800" b="1" i="0" dirty="0">
                <a:solidFill>
                  <a:srgbClr val="222222"/>
                </a:solidFill>
                <a:effectLst/>
                <a:latin typeface="Times New Roman" panose="02020603050405020304" pitchFamily="18" charset="0"/>
                <a:cs typeface="Times New Roman" panose="02020603050405020304" pitchFamily="18" charset="0"/>
              </a:rPr>
              <a:t>12</a:t>
            </a:r>
            <a:r>
              <a:rPr lang="en-US" sz="2800" b="0" i="0" dirty="0">
                <a:solidFill>
                  <a:srgbClr val="222222"/>
                </a:solidFill>
                <a:effectLst/>
                <a:latin typeface="Times New Roman" panose="02020603050405020304" pitchFamily="18" charset="0"/>
                <a:cs typeface="Times New Roman" panose="02020603050405020304" pitchFamily="18" charset="0"/>
              </a:rPr>
              <a:t>, 503–513 (2015)</a:t>
            </a:r>
            <a:endParaRPr lang="en-US" sz="2800" dirty="0">
              <a:latin typeface="Times New Roman" panose="02020603050405020304" pitchFamily="18" charset="0"/>
              <a:cs typeface="Times New Roman" panose="02020603050405020304" pitchFamily="18" charset="0"/>
            </a:endParaRPr>
          </a:p>
        </p:txBody>
      </p:sp>
      <p:pic>
        <p:nvPicPr>
          <p:cNvPr id="2050" name="Picture 2" descr="Figure 1">
            <a:extLst>
              <a:ext uri="{FF2B5EF4-FFF2-40B4-BE49-F238E27FC236}">
                <a16:creationId xmlns:a16="http://schemas.microsoft.com/office/drawing/2014/main" id="{2310719A-84E6-4931-58F0-388FE133F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30" y="2516903"/>
            <a:ext cx="10960279" cy="50939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60FE95-0C97-39D6-50C9-DB285E3E04CC}"/>
              </a:ext>
            </a:extLst>
          </p:cNvPr>
          <p:cNvSpPr txBox="1"/>
          <p:nvPr/>
        </p:nvSpPr>
        <p:spPr>
          <a:xfrm>
            <a:off x="794929" y="8033444"/>
            <a:ext cx="11435171" cy="3046988"/>
          </a:xfrm>
          <a:prstGeom prst="rect">
            <a:avLst/>
          </a:prstGeom>
          <a:noFill/>
        </p:spPr>
        <p:txBody>
          <a:bodyPr wrap="square">
            <a:spAutoFit/>
          </a:bodyPr>
          <a:lstStyle/>
          <a:p>
            <a:pPr algn="just"/>
            <a:r>
              <a:rPr lang="en-US" sz="3200" b="0" i="0" dirty="0">
                <a:solidFill>
                  <a:srgbClr val="222222"/>
                </a:solidFill>
                <a:effectLst/>
                <a:latin typeface="Times New Roman" panose="02020603050405020304" pitchFamily="18" charset="0"/>
                <a:cs typeface="Times New Roman" panose="02020603050405020304" pitchFamily="18" charset="0"/>
              </a:rPr>
              <a:t>The gap between EM (blue) and FM (red) in lateral dimensions has been filled by increasing the EM field of view, imaged at high resolution, mainly by automation and digitization, and by 'breaking' the FM diffraction limit, resulting in nearly matching scales for CLEM. Note that all FM and EM approaches depicted here can be used for CLEM. SIM, structured illumination microscopy.</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9616EEF-0B33-9C7A-3C18-6778C0BE17AC}"/>
              </a:ext>
            </a:extLst>
          </p:cNvPr>
          <p:cNvSpPr txBox="1"/>
          <p:nvPr/>
        </p:nvSpPr>
        <p:spPr>
          <a:xfrm>
            <a:off x="463532" y="11995495"/>
            <a:ext cx="21196391" cy="646331"/>
          </a:xfrm>
          <a:prstGeom prst="rect">
            <a:avLst/>
          </a:prstGeom>
          <a:noFill/>
        </p:spPr>
        <p:txBody>
          <a:bodyPr wrap="square">
            <a:spAutoFit/>
          </a:bodyPr>
          <a:lstStyle/>
          <a:p>
            <a:pPr marL="571500" indent="-571500">
              <a:buFont typeface="Wingdings" pitchFamily="2" charset="2"/>
              <a:buChar char="Ø"/>
            </a:pPr>
            <a:r>
              <a:rPr lang="en-US" sz="3600" b="0" i="0" dirty="0">
                <a:solidFill>
                  <a:srgbClr val="FF00FF"/>
                </a:solidFill>
                <a:effectLst/>
                <a:latin typeface="Times New Roman" panose="02020603050405020304" pitchFamily="18" charset="0"/>
                <a:cs typeface="Times New Roman" panose="02020603050405020304" pitchFamily="18" charset="0"/>
              </a:rPr>
              <a:t>CLEM has been pioneered by overlaying fluorescence images on top of the same region imaged by EM</a:t>
            </a:r>
            <a:endParaRPr lang="en-US" sz="3600" dirty="0">
              <a:solidFill>
                <a:srgbClr val="FF00FF"/>
              </a:solidFill>
              <a:latin typeface="Times New Roman" panose="02020603050405020304" pitchFamily="18" charset="0"/>
              <a:cs typeface="Times New Roman" panose="02020603050405020304" pitchFamily="18" charset="0"/>
            </a:endParaRPr>
          </a:p>
        </p:txBody>
      </p:sp>
      <p:pic>
        <p:nvPicPr>
          <p:cNvPr id="2052" name="Picture 4" descr="Figure 3">
            <a:extLst>
              <a:ext uri="{FF2B5EF4-FFF2-40B4-BE49-F238E27FC236}">
                <a16:creationId xmlns:a16="http://schemas.microsoft.com/office/drawing/2014/main" id="{8A78DB26-E4FA-5065-0F1C-DAF5E4B87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2041" y="2516903"/>
            <a:ext cx="7168959" cy="93268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664B-E0AB-4D92-89E7-20B718614939}"/>
              </a:ext>
            </a:extLst>
          </p:cNvPr>
          <p:cNvSpPr txBox="1"/>
          <p:nvPr/>
        </p:nvSpPr>
        <p:spPr>
          <a:xfrm>
            <a:off x="13532041" y="1780416"/>
            <a:ext cx="7704899" cy="584775"/>
          </a:xfrm>
          <a:prstGeom prst="rect">
            <a:avLst/>
          </a:prstGeom>
          <a:noFill/>
        </p:spPr>
        <p:txBody>
          <a:bodyPr wrap="square">
            <a:spAutoFit/>
          </a:bodyPr>
          <a:lstStyle/>
          <a:p>
            <a:pPr algn="l">
              <a:spcAft>
                <a:spcPts val="1200"/>
              </a:spcAft>
            </a:pPr>
            <a:r>
              <a:rPr lang="en-US" sz="3200" b="1" i="0" dirty="0">
                <a:solidFill>
                  <a:srgbClr val="002060"/>
                </a:solidFill>
                <a:effectLst/>
                <a:latin typeface="Times New Roman" panose="02020603050405020304" pitchFamily="18" charset="0"/>
                <a:cs typeface="Times New Roman" panose="02020603050405020304" pitchFamily="18" charset="0"/>
              </a:rPr>
              <a:t>CLEM procedures and considerations</a:t>
            </a:r>
          </a:p>
        </p:txBody>
      </p:sp>
    </p:spTree>
    <p:extLst>
      <p:ext uri="{BB962C8B-B14F-4D97-AF65-F5344CB8AC3E}">
        <p14:creationId xmlns:p14="http://schemas.microsoft.com/office/powerpoint/2010/main" val="8799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smic budget of ‘ordinary’ matter">
            <a:extLst>
              <a:ext uri="{FF2B5EF4-FFF2-40B4-BE49-F238E27FC236}">
                <a16:creationId xmlns:a16="http://schemas.microsoft.com/office/drawing/2014/main" id="{903524F3-33CC-F8AD-37FD-098227E23A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35" t="9982" r="2811" b="13270"/>
          <a:stretch>
            <a:fillRect/>
          </a:stretch>
        </p:blipFill>
        <p:spPr bwMode="auto">
          <a:xfrm>
            <a:off x="1178216" y="1332038"/>
            <a:ext cx="15046594" cy="7994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39B91E-77A8-33B1-EAC9-1D53952ED5FA}"/>
              </a:ext>
            </a:extLst>
          </p:cNvPr>
          <p:cNvSpPr txBox="1"/>
          <p:nvPr/>
        </p:nvSpPr>
        <p:spPr>
          <a:xfrm>
            <a:off x="0" y="0"/>
            <a:ext cx="22860000" cy="1107996"/>
          </a:xfrm>
          <a:prstGeom prst="rect">
            <a:avLst/>
          </a:prstGeom>
          <a:noFill/>
        </p:spPr>
        <p:txBody>
          <a:bodyPr wrap="square">
            <a:spAutoFit/>
          </a:bodyPr>
          <a:lstStyle/>
          <a:p>
            <a:pPr algn="ctr"/>
            <a:r>
              <a:rPr lang="en-US" sz="6600" b="1" i="0" dirty="0">
                <a:solidFill>
                  <a:srgbClr val="002060"/>
                </a:solidFill>
                <a:effectLst/>
                <a:latin typeface="Times New Roman" panose="02020603050405020304" pitchFamily="18" charset="0"/>
                <a:cs typeface="Times New Roman" panose="02020603050405020304" pitchFamily="18" charset="0"/>
              </a:rPr>
              <a:t>The Cosmic Budget of ‘Ordinary’ Matter</a:t>
            </a:r>
          </a:p>
        </p:txBody>
      </p:sp>
      <p:sp>
        <p:nvSpPr>
          <p:cNvPr id="7" name="TextBox 6">
            <a:extLst>
              <a:ext uri="{FF2B5EF4-FFF2-40B4-BE49-F238E27FC236}">
                <a16:creationId xmlns:a16="http://schemas.microsoft.com/office/drawing/2014/main" id="{7DE026A9-4717-2E60-473F-A8C8DE735A68}"/>
              </a:ext>
            </a:extLst>
          </p:cNvPr>
          <p:cNvSpPr txBox="1"/>
          <p:nvPr/>
        </p:nvSpPr>
        <p:spPr>
          <a:xfrm>
            <a:off x="15407640" y="5329459"/>
            <a:ext cx="7258049" cy="954107"/>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https://</a:t>
            </a:r>
            <a:r>
              <a:rPr lang="en-US" sz="2800" dirty="0" err="1">
                <a:solidFill>
                  <a:srgbClr val="002060"/>
                </a:solidFill>
                <a:latin typeface="Times New Roman" panose="02020603050405020304" pitchFamily="18" charset="0"/>
                <a:cs typeface="Times New Roman" panose="02020603050405020304" pitchFamily="18" charset="0"/>
              </a:rPr>
              <a:t>www.esa.int</a:t>
            </a:r>
            <a:r>
              <a:rPr lang="en-US" sz="2800" dirty="0">
                <a:solidFill>
                  <a:srgbClr val="002060"/>
                </a:solidFill>
                <a:latin typeface="Times New Roman" panose="02020603050405020304" pitchFamily="18" charset="0"/>
                <a:cs typeface="Times New Roman" panose="02020603050405020304" pitchFamily="18" charset="0"/>
              </a:rPr>
              <a:t>/</a:t>
            </a:r>
            <a:r>
              <a:rPr lang="en-US" sz="2800" dirty="0" err="1">
                <a:solidFill>
                  <a:srgbClr val="002060"/>
                </a:solidFill>
                <a:latin typeface="Times New Roman" panose="02020603050405020304" pitchFamily="18" charset="0"/>
                <a:cs typeface="Times New Roman" panose="02020603050405020304" pitchFamily="18" charset="0"/>
              </a:rPr>
              <a:t>ESA_Multimedia</a:t>
            </a:r>
            <a:r>
              <a:rPr lang="en-US" sz="2800" dirty="0">
                <a:solidFill>
                  <a:srgbClr val="002060"/>
                </a:solidFill>
                <a:latin typeface="Times New Roman" panose="02020603050405020304" pitchFamily="18" charset="0"/>
                <a:cs typeface="Times New Roman" panose="02020603050405020304" pitchFamily="18" charset="0"/>
              </a:rPr>
              <a:t>/Images/2018/06/</a:t>
            </a:r>
            <a:r>
              <a:rPr lang="en-US" sz="2800" dirty="0" err="1">
                <a:solidFill>
                  <a:srgbClr val="002060"/>
                </a:solidFill>
                <a:latin typeface="Times New Roman" panose="02020603050405020304" pitchFamily="18" charset="0"/>
                <a:cs typeface="Times New Roman" panose="02020603050405020304" pitchFamily="18" charset="0"/>
              </a:rPr>
              <a:t>The_cosmic_budget_of_ordinary_matter</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818B788-9051-1163-D946-F6EC053B5C8D}"/>
              </a:ext>
            </a:extLst>
          </p:cNvPr>
          <p:cNvSpPr txBox="1"/>
          <p:nvPr/>
        </p:nvSpPr>
        <p:spPr>
          <a:xfrm>
            <a:off x="612456" y="9326880"/>
            <a:ext cx="21071207" cy="2554545"/>
          </a:xfrm>
          <a:prstGeom prst="rect">
            <a:avLst/>
          </a:prstGeom>
          <a:noFill/>
        </p:spPr>
        <p:txBody>
          <a:bodyPr wrap="square">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Question: Can DM/DE be different states or different materials like “ordinary” matter? (</a:t>
            </a:r>
            <a:r>
              <a:rPr lang="en-US" altLang="zh-CN" sz="4000" dirty="0">
                <a:solidFill>
                  <a:schemeClr val="tx2"/>
                </a:solidFill>
                <a:latin typeface="Times New Roman" panose="02020603050405020304" pitchFamily="18" charset="0"/>
                <a:cs typeface="Times New Roman" panose="02020603050405020304" pitchFamily="18" charset="0"/>
              </a:rPr>
              <a:t>WIMP, Q-Ball (</a:t>
            </a:r>
            <a:r>
              <a:rPr lang="en-US" altLang="zh-CN" sz="4000" b="1" dirty="0" err="1">
                <a:solidFill>
                  <a:schemeClr val="tx2"/>
                </a:solidFill>
                <a:highlight>
                  <a:srgbClr val="FFFF00"/>
                </a:highlight>
                <a:latin typeface="Times New Roman" panose="02020603050405020304" pitchFamily="18" charset="0"/>
                <a:cs typeface="Times New Roman" panose="02020603050405020304" pitchFamily="18" charset="0"/>
              </a:rPr>
              <a:t>Ayuki</a:t>
            </a:r>
            <a:r>
              <a:rPr lang="en-US" altLang="zh-CN" sz="4000" b="1" dirty="0">
                <a:solidFill>
                  <a:schemeClr val="tx2"/>
                </a:solidFill>
                <a:highlight>
                  <a:srgbClr val="FFFF00"/>
                </a:highlight>
                <a:latin typeface="Times New Roman" panose="02020603050405020304" pitchFamily="18" charset="0"/>
                <a:cs typeface="Times New Roman" panose="02020603050405020304" pitchFamily="18" charset="0"/>
              </a:rPr>
              <a:t> Kamada</a:t>
            </a:r>
            <a:r>
              <a:rPr lang="en-US" sz="4000" b="1" dirty="0">
                <a:solidFill>
                  <a:schemeClr val="tx2"/>
                </a:solidFill>
                <a:highlight>
                  <a:srgbClr val="FFFF00"/>
                </a:highlight>
                <a:latin typeface="Times New Roman" panose="02020603050405020304" pitchFamily="18" charset="0"/>
                <a:cs typeface="Times New Roman" panose="02020603050405020304" pitchFamily="18" charset="0"/>
              </a:rPr>
              <a:t>’s talk</a:t>
            </a:r>
            <a:r>
              <a:rPr lang="en-US" altLang="zh-CN" sz="4000" dirty="0">
                <a:solidFill>
                  <a:schemeClr val="tx2"/>
                </a:solidFill>
                <a:latin typeface="Times New Roman" panose="02020603050405020304" pitchFamily="18" charset="0"/>
                <a:cs typeface="Times New Roman" panose="02020603050405020304" pitchFamily="18" charset="0"/>
              </a:rPr>
              <a:t>), Heavy charged DMs (</a:t>
            </a:r>
            <a:r>
              <a:rPr lang="en-US" altLang="zh-CN" sz="4000" b="1" dirty="0">
                <a:solidFill>
                  <a:schemeClr val="tx2"/>
                </a:solidFill>
                <a:highlight>
                  <a:srgbClr val="FFFF00"/>
                </a:highlight>
                <a:latin typeface="Times New Roman" panose="02020603050405020304" pitchFamily="18" charset="0"/>
                <a:cs typeface="Times New Roman" panose="02020603050405020304" pitchFamily="18" charset="0"/>
              </a:rPr>
              <a:t>Samuel Wong</a:t>
            </a:r>
            <a:r>
              <a:rPr lang="en-US" sz="4000" b="1" dirty="0">
                <a:solidFill>
                  <a:schemeClr val="tx2"/>
                </a:solidFill>
                <a:highlight>
                  <a:srgbClr val="FFFF00"/>
                </a:highlight>
                <a:latin typeface="Times New Roman" panose="02020603050405020304" pitchFamily="18" charset="0"/>
                <a:cs typeface="Times New Roman" panose="02020603050405020304" pitchFamily="18" charset="0"/>
              </a:rPr>
              <a:t>’s talk</a:t>
            </a:r>
            <a:r>
              <a:rPr lang="en-US" altLang="zh-CN" sz="4000" dirty="0">
                <a:solidFill>
                  <a:schemeClr val="tx2"/>
                </a:solidFill>
                <a:latin typeface="Times New Roman" panose="02020603050405020304" pitchFamily="18" charset="0"/>
                <a:cs typeface="Times New Roman" panose="02020603050405020304" pitchFamily="18" charset="0"/>
              </a:rPr>
              <a:t>), and Many others)</a:t>
            </a:r>
            <a:endParaRPr lang="en-US" sz="4000" b="1" dirty="0">
              <a:solidFill>
                <a:srgbClr val="FF0000"/>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a:solidFill>
                  <a:srgbClr val="FF0000"/>
                </a:solidFill>
                <a:latin typeface="Times New Roman" panose="02020603050405020304" pitchFamily="18" charset="0"/>
                <a:cs typeface="Times New Roman" panose="02020603050405020304" pitchFamily="18" charset="0"/>
              </a:rPr>
              <a:t>Then, what techniques can be used for detecting those new DMs?</a:t>
            </a:r>
          </a:p>
        </p:txBody>
      </p:sp>
      <p:sp>
        <p:nvSpPr>
          <p:cNvPr id="2" name="TextBox 1">
            <a:extLst>
              <a:ext uri="{FF2B5EF4-FFF2-40B4-BE49-F238E27FC236}">
                <a16:creationId xmlns:a16="http://schemas.microsoft.com/office/drawing/2014/main" id="{B1F54B99-B766-69B4-C027-22995C299725}"/>
              </a:ext>
            </a:extLst>
          </p:cNvPr>
          <p:cNvSpPr txBox="1"/>
          <p:nvPr/>
        </p:nvSpPr>
        <p:spPr>
          <a:xfrm>
            <a:off x="612456" y="12340564"/>
            <a:ext cx="21516023" cy="707886"/>
          </a:xfrm>
          <a:prstGeom prst="rect">
            <a:avLst/>
          </a:prstGeom>
          <a:noFill/>
        </p:spPr>
        <p:txBody>
          <a:bodyPr wrap="square">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We may also think of ML and AI in data acquisition and analysis like </a:t>
            </a:r>
            <a:r>
              <a:rPr lang="en-US" sz="4000" b="1" dirty="0" err="1">
                <a:solidFill>
                  <a:srgbClr val="FF0000"/>
                </a:solidFill>
                <a:latin typeface="Times New Roman" panose="02020603050405020304" pitchFamily="18" charset="0"/>
                <a:cs typeface="Times New Roman" panose="02020603050405020304" pitchFamily="18" charset="0"/>
              </a:rPr>
              <a:t>Cloudio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Galelli</a:t>
            </a:r>
            <a:r>
              <a:rPr lang="en-US" sz="4000" b="1" dirty="0">
                <a:solidFill>
                  <a:srgbClr val="FF0000"/>
                </a:solidFill>
                <a:latin typeface="Times New Roman" panose="02020603050405020304" pitchFamily="18" charset="0"/>
                <a:cs typeface="Times New Roman" panose="02020603050405020304" pitchFamily="18" charset="0"/>
              </a:rPr>
              <a:t> is doing</a:t>
            </a:r>
          </a:p>
        </p:txBody>
      </p:sp>
    </p:spTree>
    <p:extLst>
      <p:ext uri="{BB962C8B-B14F-4D97-AF65-F5344CB8AC3E}">
        <p14:creationId xmlns:p14="http://schemas.microsoft.com/office/powerpoint/2010/main" val="34970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9.4|2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6376</TotalTime>
  <Words>650</Words>
  <Application>Microsoft Office PowerPoint</Application>
  <PresentationFormat>Custom</PresentationFormat>
  <Paragraphs>70</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Sun</dc:creator>
  <cp:lastModifiedBy>Kai Sun</cp:lastModifiedBy>
  <cp:revision>400</cp:revision>
  <cp:lastPrinted>2017-06-20T14:41:31Z</cp:lastPrinted>
  <dcterms:created xsi:type="dcterms:W3CDTF">2017-03-14T00:23:16Z</dcterms:created>
  <dcterms:modified xsi:type="dcterms:W3CDTF">2025-05-21T06:49:36Z</dcterms:modified>
</cp:coreProperties>
</file>